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slideMasters/slideMaster2.xml" ContentType="application/vnd.openxmlformats-officedocument.presentationml.slideMaster+xml"/>
  <Override PartName="/ppt/slides/slide2.xml" ContentType="application/vnd.openxmlformats-officedocument.presentationml.slide+xml"/>
  <Override PartName="/ppt/slideMasters/slideMaster3.xml" ContentType="application/vnd.openxmlformats-officedocument.presentationml.slideMaster+xml"/>
  <Override PartName="/ppt/slides/slide3.xml" ContentType="application/vnd.openxmlformats-officedocument.presentationml.slide+xml"/>
  <Override PartName="/ppt/slideMasters/slideMaster4.xml" ContentType="application/vnd.openxmlformats-officedocument.presentationml.slideMaster+xml"/>
  <Override PartName="/ppt/slides/slide4.xml" ContentType="application/vnd.openxmlformats-officedocument.presentationml.slide+xml"/>
  <Override PartName="/ppt/slideMasters/slideMaster5.xml" ContentType="application/vnd.openxmlformats-officedocument.presentationml.slideMaster+xml"/>
  <Override PartName="/ppt/slides/slide5.xml" ContentType="application/vnd.openxmlformats-officedocument.presentationml.slide+xml"/>
  <Override PartName="/ppt/slideMasters/slideMaster6.xml" ContentType="application/vnd.openxmlformats-officedocument.presentationml.slideMaster+xml"/>
  <Override PartName="/ppt/slides/slide6.xml" ContentType="application/vnd.openxmlformats-officedocument.presentationml.slide+xml"/>
  <Override PartName="/ppt/slideMasters/slideMaster7.xml" ContentType="application/vnd.openxmlformats-officedocument.presentationml.slideMaster+xml"/>
  <Override PartName="/ppt/slides/slide7.xml" ContentType="application/vnd.openxmlformats-officedocument.presentationml.slide+xml"/>
  <Override PartName="/ppt/slideMasters/slideMaster8.xml" ContentType="application/vnd.openxmlformats-officedocument.presentationml.slideMaster+xml"/>
  <Override PartName="/ppt/slides/slide8.xml" ContentType="application/vnd.openxmlformats-officedocument.presentationml.slide+xml"/>
  <Override PartName="/ppt/slideMasters/slideMaster9.xml" ContentType="application/vnd.openxmlformats-officedocument.presentationml.slideMaster+xml"/>
  <Override PartName="/ppt/slides/slide9.xml" ContentType="application/vnd.openxmlformats-officedocument.presentationml.slide+xml"/>
  <Override PartName="/ppt/slideMasters/slideMaster10.xml" ContentType="application/vnd.openxmlformats-officedocument.presentationml.slideMaster+xml"/>
  <Override PartName="/ppt/slides/slide10.xml" ContentType="application/vnd.openxmlformats-officedocument.presentationml.slide+xml"/>
  <Override PartName="/ppt/slideMasters/slideMaster11.xml" ContentType="application/vnd.openxmlformats-officedocument.presentationml.slideMaster+xml"/>
  <Override PartName="/ppt/slides/slide11.xml" ContentType="application/vnd.openxmlformats-officedocument.presentationml.slide+xml"/>
  <Override PartName="/ppt/slideMasters/slideMaster12.xml" ContentType="application/vnd.openxmlformats-officedocument.presentationml.slideMaster+xml"/>
  <Override PartName="/ppt/slides/slide12.xml" ContentType="application/vnd.openxmlformats-officedocument.presentationml.slide+xml"/>
  <Override PartName="/ppt/slideMasters/slideMaster13.xml" ContentType="application/vnd.openxmlformats-officedocument.presentationml.slideMaster+xml"/>
  <Override PartName="/ppt/slides/slide13.xml" ContentType="application/vnd.openxmlformats-officedocument.presentationml.slide+xml"/>
  <Override PartName="/ppt/slideMasters/slideMaster14.xml" ContentType="application/vnd.openxmlformats-officedocument.presentationml.slideMaster+xml"/>
  <Override PartName="/ppt/slides/slide14.xml" ContentType="application/vnd.openxmlformats-officedocument.presentationml.slide+xml"/>
  <Override PartName="/ppt/slideMasters/slideMaster15.xml" ContentType="application/vnd.openxmlformats-officedocument.presentationml.slideMaster+xml"/>
  <Override PartName="/ppt/slides/slide15.xml" ContentType="application/vnd.openxmlformats-officedocument.presentationml.slide+xml"/>
  <Override PartName="/ppt/slideMasters/slideMaster16.xml" ContentType="application/vnd.openxmlformats-officedocument.presentationml.slideMaster+xml"/>
  <Override PartName="/ppt/slides/slide16.xml" ContentType="application/vnd.openxmlformats-officedocument.presentationml.slide+xml"/>
  <Override PartName="/ppt/slideMasters/slideMaster17.xml" ContentType="application/vnd.openxmlformats-officedocument.presentationml.slideMaster+xml"/>
  <Override PartName="/ppt/slides/slide17.xml" ContentType="application/vnd.openxmlformats-officedocument.presentationml.slide+xml"/>
  <Override PartName="/ppt/slideMasters/slideMaster18.xml" ContentType="application/vnd.openxmlformats-officedocument.presentationml.slideMaster+xml"/>
  <Override PartName="/ppt/slides/slide18.xml" ContentType="application/vnd.openxmlformats-officedocument.presentationml.slide+xml"/>
  <Override PartName="/ppt/slideMasters/slideMaster19.xml" ContentType="application/vnd.openxmlformats-officedocument.presentationml.slideMaster+xml"/>
  <Override PartName="/ppt/slides/slide19.xml" ContentType="application/vnd.openxmlformats-officedocument.presentationml.slide+xml"/>
  <Override PartName="/ppt/slideMasters/slideMaster20.xml" ContentType="application/vnd.openxmlformats-officedocument.presentationml.slideMaster+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
		<Relationship Id="rId1" Type="http://schemas.openxmlformats.org/officeDocument/2006/relationships/extended-properties" Target="docProps/app.xml"/>
		<Relationship Id="rId2" Type="http://schemas.openxmlformats.org/package/2006/relationships/metadata/core-properties" Target="docProps/core.xml"/>
		<Relationship Id="rId3"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notesMasterIdLst>
    <p:notesMasterId r:id="rId22"/>
  </p:notesMasterIdLst>
  <p:sldSz cx="9144000" cy="5143500"/>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notesMaster" Target="notesMasters/notesMaster1.xml"/><Relationship Id="rId23" Type="http://schemas.openxmlformats.org/officeDocument/2006/relationships/presProps" Target="presProps.xml"/><Relationship Id="rId24" Type="http://schemas.openxmlformats.org/officeDocument/2006/relationships/viewProps" Target="viewProps.xml"/><Relationship Id="rId25" Type="http://schemas.openxmlformats.org/officeDocument/2006/relationships/theme" Target="theme/theme1.xml"/><Relationship Id="rId26" Type="http://schemas.openxmlformats.org/officeDocument/2006/relationships/tableStyles" Target="tableStyles.xml"/></Relationships>
</file>

<file path=ppt/notesMasters/_rels/notesMaster1.xml.rels><?xml version="1.0" encoding="UTF-8" standalone="yes"?>
<Relationships xmlns="http://schemas.openxmlformats.org/package/2006/relationships">
		<Relationship Id="rId1" Type="http://schemas.openxmlformats.org/officeDocument/2006/relationships/theme" Target="../theme/theme1.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xml"/>
		</Relationships>
</file>

<file path=ppt/notesSlides/_rels/notesSlide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xml"/>
		</Relationships>
</file>

<file path=ppt/notesSlides/_rels/notesSlide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xml"/>
		</Relationships>
</file>

<file path=ppt/notesSlides/_rels/notesSlide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xml"/>
		</Relationships>
</file>

<file path=ppt/notesSlides/_rels/notesSlide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xml"/>
		</Relationships>
</file>

<file path=ppt/notesSlides/_rels/notesSlide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xml"/>
		</Relationships>
</file>

<file path=ppt/notesSlides/_rels/notesSlide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xml"/>
		</Relationships>
</file>

<file path=ppt/notesSlides/_rels/notesSlide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xml"/>
		</Relationships>
</file>

<file path=ppt/notesSlides/_rels/notesSlide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xml"/>
		</Relationships>
</file>

<file path=ppt/notesSlides/_rels/notesSlide1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xml"/>
		</Relationships>
</file>

<file path=ppt/notesSlides/_rels/notesSlide1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1.xml"/>
		</Relationships>
</file>

<file path=ppt/notesSlides/_rels/notesSlide1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2.xml"/>
		</Relationships>
</file>

<file path=ppt/notesSlides/_rels/notesSlide1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3.xml"/>
		</Relationships>
</file>

<file path=ppt/notesSlides/_rels/notesSlide1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4.xml"/>
		</Relationships>
</file>

<file path=ppt/notesSlides/_rels/notesSlide1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5.xml"/>
		</Relationships>
</file>

<file path=ppt/notesSlides/_rels/notesSlide1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6.xml"/>
		</Relationships>
</file>

<file path=ppt/notesSlides/_rels/notesSlide1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7.xml"/>
		</Relationships>
</file>

<file path=ppt/notesSlides/_rels/notesSlide1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8.xml"/>
		</Relationships>
</file>

<file path=ppt/notesSlides/_rels/notesSlide1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9.xml"/>
		</Relationships>
</file>

<file path=ppt/notesSlides/_rels/notesSlide2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0.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1.jpeg"/><Relationship Id="rId2" Type="http://schemas.openxmlformats.org/officeDocument/2006/relationships/image" Target="../media/image-1-2.png"/><Relationship Id="rId3" Type="http://schemas.openxmlformats.org/officeDocument/2006/relationships/slideLayout" Target="../slideLayouts/slideLayout1.xml"/><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image-2-1.jpeg"/><Relationship Id="rId2" Type="http://schemas.openxmlformats.org/officeDocument/2006/relationships/image" Target="../media/image-2-2.png"/><Relationship Id="rId3" Type="http://schemas.openxmlformats.org/officeDocument/2006/relationships/slideLayout" Target="../slideLayouts/slideLayout1.xml"/><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image-3-1.png"/><Relationship Id="rId2" Type="http://schemas.openxmlformats.org/officeDocument/2006/relationships/image" Target="../media/image-3-2.png"/><Relationship Id="rId3" Type="http://schemas.openxmlformats.org/officeDocument/2006/relationships/image" Target="../media/image-3-3.png"/><Relationship Id="rId4" Type="http://schemas.openxmlformats.org/officeDocument/2006/relationships/image" Target="../media/image-3-4.jpeg"/><Relationship Id="rId5" Type="http://schemas.openxmlformats.org/officeDocument/2006/relationships/image" Target="../media/image-3-5.png"/><Relationship Id="rId6" Type="http://schemas.openxmlformats.org/officeDocument/2006/relationships/slideLayout" Target="../slideLayouts/slideLayout1.xml"/><Relationship Id="rId7"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image-4-1.jpeg"/><Relationship Id="rId2" Type="http://schemas.openxmlformats.org/officeDocument/2006/relationships/image" Target="../media/image-4-2.png"/><Relationship Id="rId3" Type="http://schemas.openxmlformats.org/officeDocument/2006/relationships/image" Target="../media/image-4-3.png"/><Relationship Id="rId4" Type="http://schemas.openxmlformats.org/officeDocument/2006/relationships/image" Target="../media/image-4-4.png"/><Relationship Id="rId5" Type="http://schemas.openxmlformats.org/officeDocument/2006/relationships/image" Target="../media/image-4-5.png"/><Relationship Id="rId6" Type="http://schemas.openxmlformats.org/officeDocument/2006/relationships/slideLayout" Target="../slideLayouts/slideLayout1.xml"/><Relationship Id="rId7"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image-5-1.png"/><Relationship Id="rId2" Type="http://schemas.openxmlformats.org/officeDocument/2006/relationships/image" Target="../media/image-5-2.png"/><Relationship Id="rId3" Type="http://schemas.openxmlformats.org/officeDocument/2006/relationships/image" Target="../media/image-5-3.png"/><Relationship Id="rId4" Type="http://schemas.openxmlformats.org/officeDocument/2006/relationships/slideLayout" Target="../slideLayouts/slideLayout1.xml"/><Relationship Id="rId5"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image-6-1.jpeg"/><Relationship Id="rId2" Type="http://schemas.openxmlformats.org/officeDocument/2006/relationships/image" Target="../media/image-6-2.png"/><Relationship Id="rId3" Type="http://schemas.openxmlformats.org/officeDocument/2006/relationships/image" Target="../media/image-6-3.png"/><Relationship Id="rId4" Type="http://schemas.openxmlformats.org/officeDocument/2006/relationships/image" Target="../media/image-6-4.png"/><Relationship Id="rId5" Type="http://schemas.openxmlformats.org/officeDocument/2006/relationships/image" Target="../media/image-6-5.png"/><Relationship Id="rId6" Type="http://schemas.openxmlformats.org/officeDocument/2006/relationships/slideLayout" Target="../slideLayouts/slideLayout1.xml"/><Relationship Id="rId7"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image-7-1.png"/><Relationship Id="rId2" Type="http://schemas.openxmlformats.org/officeDocument/2006/relationships/image" Target="../media/image-7-2.png"/><Relationship Id="rId3" Type="http://schemas.openxmlformats.org/officeDocument/2006/relationships/image" Target="../media/image-7-3.png"/><Relationship Id="rId4" Type="http://schemas.openxmlformats.org/officeDocument/2006/relationships/image" Target="../media/image-7-4.png"/><Relationship Id="rId5" Type="http://schemas.openxmlformats.org/officeDocument/2006/relationships/slideLayout" Target="../slideLayouts/slideLayout1.xml"/><Relationship Id="rId6"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image-8-1.png"/><Relationship Id="rId2" Type="http://schemas.openxmlformats.org/officeDocument/2006/relationships/image" Target="../media/image-8-2.png"/><Relationship Id="rId3" Type="http://schemas.openxmlformats.org/officeDocument/2006/relationships/slideLayout" Target="../slideLayouts/slideLayout1.xml"/><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image-9-1.png"/><Relationship Id="rId2" Type="http://schemas.openxmlformats.org/officeDocument/2006/relationships/slideLayout" Target="../slideLayouts/slideLayout1.xml"/><Relationship Id="rId3"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image-10-1.png"/><Relationship Id="rId2" Type="http://schemas.openxmlformats.org/officeDocument/2006/relationships/image" Target="../media/image-10-2.png"/><Relationship Id="rId3" Type="http://schemas.openxmlformats.org/officeDocument/2006/relationships/image" Target="../media/image-10-3.png"/><Relationship Id="rId4" Type="http://schemas.openxmlformats.org/officeDocument/2006/relationships/slideLayout" Target="../slideLayouts/slideLayout1.xml"/><Relationship Id="rId5"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image-11-1.png"/><Relationship Id="rId2" Type="http://schemas.openxmlformats.org/officeDocument/2006/relationships/image" Target="../media/image-11-2.jpeg"/><Relationship Id="rId3" Type="http://schemas.openxmlformats.org/officeDocument/2006/relationships/image" Target="../media/image-11-3.jpeg"/><Relationship Id="rId4" Type="http://schemas.openxmlformats.org/officeDocument/2006/relationships/image" Target="../media/image-11-4.png"/><Relationship Id="rId5" Type="http://schemas.openxmlformats.org/officeDocument/2006/relationships/slideLayout" Target="../slideLayouts/slideLayout1.xml"/><Relationship Id="rId6"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image" Target="../media/image-12-1.png"/><Relationship Id="rId2" Type="http://schemas.openxmlformats.org/officeDocument/2006/relationships/image" Target="../media/image-12-2.jpeg"/><Relationship Id="rId3" Type="http://schemas.openxmlformats.org/officeDocument/2006/relationships/image" Target="../media/image-12-3.png"/><Relationship Id="rId4" Type="http://schemas.openxmlformats.org/officeDocument/2006/relationships/image" Target="../media/image-12-4.png"/><Relationship Id="rId5" Type="http://schemas.openxmlformats.org/officeDocument/2006/relationships/image" Target="../media/image-12-5.png"/><Relationship Id="rId6" Type="http://schemas.openxmlformats.org/officeDocument/2006/relationships/image" Target="../media/image-12-6.png"/><Relationship Id="rId7" Type="http://schemas.openxmlformats.org/officeDocument/2006/relationships/slideLayout" Target="../slideLayouts/slideLayout1.xml"/><Relationship Id="rId8"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image" Target="../media/image-13-1.png"/><Relationship Id="rId2" Type="http://schemas.openxmlformats.org/officeDocument/2006/relationships/image" Target="../media/image-13-2.png"/><Relationship Id="rId3" Type="http://schemas.openxmlformats.org/officeDocument/2006/relationships/image" Target="../media/image-13-3.png"/><Relationship Id="rId4" Type="http://schemas.openxmlformats.org/officeDocument/2006/relationships/image" Target="../media/image-13-4.png"/><Relationship Id="rId5" Type="http://schemas.openxmlformats.org/officeDocument/2006/relationships/slideLayout" Target="../slideLayouts/slideLayout1.xml"/><Relationship Id="rId6"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image" Target="../media/image-14-1.png"/><Relationship Id="rId2" Type="http://schemas.openxmlformats.org/officeDocument/2006/relationships/image" Target="../media/image-14-2.png"/><Relationship Id="rId3" Type="http://schemas.openxmlformats.org/officeDocument/2006/relationships/image" Target="../media/image-14-3.png"/><Relationship Id="rId4" Type="http://schemas.openxmlformats.org/officeDocument/2006/relationships/slideLayout" Target="../slideLayouts/slideLayout1.xml"/><Relationship Id="rId5"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image" Target="../media/image-15-1.png"/><Relationship Id="rId2" Type="http://schemas.openxmlformats.org/officeDocument/2006/relationships/image" Target="../media/image-15-2.png"/><Relationship Id="rId3" Type="http://schemas.openxmlformats.org/officeDocument/2006/relationships/slideLayout" Target="../slideLayouts/slideLayout1.xml"/><Relationship Id="rId4"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image" Target="../media/image-16-1.jpeg"/><Relationship Id="rId2" Type="http://schemas.openxmlformats.org/officeDocument/2006/relationships/image" Target="../media/image-16-2.png"/><Relationship Id="rId3" Type="http://schemas.openxmlformats.org/officeDocument/2006/relationships/image" Target="../media/image-16-3.png"/><Relationship Id="rId4" Type="http://schemas.openxmlformats.org/officeDocument/2006/relationships/image" Target="../media/image-16-4.png"/><Relationship Id="rId5" Type="http://schemas.openxmlformats.org/officeDocument/2006/relationships/image" Target="../media/image-16-5.png"/><Relationship Id="rId6" Type="http://schemas.openxmlformats.org/officeDocument/2006/relationships/slideLayout" Target="../slideLayouts/slideLayout1.xml"/><Relationship Id="rId7"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image" Target="../media/image-17-1.png"/><Relationship Id="rId2" Type="http://schemas.openxmlformats.org/officeDocument/2006/relationships/image" Target="../media/image-17-2.png"/><Relationship Id="rId3" Type="http://schemas.openxmlformats.org/officeDocument/2006/relationships/image" Target="../media/image-17-3.png"/><Relationship Id="rId4" Type="http://schemas.openxmlformats.org/officeDocument/2006/relationships/slideLayout" Target="../slideLayouts/slideLayout1.xml"/><Relationship Id="rId5"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image" Target="../media/image-18-1.png"/><Relationship Id="rId2" Type="http://schemas.openxmlformats.org/officeDocument/2006/relationships/image" Target="../media/image-18-2.png"/><Relationship Id="rId3" Type="http://schemas.openxmlformats.org/officeDocument/2006/relationships/image" Target="../media/image-18-3.png"/><Relationship Id="rId4" Type="http://schemas.openxmlformats.org/officeDocument/2006/relationships/image" Target="../media/image-18-4.png"/><Relationship Id="rId5" Type="http://schemas.openxmlformats.org/officeDocument/2006/relationships/image" Target="../media/image-18-5.png"/><Relationship Id="rId6" Type="http://schemas.openxmlformats.org/officeDocument/2006/relationships/slideLayout" Target="../slideLayouts/slideLayout1.xml"/><Relationship Id="rId7"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image" Target="../media/image-19-1.png"/><Relationship Id="rId2" Type="http://schemas.openxmlformats.org/officeDocument/2006/relationships/image" Target="../media/image-19-2.jpeg"/><Relationship Id="rId3" Type="http://schemas.openxmlformats.org/officeDocument/2006/relationships/image" Target="../media/image-19-3.png"/><Relationship Id="rId4" Type="http://schemas.openxmlformats.org/officeDocument/2006/relationships/image" Target="../media/image-19-4.jpeg"/><Relationship Id="rId5" Type="http://schemas.openxmlformats.org/officeDocument/2006/relationships/image" Target="../media/image-19-5.png"/><Relationship Id="rId6" Type="http://schemas.openxmlformats.org/officeDocument/2006/relationships/image" Target="../media/image-19-6.png"/><Relationship Id="rId7" Type="http://schemas.openxmlformats.org/officeDocument/2006/relationships/slideLayout" Target="../slideLayouts/slideLayout1.xml"/><Relationship Id="rId8"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image" Target="../media/image-20-1.png"/><Relationship Id="rId2" Type="http://schemas.openxmlformats.org/officeDocument/2006/relationships/slideLayout" Target="../slideLayouts/slideLayout1.xml"/><Relationship Id="rId3" Type="http://schemas.openxmlformats.org/officeDocument/2006/relationships/notesSlide" Target="../notesSlides/notesSlide20.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5244748" y="769550"/>
            <a:ext cx="3599004" cy="35850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511600" y="769550"/>
            <a:ext cx="2952000" cy="537600"/>
          </a:xfrm>
          <a:prstGeom prst="rect">
            <a:avLst/>
          </a:prstGeom>
          <a:noFill/>
          <a:ln/>
        </p:spPr>
        <p:txBody>
          <a:bodyPr wrap="square" lIns="0" tIns="0" rIns="0" bIns="0" rtlCol="0" anchor="ctr"/>
          <a:lstStyle/>
          <a:p>
            <a:pPr algn="l" indent="0" marL="0">
              <a:lnSpc>
                <a:spcPct val="100000"/>
              </a:lnSpc>
              <a:buNone/>
            </a:pPr>
            <a:r>
              <a:rPr lang="en-US" sz="1400" dirty="0">
                <a:solidFill>
                  <a:srgbClr val="000000"/>
                </a:solidFill>
                <a:latin typeface="Arial" pitchFamily="34" charset="0"/>
                <a:ea typeface="Arial" pitchFamily="34" charset="-122"/>
                <a:cs typeface="Arial" pitchFamily="34" charset="-120"/>
              </a:rPr>
              <a:t>
</a:t>
            </a:r>
            <a:endParaRPr lang="en-US" sz="1400" dirty="0"/>
          </a:p>
        </p:txBody>
      </p:sp>
      <p:sp>
        <p:nvSpPr>
          <p:cNvPr id="5" name="Text 1"/>
          <p:cNvSpPr txBox="1"/>
          <p:nvPr/>
        </p:nvSpPr>
        <p:spPr>
          <a:xfrm>
            <a:off x="511600" y="3285900"/>
            <a:ext cx="4503900" cy="1135800"/>
          </a:xfrm>
          <a:prstGeom prst="rect">
            <a:avLst/>
          </a:prstGeom>
          <a:noFill/>
          <a:ln/>
        </p:spPr>
        <p:txBody>
          <a:bodyPr wrap="square" lIns="0" tIns="0" rIns="0" bIns="0" rtlCol="0" anchor="t"/>
          <a:lstStyle/>
          <a:p>
            <a:pPr algn="l" indent="0" marL="0">
              <a:lnSpc>
                <a:spcPct val="100000"/>
              </a:lnSpc>
              <a:buNone/>
            </a:pPr>
            <a:r>
              <a:rPr lang="en-US" sz="1600" dirty="0">
                <a:solidFill>
                  <a:srgbClr val="000000"/>
                </a:solidFill>
                <a:latin typeface="Arial" pitchFamily="34" charset="0"/>
                <a:ea typeface="Arial" pitchFamily="34" charset="-122"/>
                <a:cs typeface="Arial" pitchFamily="34" charset="-120"/>
              </a:rPr>
              <a:t>Поймём, как стороны и углы треугольника связаны между собой.
</a:t>
            </a:r>
            <a:endParaRPr lang="en-US" sz="1600" dirty="0"/>
          </a:p>
        </p:txBody>
      </p:sp>
      <p:sp>
        <p:nvSpPr>
          <p:cNvPr id="6" name="Text 2"/>
          <p:cNvSpPr txBox="1"/>
          <p:nvPr/>
        </p:nvSpPr>
        <p:spPr>
          <a:xfrm>
            <a:off x="511600" y="1583875"/>
            <a:ext cx="4503900" cy="1425300"/>
          </a:xfrm>
          <a:prstGeom prst="rect">
            <a:avLst/>
          </a:prstGeom>
          <a:noFill/>
          <a:ln/>
        </p:spPr>
        <p:txBody>
          <a:bodyPr wrap="square" lIns="0" tIns="0" rIns="0" bIns="0" rtlCol="0" anchor="ctr"/>
          <a:lstStyle/>
          <a:p>
            <a:pPr algn="l" indent="0" marL="0">
              <a:lnSpc>
                <a:spcPct val="100000"/>
              </a:lnSpc>
              <a:buNone/>
            </a:pPr>
            <a:r>
              <a:rPr lang="en-US" sz="3441" b="1" dirty="0">
                <a:solidFill>
                  <a:srgbClr val="000000"/>
                </a:solidFill>
                <a:latin typeface="Arial" pitchFamily="34" charset="0"/>
                <a:ea typeface="Arial" pitchFamily="34" charset="-122"/>
                <a:cs typeface="Arial" pitchFamily="34" charset="-120"/>
              </a:rPr>
              <a:t>Соотношения между сторонами и углами треугольника
</a:t>
            </a:r>
            <a:endParaRPr lang="en-US" sz="3441"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5075296" y="1017350"/>
            <a:ext cx="3196609" cy="31434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8706000" y="4710550"/>
            <a:ext cx="304500" cy="327600"/>
          </a:xfrm>
          <a:prstGeom prst="rect">
            <a:avLst/>
          </a:prstGeom>
          <a:noFill/>
          <a:ln/>
        </p:spPr>
        <p:txBody>
          <a:bodyPr wrap="square" lIns="0" tIns="0" rIns="0" bIns="0" rtlCol="0" anchor="t"/>
          <a:lstStyle/>
          <a:p>
            <a:pPr algn="ctr" indent="0" marL="0">
              <a:lnSpc>
                <a:spcPct val="79688"/>
              </a:lnSpc>
              <a:buNone/>
            </a:pPr>
            <a:r>
              <a:rPr lang="en-US" sz="2400" dirty="0">
                <a:solidFill>
                  <a:srgbClr val="E7DBFA"/>
                </a:solidFill>
                <a:latin typeface="Arial" pitchFamily="34" charset="0"/>
                <a:ea typeface="Arial" pitchFamily="34" charset="-122"/>
                <a:cs typeface="Arial" pitchFamily="34" charset="-120"/>
              </a:rPr>
              <a:t>2</a:t>
            </a:r>
            <a:endParaRPr lang="en-US" sz="2400" dirty="0"/>
          </a:p>
        </p:txBody>
      </p:sp>
      <p:sp>
        <p:nvSpPr>
          <p:cNvPr id="5" name="Text 1"/>
          <p:cNvSpPr txBox="1"/>
          <p:nvPr/>
        </p:nvSpPr>
        <p:spPr>
          <a:xfrm>
            <a:off x="902875" y="1038350"/>
            <a:ext cx="3973500" cy="894000"/>
          </a:xfrm>
          <a:prstGeom prst="rect">
            <a:avLst/>
          </a:prstGeom>
          <a:noFill/>
          <a:ln/>
        </p:spPr>
        <p:txBody>
          <a:bodyPr wrap="square" lIns="0" tIns="0" rIns="0" bIns="0" rtlCol="0" anchor="t"/>
          <a:lstStyle/>
          <a:p>
            <a:pPr algn="l" indent="0" marL="0">
              <a:lnSpc>
                <a:spcPct val="100000"/>
              </a:lnSpc>
              <a:buNone/>
            </a:pPr>
            <a:r>
              <a:rPr lang="en-US" sz="2716" b="1" dirty="0">
                <a:solidFill>
                  <a:srgbClr val="000000"/>
                </a:solidFill>
                <a:latin typeface="Arial" pitchFamily="34" charset="0"/>
                <a:ea typeface="Arial" pitchFamily="34" charset="-122"/>
                <a:cs typeface="Arial" pitchFamily="34" charset="-120"/>
              </a:rPr>
              <a:t>Зачем нужны свойства треугольника
</a:t>
            </a:r>
            <a:endParaRPr lang="en-US" sz="2716" dirty="0"/>
          </a:p>
        </p:txBody>
      </p:sp>
      <p:sp>
        <p:nvSpPr>
          <p:cNvPr id="6" name="Text 2"/>
          <p:cNvSpPr txBox="1"/>
          <p:nvPr/>
        </p:nvSpPr>
        <p:spPr>
          <a:xfrm>
            <a:off x="902875" y="2041075"/>
            <a:ext cx="3973500" cy="2095800"/>
          </a:xfrm>
          <a:prstGeom prst="rect">
            <a:avLst/>
          </a:prstGeom>
          <a:noFill/>
          <a:ln/>
        </p:spPr>
        <p:txBody>
          <a:bodyPr wrap="square" lIns="0" tIns="0" rIns="0" bIns="0" rtlCol="0" anchor="t"/>
          <a:lstStyle/>
          <a:p>
            <a:pPr algn="l" indent="0" marL="0">
              <a:lnSpc>
                <a:spcPct val="100000"/>
              </a:lnSpc>
              <a:buNone/>
            </a:pPr>
            <a:r>
              <a:rPr lang="en-US" sz="1600" dirty="0">
                <a:solidFill>
                  <a:srgbClr val="000000"/>
                </a:solidFill>
                <a:latin typeface="Arial" pitchFamily="34" charset="0"/>
                <a:ea typeface="Arial" pitchFamily="34" charset="-122"/>
                <a:cs typeface="Arial" pitchFamily="34" charset="-120"/>
              </a:rPr>
              <a:t>Эти свойства помогают решать задачи по чертежам, проверять построения и быстро сравнивать элементы фигуры без лишних вычислений.
</a:t>
            </a:r>
            <a:endParaRPr lang="en-US" sz="16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6132340" y="0"/>
            <a:ext cx="301377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359525" y="1374523"/>
            <a:ext cx="5536500" cy="1030200"/>
          </a:xfrm>
          <a:prstGeom prst="rect">
            <a:avLst/>
          </a:prstGeom>
          <a:noFill/>
          <a:ln/>
        </p:spPr>
        <p:txBody>
          <a:bodyPr wrap="square" lIns="0" tIns="0" rIns="0" bIns="0" rtlCol="0" anchor="t"/>
          <a:lstStyle/>
          <a:p>
            <a:pPr algn="l" indent="0" marL="0">
              <a:lnSpc>
                <a:spcPct val="100000"/>
              </a:lnSpc>
              <a:buNone/>
            </a:pPr>
            <a:r>
              <a:rPr lang="en-US" sz="1300" b="1" dirty="0">
                <a:solidFill>
                  <a:srgbClr val="000000"/>
                </a:solidFill>
                <a:latin typeface="Arial" pitchFamily="34" charset="0"/>
                <a:ea typeface="Arial" pitchFamily="34" charset="-122"/>
                <a:cs typeface="Arial" pitchFamily="34" charset="-120"/>
              </a:rPr>
              <a:t>Три стороны
</a:t>
            </a:r>
            <a:pPr algn="l" indent="0" marL="0">
              <a:lnSpc>
                <a:spcPct val="100000"/>
              </a:lnSpc>
              <a:buNone/>
            </a:pPr>
            <a:r>
              <a:rPr lang="en-US" sz="3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Треугольник образован тремя отрезками, которые соединяют его вершины. Именно стороны чаще всего сравнивают между собой, когда нужно определить, какая из них длиннее или короче.
</a:t>
            </a:r>
            <a:endParaRPr lang="en-US" sz="1300" dirty="0"/>
          </a:p>
        </p:txBody>
      </p:sp>
      <p:sp>
        <p:nvSpPr>
          <p:cNvPr id="8" name="Text 1"/>
          <p:cNvSpPr txBox="1"/>
          <p:nvPr/>
        </p:nvSpPr>
        <p:spPr>
          <a:xfrm>
            <a:off x="359525" y="2490898"/>
            <a:ext cx="5536500" cy="1030200"/>
          </a:xfrm>
          <a:prstGeom prst="rect">
            <a:avLst/>
          </a:prstGeom>
          <a:noFill/>
          <a:ln/>
        </p:spPr>
        <p:txBody>
          <a:bodyPr wrap="square" lIns="0" tIns="0" rIns="0" bIns="0" rtlCol="0" anchor="t"/>
          <a:lstStyle/>
          <a:p>
            <a:pPr algn="l" indent="0" marL="0">
              <a:lnSpc>
                <a:spcPct val="100000"/>
              </a:lnSpc>
              <a:buNone/>
            </a:pPr>
            <a:r>
              <a:rPr lang="en-US" sz="1300" b="1" dirty="0">
                <a:solidFill>
                  <a:srgbClr val="000000"/>
                </a:solidFill>
                <a:latin typeface="Arial" pitchFamily="34" charset="0"/>
                <a:ea typeface="Arial" pitchFamily="34" charset="-122"/>
                <a:cs typeface="Arial" pitchFamily="34" charset="-120"/>
              </a:rPr>
              <a:t>Три угла
</a:t>
            </a:r>
            <a:pPr algn="l" indent="0" marL="0">
              <a:lnSpc>
                <a:spcPct val="100000"/>
              </a:lnSpc>
              <a:buNone/>
            </a:pPr>
            <a:r>
              <a:rPr lang="en-US" sz="3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У каждой вершины треугольника находится свой внутренний угол. По величине этих углов можно многое узнать о фигуре, включая соотношение между её сторонами и тип треугольника.
</a:t>
            </a:r>
            <a:endParaRPr lang="en-US" sz="1300" dirty="0"/>
          </a:p>
        </p:txBody>
      </p:sp>
      <p:sp>
        <p:nvSpPr>
          <p:cNvPr id="9" name="Text 2"/>
          <p:cNvSpPr txBox="1"/>
          <p:nvPr/>
        </p:nvSpPr>
        <p:spPr>
          <a:xfrm>
            <a:off x="359525" y="3607273"/>
            <a:ext cx="5536500" cy="1030200"/>
          </a:xfrm>
          <a:prstGeom prst="rect">
            <a:avLst/>
          </a:prstGeom>
          <a:noFill/>
          <a:ln/>
        </p:spPr>
        <p:txBody>
          <a:bodyPr wrap="square" lIns="0" tIns="0" rIns="0" bIns="0" rtlCol="0" anchor="t"/>
          <a:lstStyle/>
          <a:p>
            <a:pPr algn="l" indent="0" marL="0">
              <a:lnSpc>
                <a:spcPct val="100000"/>
              </a:lnSpc>
              <a:buNone/>
            </a:pPr>
            <a:r>
              <a:rPr lang="en-US" sz="1300" b="1" dirty="0">
                <a:solidFill>
                  <a:srgbClr val="000000"/>
                </a:solidFill>
                <a:latin typeface="Arial" pitchFamily="34" charset="0"/>
                <a:ea typeface="Arial" pitchFamily="34" charset="-122"/>
                <a:cs typeface="Arial" pitchFamily="34" charset="-120"/>
              </a:rPr>
              <a:t>Противолежащие элементы
</a:t>
            </a:r>
            <a:pPr algn="l" indent="0" marL="0">
              <a:lnSpc>
                <a:spcPct val="100000"/>
              </a:lnSpc>
              <a:buNone/>
            </a:pPr>
            <a:r>
              <a:rPr lang="en-US" sz="3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Каждому углу соответствует противоположная сторона, а каждой стороне — противоположный угол. Именно эти пары сравнивают, чтобы применять основные свойства треугольника в задачах.
</a:t>
            </a:r>
            <a:endParaRPr lang="en-US" sz="1300" dirty="0"/>
          </a:p>
        </p:txBody>
      </p:sp>
      <p:sp>
        <p:nvSpPr>
          <p:cNvPr id="10" name="Text 3"/>
          <p:cNvSpPr txBox="1"/>
          <p:nvPr/>
        </p:nvSpPr>
        <p:spPr>
          <a:xfrm>
            <a:off x="8706000" y="4710550"/>
            <a:ext cx="304500" cy="327600"/>
          </a:xfrm>
          <a:prstGeom prst="rect">
            <a:avLst/>
          </a:prstGeom>
          <a:noFill/>
          <a:ln/>
        </p:spPr>
        <p:txBody>
          <a:bodyPr wrap="square" lIns="0" tIns="0" rIns="0" bIns="0" rtlCol="0" anchor="t"/>
          <a:lstStyle/>
          <a:p>
            <a:pPr algn="ctr" indent="0" marL="0">
              <a:lnSpc>
                <a:spcPct val="79688"/>
              </a:lnSpc>
              <a:buNone/>
            </a:pPr>
            <a:r>
              <a:rPr lang="en-US" sz="2400" dirty="0">
                <a:solidFill>
                  <a:srgbClr val="E7DBFA"/>
                </a:solidFill>
                <a:latin typeface="Arial" pitchFamily="34" charset="0"/>
                <a:ea typeface="Arial" pitchFamily="34" charset="-122"/>
                <a:cs typeface="Arial" pitchFamily="34" charset="-120"/>
              </a:rPr>
              <a:t>3</a:t>
            </a:r>
            <a:endParaRPr lang="en-US" sz="2400" dirty="0"/>
          </a:p>
        </p:txBody>
      </p:sp>
      <p:sp>
        <p:nvSpPr>
          <p:cNvPr id="11" name="Text 4"/>
          <p:cNvSpPr txBox="1"/>
          <p:nvPr/>
        </p:nvSpPr>
        <p:spPr>
          <a:xfrm>
            <a:off x="354500" y="276373"/>
            <a:ext cx="5536500" cy="996300"/>
          </a:xfrm>
          <a:prstGeom prst="rect">
            <a:avLst/>
          </a:prstGeom>
          <a:noFill/>
          <a:ln/>
        </p:spPr>
        <p:txBody>
          <a:bodyPr wrap="square" lIns="0" tIns="0" rIns="0" bIns="0" rtlCol="0" anchor="t"/>
          <a:lstStyle/>
          <a:p>
            <a:pPr algn="l" indent="0" marL="0">
              <a:lnSpc>
                <a:spcPct val="100000"/>
              </a:lnSpc>
              <a:buNone/>
            </a:pPr>
            <a:r>
              <a:rPr lang="en-US" sz="3000" b="1" dirty="0">
                <a:solidFill>
                  <a:srgbClr val="000000"/>
                </a:solidFill>
                <a:latin typeface="Arial" pitchFamily="34" charset="0"/>
                <a:ea typeface="Arial" pitchFamily="34" charset="-122"/>
                <a:cs typeface="Arial" pitchFamily="34" charset="-120"/>
              </a:rPr>
              <a:t>Основные элементы треугольника
</a:t>
            </a:r>
            <a:endParaRPr lang="en-US" sz="30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5879157" y="1038650"/>
            <a:ext cx="2949087" cy="37938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8706000" y="4710550"/>
            <a:ext cx="304500" cy="327600"/>
          </a:xfrm>
          <a:prstGeom prst="rect">
            <a:avLst/>
          </a:prstGeom>
          <a:noFill/>
          <a:ln/>
        </p:spPr>
        <p:txBody>
          <a:bodyPr wrap="square" lIns="0" tIns="0" rIns="0" bIns="0" rtlCol="0" anchor="t"/>
          <a:lstStyle/>
          <a:p>
            <a:pPr algn="ctr" indent="0" marL="0">
              <a:lnSpc>
                <a:spcPct val="79688"/>
              </a:lnSpc>
              <a:buNone/>
            </a:pPr>
            <a:r>
              <a:rPr lang="en-US" sz="2400" dirty="0">
                <a:solidFill>
                  <a:srgbClr val="E7DBFA"/>
                </a:solidFill>
                <a:latin typeface="Arial" pitchFamily="34" charset="0"/>
                <a:ea typeface="Arial" pitchFamily="34" charset="-122"/>
                <a:cs typeface="Arial" pitchFamily="34" charset="-120"/>
              </a:rPr>
              <a:t>4</a:t>
            </a:r>
            <a:endParaRPr lang="en-US" sz="2400" dirty="0"/>
          </a:p>
        </p:txBody>
      </p:sp>
      <p:sp>
        <p:nvSpPr>
          <p:cNvPr id="8" name="Text 1"/>
          <p:cNvSpPr txBox="1"/>
          <p:nvPr/>
        </p:nvSpPr>
        <p:spPr>
          <a:xfrm>
            <a:off x="354500" y="320675"/>
            <a:ext cx="8455200" cy="483600"/>
          </a:xfrm>
          <a:prstGeom prst="rect">
            <a:avLst/>
          </a:prstGeom>
          <a:noFill/>
          <a:ln/>
        </p:spPr>
        <p:txBody>
          <a:bodyPr wrap="square" lIns="0" tIns="0" rIns="0" bIns="0" rtlCol="0" anchor="ctr"/>
          <a:lstStyle/>
          <a:p>
            <a:pPr algn="l" indent="0" marL="0">
              <a:lnSpc>
                <a:spcPct val="100000"/>
              </a:lnSpc>
              <a:buNone/>
            </a:pPr>
            <a:r>
              <a:rPr lang="en-US" sz="3000" b="1" dirty="0">
                <a:solidFill>
                  <a:srgbClr val="000000"/>
                </a:solidFill>
                <a:latin typeface="Arial" pitchFamily="34" charset="0"/>
                <a:ea typeface="Arial" pitchFamily="34" charset="-122"/>
                <a:cs typeface="Arial" pitchFamily="34" charset="-120"/>
              </a:rPr>
              <a:t>Главное правило сравнения сторон и углов
</a:t>
            </a:r>
            <a:endParaRPr lang="en-US" sz="3000" dirty="0"/>
          </a:p>
        </p:txBody>
      </p:sp>
      <p:sp>
        <p:nvSpPr>
          <p:cNvPr id="9" name="Text 2"/>
          <p:cNvSpPr txBox="1"/>
          <p:nvPr/>
        </p:nvSpPr>
        <p:spPr>
          <a:xfrm>
            <a:off x="354572" y="1748391"/>
            <a:ext cx="1695935" cy="3075600"/>
          </a:xfrm>
          <a:prstGeom prst="rect">
            <a:avLst/>
          </a:prstGeom>
          <a:noFill/>
          <a:ln/>
        </p:spPr>
        <p:txBody>
          <a:bodyPr wrap="square" lIns="0" tIns="0" rIns="0" bIns="0" rtlCol="0" anchor="t"/>
          <a:lstStyle/>
          <a:p>
            <a:pPr algn="ctr" indent="0" marL="0">
              <a:lnSpc>
                <a:spcPct val="100000"/>
              </a:lnSpc>
              <a:buNone/>
            </a:pPr>
            <a:r>
              <a:rPr lang="en-US" sz="1100" dirty="0">
                <a:solidFill>
                  <a:srgbClr val="000000"/>
                </a:solidFill>
                <a:latin typeface="Arial" pitchFamily="34" charset="0"/>
                <a:ea typeface="Arial" pitchFamily="34" charset="-122"/>
                <a:cs typeface="Arial" pitchFamily="34" charset="-120"/>
              </a:rPr>
              <a:t>Если одна сторона треугольника длиннее другой, то напротив неё лежит больший угол. Это правило позволяет сразу связывать длину стороны с величиной противолежащего угла.
</a:t>
            </a:r>
            <a:endParaRPr lang="en-US" sz="1100" dirty="0"/>
          </a:p>
        </p:txBody>
      </p:sp>
      <p:sp>
        <p:nvSpPr>
          <p:cNvPr id="10" name="Text 3"/>
          <p:cNvSpPr txBox="1"/>
          <p:nvPr/>
        </p:nvSpPr>
        <p:spPr>
          <a:xfrm>
            <a:off x="420449" y="1178691"/>
            <a:ext cx="1564181" cy="297600"/>
          </a:xfrm>
          <a:prstGeom prst="rect">
            <a:avLst/>
          </a:prstGeom>
          <a:noFill/>
          <a:ln/>
        </p:spPr>
        <p:txBody>
          <a:bodyPr wrap="square" lIns="0" tIns="0" rIns="0" bIns="0" rtlCol="0" anchor="ctr"/>
          <a:lstStyle/>
          <a:p>
            <a:pPr algn="ctr" indent="0" marL="0">
              <a:lnSpc>
                <a:spcPct val="100000"/>
              </a:lnSpc>
              <a:buNone/>
            </a:pPr>
            <a:r>
              <a:rPr lang="en-US" sz="1171" b="1" dirty="0">
                <a:solidFill>
                  <a:srgbClr val="F9FFFF"/>
                </a:solidFill>
                <a:latin typeface="Arial" pitchFamily="34" charset="0"/>
                <a:ea typeface="Arial" pitchFamily="34" charset="-122"/>
                <a:cs typeface="Arial" pitchFamily="34" charset="-120"/>
              </a:rPr>
              <a:t>Больше — напротив большего
</a:t>
            </a:r>
            <a:endParaRPr lang="en-US" sz="1171" dirty="0"/>
          </a:p>
        </p:txBody>
      </p:sp>
      <p:sp>
        <p:nvSpPr>
          <p:cNvPr id="11" name="Text 4"/>
          <p:cNvSpPr txBox="1"/>
          <p:nvPr/>
        </p:nvSpPr>
        <p:spPr>
          <a:xfrm>
            <a:off x="2213748" y="1748391"/>
            <a:ext cx="1695935" cy="3075600"/>
          </a:xfrm>
          <a:prstGeom prst="rect">
            <a:avLst/>
          </a:prstGeom>
          <a:noFill/>
          <a:ln/>
        </p:spPr>
        <p:txBody>
          <a:bodyPr wrap="square" lIns="0" tIns="0" rIns="0" bIns="0" rtlCol="0" anchor="t"/>
          <a:lstStyle/>
          <a:p>
            <a:pPr algn="ctr" indent="0" marL="0">
              <a:lnSpc>
                <a:spcPct val="100000"/>
              </a:lnSpc>
              <a:buNone/>
            </a:pPr>
            <a:r>
              <a:rPr lang="en-US" sz="1100" dirty="0">
                <a:solidFill>
                  <a:srgbClr val="000000"/>
                </a:solidFill>
                <a:latin typeface="Arial" pitchFamily="34" charset="0"/>
                <a:ea typeface="Arial" pitchFamily="34" charset="-122"/>
                <a:cs typeface="Arial" pitchFamily="34" charset="-120"/>
              </a:rPr>
              <a:t>Короткой стороне соответствует меньший противолежащий угол. Поэтому порядок сторон и углов в одном треугольнике всегда согласован и не бывает случайным.
</a:t>
            </a:r>
            <a:endParaRPr lang="en-US" sz="1100" dirty="0"/>
          </a:p>
        </p:txBody>
      </p:sp>
      <p:sp>
        <p:nvSpPr>
          <p:cNvPr id="12" name="Text 5"/>
          <p:cNvSpPr txBox="1"/>
          <p:nvPr/>
        </p:nvSpPr>
        <p:spPr>
          <a:xfrm>
            <a:off x="2279626" y="1178691"/>
            <a:ext cx="1564181" cy="297600"/>
          </a:xfrm>
          <a:prstGeom prst="rect">
            <a:avLst/>
          </a:prstGeom>
          <a:noFill/>
          <a:ln/>
        </p:spPr>
        <p:txBody>
          <a:bodyPr wrap="square" lIns="0" tIns="0" rIns="0" bIns="0" rtlCol="0" anchor="ctr"/>
          <a:lstStyle/>
          <a:p>
            <a:pPr algn="ctr" indent="0" marL="0">
              <a:lnSpc>
                <a:spcPct val="100000"/>
              </a:lnSpc>
              <a:buNone/>
            </a:pPr>
            <a:r>
              <a:rPr lang="en-US" sz="1171" b="1" dirty="0">
                <a:solidFill>
                  <a:srgbClr val="F9FFFF"/>
                </a:solidFill>
                <a:latin typeface="Arial" pitchFamily="34" charset="0"/>
                <a:ea typeface="Arial" pitchFamily="34" charset="-122"/>
                <a:cs typeface="Arial" pitchFamily="34" charset="-120"/>
              </a:rPr>
              <a:t>Меньше — напротив меньшего
</a:t>
            </a:r>
            <a:endParaRPr lang="en-US" sz="1171" dirty="0"/>
          </a:p>
        </p:txBody>
      </p:sp>
      <p:sp>
        <p:nvSpPr>
          <p:cNvPr id="13" name="Text 6"/>
          <p:cNvSpPr txBox="1"/>
          <p:nvPr/>
        </p:nvSpPr>
        <p:spPr>
          <a:xfrm>
            <a:off x="4072932" y="1748391"/>
            <a:ext cx="1695935" cy="3075600"/>
          </a:xfrm>
          <a:prstGeom prst="rect">
            <a:avLst/>
          </a:prstGeom>
          <a:noFill/>
          <a:ln/>
        </p:spPr>
        <p:txBody>
          <a:bodyPr wrap="square" lIns="0" tIns="0" rIns="0" bIns="0" rtlCol="0" anchor="t"/>
          <a:lstStyle/>
          <a:p>
            <a:pPr algn="ctr" indent="0" marL="0">
              <a:lnSpc>
                <a:spcPct val="100000"/>
              </a:lnSpc>
              <a:buNone/>
            </a:pPr>
            <a:r>
              <a:rPr lang="en-US" sz="1100" dirty="0">
                <a:solidFill>
                  <a:srgbClr val="000000"/>
                </a:solidFill>
                <a:latin typeface="Arial" pitchFamily="34" charset="0"/>
                <a:ea typeface="Arial" pitchFamily="34" charset="-122"/>
                <a:cs typeface="Arial" pitchFamily="34" charset="-120"/>
              </a:rPr>
              <a:t>На чертеже полезно сначала отметить самую длинную сторону и самый большой угол. Так легче увидеть связь между элементами и не перепутать нужные пары.
</a:t>
            </a:r>
            <a:endParaRPr lang="en-US" sz="1100" dirty="0"/>
          </a:p>
        </p:txBody>
      </p:sp>
      <p:sp>
        <p:nvSpPr>
          <p:cNvPr id="14" name="Text 7"/>
          <p:cNvSpPr txBox="1"/>
          <p:nvPr/>
        </p:nvSpPr>
        <p:spPr>
          <a:xfrm>
            <a:off x="4138809" y="1178691"/>
            <a:ext cx="1564181" cy="297600"/>
          </a:xfrm>
          <a:prstGeom prst="rect">
            <a:avLst/>
          </a:prstGeom>
          <a:noFill/>
          <a:ln/>
        </p:spPr>
        <p:txBody>
          <a:bodyPr wrap="square" lIns="0" tIns="0" rIns="0" bIns="0" rtlCol="0" anchor="ctr"/>
          <a:lstStyle/>
          <a:p>
            <a:pPr algn="ctr" indent="0" marL="0">
              <a:lnSpc>
                <a:spcPct val="100000"/>
              </a:lnSpc>
              <a:buNone/>
            </a:pPr>
            <a:r>
              <a:rPr lang="en-US" sz="1300" b="1" dirty="0">
                <a:solidFill>
                  <a:srgbClr val="F9FFFF"/>
                </a:solidFill>
                <a:latin typeface="Arial" pitchFamily="34" charset="0"/>
                <a:ea typeface="Arial" pitchFamily="34" charset="-122"/>
                <a:cs typeface="Arial" pitchFamily="34" charset="-120"/>
              </a:rPr>
              <a:t>Удобно на рисунке
</a:t>
            </a:r>
            <a:endParaRPr lang="en-US" sz="13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572045" y="1042525"/>
            <a:ext cx="4106309" cy="34251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8706000" y="4710550"/>
            <a:ext cx="304500" cy="327600"/>
          </a:xfrm>
          <a:prstGeom prst="rect">
            <a:avLst/>
          </a:prstGeom>
          <a:noFill/>
          <a:ln/>
        </p:spPr>
        <p:txBody>
          <a:bodyPr wrap="square" lIns="0" tIns="0" rIns="0" bIns="0" rtlCol="0" anchor="t"/>
          <a:lstStyle/>
          <a:p>
            <a:pPr algn="ctr" indent="0" marL="0">
              <a:lnSpc>
                <a:spcPct val="79688"/>
              </a:lnSpc>
              <a:buNone/>
            </a:pPr>
            <a:r>
              <a:rPr lang="en-US" sz="2400" dirty="0">
                <a:solidFill>
                  <a:srgbClr val="E7DBFA"/>
                </a:solidFill>
                <a:latin typeface="Arial" pitchFamily="34" charset="0"/>
                <a:ea typeface="Arial" pitchFamily="34" charset="-122"/>
                <a:cs typeface="Arial" pitchFamily="34" charset="-120"/>
              </a:rPr>
              <a:t>5</a:t>
            </a:r>
            <a:endParaRPr lang="en-US" sz="2400" dirty="0"/>
          </a:p>
        </p:txBody>
      </p:sp>
      <p:sp>
        <p:nvSpPr>
          <p:cNvPr id="6" name="Text 1"/>
          <p:cNvSpPr txBox="1"/>
          <p:nvPr/>
        </p:nvSpPr>
        <p:spPr>
          <a:xfrm>
            <a:off x="354500" y="320675"/>
            <a:ext cx="7524300" cy="483600"/>
          </a:xfrm>
          <a:prstGeom prst="rect">
            <a:avLst/>
          </a:prstGeom>
          <a:noFill/>
          <a:ln/>
        </p:spPr>
        <p:txBody>
          <a:bodyPr wrap="square" lIns="0" tIns="0" rIns="0" bIns="0" rtlCol="0" anchor="ctr"/>
          <a:lstStyle/>
          <a:p>
            <a:pPr algn="l" indent="0" marL="0">
              <a:lnSpc>
                <a:spcPct val="100000"/>
              </a:lnSpc>
              <a:buNone/>
            </a:pPr>
            <a:r>
              <a:rPr lang="en-US" sz="2895" dirty="0">
                <a:solidFill>
                  <a:srgbClr val="000000"/>
                </a:solidFill>
                <a:latin typeface="Arial" pitchFamily="34" charset="0"/>
                <a:ea typeface="Arial" pitchFamily="34" charset="-122"/>
                <a:cs typeface="Arial" pitchFamily="34" charset="-120"/>
              </a:rPr>
              <a:t>Сравнение сторон и противолежащих углов
</a:t>
            </a:r>
            <a:endParaRPr lang="en-US" sz="2895" dirty="0"/>
          </a:p>
        </p:txBody>
      </p:sp>
      <p:sp>
        <p:nvSpPr>
          <p:cNvPr id="7" name="Text 2"/>
          <p:cNvSpPr txBox="1"/>
          <p:nvPr/>
        </p:nvSpPr>
        <p:spPr>
          <a:xfrm>
            <a:off x="354500" y="1042525"/>
            <a:ext cx="3974700" cy="1548300"/>
          </a:xfrm>
          <a:prstGeom prst="rect">
            <a:avLst/>
          </a:prstGeom>
          <a:noFill/>
          <a:ln/>
        </p:spPr>
        <p:txBody>
          <a:bodyPr wrap="square" lIns="0" tIns="0" rIns="0" bIns="0" rtlCol="0" anchor="t"/>
          <a:lstStyle/>
          <a:p>
            <a:pPr algn="l" indent="0" marL="0">
              <a:lnSpc>
                <a:spcPct val="100000"/>
              </a:lnSpc>
              <a:buNone/>
            </a:pPr>
            <a:r>
              <a:rPr lang="en-US" sz="1600" dirty="0">
                <a:solidFill>
                  <a:srgbClr val="000000"/>
                </a:solidFill>
                <a:latin typeface="Arial" pitchFamily="34" charset="0"/>
                <a:ea typeface="Arial" pitchFamily="34" charset="-122"/>
                <a:cs typeface="Arial" pitchFamily="34" charset="-120"/>
              </a:rPr>
              <a:t>Диаграмма показывает согласованный рост величин: чем длиннее сторона, тем больше противолежащий угол.
</a:t>
            </a:r>
            <a:endParaRPr lang="en-US" sz="1600" dirty="0"/>
          </a:p>
        </p:txBody>
      </p:sp>
      <p:sp>
        <p:nvSpPr>
          <p:cNvPr id="8" name="Text 3"/>
          <p:cNvSpPr txBox="1"/>
          <p:nvPr/>
        </p:nvSpPr>
        <p:spPr>
          <a:xfrm>
            <a:off x="354500" y="2919325"/>
            <a:ext cx="3974700" cy="1548300"/>
          </a:xfrm>
          <a:prstGeom prst="rect">
            <a:avLst/>
          </a:prstGeom>
          <a:noFill/>
          <a:ln/>
        </p:spPr>
        <p:txBody>
          <a:bodyPr wrap="square" lIns="0" tIns="0" rIns="0" bIns="0" rtlCol="0" anchor="t"/>
          <a:lstStyle/>
          <a:p>
            <a:pPr algn="l" indent="0" marL="0">
              <a:lnSpc>
                <a:spcPct val="100000"/>
              </a:lnSpc>
              <a:buNone/>
            </a:pPr>
            <a:r>
              <a:rPr lang="en-US" sz="1600" dirty="0">
                <a:solidFill>
                  <a:srgbClr val="000000"/>
                </a:solidFill>
                <a:latin typeface="Arial" pitchFamily="34" charset="0"/>
                <a:ea typeface="Arial" pitchFamily="34" charset="-122"/>
                <a:cs typeface="Arial" pitchFamily="34" charset="-120"/>
              </a:rPr>
              <a:t>Данные подтверждают правило сравнения противоположных элементов треугольника: порядок сторон и углов совпадает.
</a:t>
            </a:r>
            <a:endParaRPr lang="en-US" sz="1600" dirty="0"/>
          </a:p>
        </p:txBody>
      </p:sp>
      <p:sp>
        <p:nvSpPr>
          <p:cNvPr id="9" name="Text 4"/>
          <p:cNvSpPr txBox="1"/>
          <p:nvPr/>
        </p:nvSpPr>
        <p:spPr>
          <a:xfrm>
            <a:off x="4828312" y="4705875"/>
            <a:ext cx="3669900" cy="327600"/>
          </a:xfrm>
          <a:prstGeom prst="rect">
            <a:avLst/>
          </a:prstGeom>
          <a:noFill/>
          <a:ln/>
        </p:spPr>
        <p:txBody>
          <a:bodyPr wrap="square" lIns="0" tIns="0" rIns="0" bIns="0" rtlCol="0" anchor="ctr"/>
          <a:lstStyle/>
          <a:p>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Учебный пример по теме «Соотношения между сторонами и углами треугольника».
</a:t>
            </a:r>
            <a:endParaRPr lang="en-US" sz="12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5878888" y="1038650"/>
            <a:ext cx="2941225" cy="37980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8706000" y="4710550"/>
            <a:ext cx="304500" cy="327600"/>
          </a:xfrm>
          <a:prstGeom prst="rect">
            <a:avLst/>
          </a:prstGeom>
          <a:noFill/>
          <a:ln/>
        </p:spPr>
        <p:txBody>
          <a:bodyPr wrap="square" lIns="0" tIns="0" rIns="0" bIns="0" rtlCol="0" anchor="t"/>
          <a:lstStyle/>
          <a:p>
            <a:pPr algn="ctr" indent="0" marL="0">
              <a:lnSpc>
                <a:spcPct val="79688"/>
              </a:lnSpc>
              <a:buNone/>
            </a:pPr>
            <a:r>
              <a:rPr lang="en-US" sz="2400" dirty="0">
                <a:solidFill>
                  <a:srgbClr val="E7DBFA"/>
                </a:solidFill>
                <a:latin typeface="Arial" pitchFamily="34" charset="0"/>
                <a:ea typeface="Arial" pitchFamily="34" charset="-122"/>
                <a:cs typeface="Arial" pitchFamily="34" charset="-120"/>
              </a:rPr>
              <a:t>6</a:t>
            </a:r>
            <a:endParaRPr lang="en-US" sz="2400" dirty="0"/>
          </a:p>
        </p:txBody>
      </p:sp>
      <p:sp>
        <p:nvSpPr>
          <p:cNvPr id="8" name="Text 1"/>
          <p:cNvSpPr txBox="1"/>
          <p:nvPr/>
        </p:nvSpPr>
        <p:spPr>
          <a:xfrm>
            <a:off x="354500" y="320675"/>
            <a:ext cx="8466900" cy="483600"/>
          </a:xfrm>
          <a:prstGeom prst="rect">
            <a:avLst/>
          </a:prstGeom>
          <a:noFill/>
          <a:ln/>
        </p:spPr>
        <p:txBody>
          <a:bodyPr wrap="square" lIns="0" tIns="0" rIns="0" bIns="0" rtlCol="0" anchor="ctr"/>
          <a:lstStyle/>
          <a:p>
            <a:pPr algn="l" indent="0" marL="0">
              <a:lnSpc>
                <a:spcPct val="100000"/>
              </a:lnSpc>
              <a:buNone/>
            </a:pPr>
            <a:r>
              <a:rPr lang="en-US" sz="3000" b="1" dirty="0">
                <a:solidFill>
                  <a:srgbClr val="000000"/>
                </a:solidFill>
                <a:latin typeface="Arial" pitchFamily="34" charset="0"/>
                <a:ea typeface="Arial" pitchFamily="34" charset="-122"/>
                <a:cs typeface="Arial" pitchFamily="34" charset="-120"/>
              </a:rPr>
              <a:t>Обратное утверждение
</a:t>
            </a:r>
            <a:endParaRPr lang="en-US" sz="3000" dirty="0"/>
          </a:p>
        </p:txBody>
      </p:sp>
      <p:sp>
        <p:nvSpPr>
          <p:cNvPr id="9" name="Text 2"/>
          <p:cNvSpPr txBox="1"/>
          <p:nvPr/>
        </p:nvSpPr>
        <p:spPr>
          <a:xfrm>
            <a:off x="925875" y="1178269"/>
            <a:ext cx="4555800" cy="915600"/>
          </a:xfrm>
          <a:prstGeom prst="rect">
            <a:avLst/>
          </a:prstGeom>
          <a:noFill/>
          <a:ln/>
        </p:spPr>
        <p:txBody>
          <a:bodyPr wrap="square" lIns="0" tIns="0" rIns="0" bIns="0" rtlCol="0" anchor="t"/>
          <a:lstStyle/>
          <a:p>
            <a:pPr algn="l" indent="0" marL="0">
              <a:lnSpc>
                <a:spcPct val="100000"/>
              </a:lnSpc>
              <a:buNone/>
            </a:pPr>
            <a:r>
              <a:rPr lang="en-US" sz="1300" b="1" dirty="0">
                <a:solidFill>
                  <a:srgbClr val="000000"/>
                </a:solidFill>
                <a:latin typeface="Arial" pitchFamily="34" charset="0"/>
                <a:ea typeface="Arial" pitchFamily="34" charset="-122"/>
                <a:cs typeface="Arial" pitchFamily="34" charset="-120"/>
              </a:rPr>
              <a:t>Сравниваем углы
</a:t>
            </a:r>
            <a:pPr algn="l" indent="0" marL="0">
              <a:lnSpc>
                <a:spcPct val="100000"/>
              </a:lnSpc>
              <a:buNone/>
            </a:pPr>
            <a:r>
              <a:rPr lang="en-US" sz="3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Если один угол треугольника больше другого, то напротив него находится более длинная сторона. Это позволяет делать выводы о сторонах, не измеряя их линейкой.
</a:t>
            </a:r>
            <a:endParaRPr lang="en-US" sz="1300" dirty="0"/>
          </a:p>
        </p:txBody>
      </p:sp>
      <p:sp>
        <p:nvSpPr>
          <p:cNvPr id="10" name="Text 3"/>
          <p:cNvSpPr txBox="1"/>
          <p:nvPr/>
        </p:nvSpPr>
        <p:spPr>
          <a:xfrm>
            <a:off x="925875" y="2479782"/>
            <a:ext cx="4555800" cy="915600"/>
          </a:xfrm>
          <a:prstGeom prst="rect">
            <a:avLst/>
          </a:prstGeom>
          <a:noFill/>
          <a:ln/>
        </p:spPr>
        <p:txBody>
          <a:bodyPr wrap="square" lIns="0" tIns="0" rIns="0" bIns="0" rtlCol="0" anchor="t"/>
          <a:lstStyle/>
          <a:p>
            <a:pPr algn="l" indent="0" marL="0">
              <a:lnSpc>
                <a:spcPct val="100000"/>
              </a:lnSpc>
              <a:buNone/>
            </a:pPr>
            <a:r>
              <a:rPr lang="en-US" sz="1300" b="1" dirty="0">
                <a:solidFill>
                  <a:srgbClr val="000000"/>
                </a:solidFill>
                <a:latin typeface="Arial" pitchFamily="34" charset="0"/>
                <a:ea typeface="Arial" pitchFamily="34" charset="-122"/>
                <a:cs typeface="Arial" pitchFamily="34" charset="-120"/>
              </a:rPr>
              <a:t>Находим нужную сторону
</a:t>
            </a:r>
            <a:pPr algn="l" indent="0" marL="0">
              <a:lnSpc>
                <a:spcPct val="100000"/>
              </a:lnSpc>
              <a:buNone/>
            </a:pPr>
            <a:r>
              <a:rPr lang="en-US" sz="3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В задачах часто достаточно определить самый большой угол, чтобы сразу назвать самую длинную сторону. Такой способ особенно полезен, когда рисунок дан без подписанных длин.
</a:t>
            </a:r>
            <a:endParaRPr lang="en-US" sz="1300" dirty="0"/>
          </a:p>
        </p:txBody>
      </p:sp>
      <p:sp>
        <p:nvSpPr>
          <p:cNvPr id="11" name="Text 4"/>
          <p:cNvSpPr txBox="1"/>
          <p:nvPr/>
        </p:nvSpPr>
        <p:spPr>
          <a:xfrm>
            <a:off x="925875" y="3781307"/>
            <a:ext cx="4555800" cy="915600"/>
          </a:xfrm>
          <a:prstGeom prst="rect">
            <a:avLst/>
          </a:prstGeom>
          <a:noFill/>
          <a:ln/>
        </p:spPr>
        <p:txBody>
          <a:bodyPr wrap="square" lIns="0" tIns="0" rIns="0" bIns="0" rtlCol="0" anchor="t"/>
          <a:lstStyle/>
          <a:p>
            <a:pPr algn="l" indent="0" marL="0">
              <a:lnSpc>
                <a:spcPct val="100000"/>
              </a:lnSpc>
              <a:buNone/>
            </a:pPr>
            <a:r>
              <a:rPr lang="en-US" sz="1300" b="1" dirty="0">
                <a:solidFill>
                  <a:srgbClr val="000000"/>
                </a:solidFill>
                <a:latin typeface="Arial" pitchFamily="34" charset="0"/>
                <a:ea typeface="Arial" pitchFamily="34" charset="-122"/>
                <a:cs typeface="Arial" pitchFamily="34" charset="-120"/>
              </a:rPr>
              <a:t>Проверяем ответ
</a:t>
            </a:r>
            <a:pPr algn="l" indent="0" marL="0">
              <a:lnSpc>
                <a:spcPct val="100000"/>
              </a:lnSpc>
              <a:buNone/>
            </a:pPr>
            <a:r>
              <a:rPr lang="en-US" sz="3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После сравнения углов и сторон можно быстро проверить решение: большему углу должна соответствовать большая сторона, а меньшему — меньшая. Несоответствие указывает на ошибку.
</a:t>
            </a:r>
            <a:endParaRPr lang="en-US" sz="13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54500" y="1341388"/>
            <a:ext cx="8423400" cy="3125424"/>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8706000" y="4710550"/>
            <a:ext cx="304500" cy="327600"/>
          </a:xfrm>
          <a:prstGeom prst="rect">
            <a:avLst/>
          </a:prstGeom>
          <a:noFill/>
          <a:ln/>
        </p:spPr>
        <p:txBody>
          <a:bodyPr wrap="square" lIns="0" tIns="0" rIns="0" bIns="0" rtlCol="0" anchor="t"/>
          <a:lstStyle/>
          <a:p>
            <a:pPr algn="ctr" indent="0" marL="0">
              <a:lnSpc>
                <a:spcPct val="79688"/>
              </a:lnSpc>
              <a:buNone/>
            </a:pPr>
            <a:r>
              <a:rPr lang="en-US" sz="2400" dirty="0">
                <a:solidFill>
                  <a:srgbClr val="E7DBFA"/>
                </a:solidFill>
                <a:latin typeface="Arial" pitchFamily="34" charset="0"/>
                <a:ea typeface="Arial" pitchFamily="34" charset="-122"/>
                <a:cs typeface="Arial" pitchFamily="34" charset="-120"/>
              </a:rPr>
              <a:t>7</a:t>
            </a:r>
            <a:endParaRPr lang="en-US" sz="2400" dirty="0"/>
          </a:p>
        </p:txBody>
      </p:sp>
      <p:sp>
        <p:nvSpPr>
          <p:cNvPr id="7" name="Text 1"/>
          <p:cNvSpPr txBox="1"/>
          <p:nvPr/>
        </p:nvSpPr>
        <p:spPr>
          <a:xfrm>
            <a:off x="354500" y="320675"/>
            <a:ext cx="8423400" cy="483600"/>
          </a:xfrm>
          <a:prstGeom prst="rect">
            <a:avLst/>
          </a:prstGeom>
          <a:noFill/>
          <a:ln/>
        </p:spPr>
        <p:txBody>
          <a:bodyPr wrap="square" lIns="0" tIns="0" rIns="0" bIns="0" rtlCol="0" anchor="ctr"/>
          <a:lstStyle/>
          <a:p>
            <a:pPr algn="l" indent="0" marL="0">
              <a:lnSpc>
                <a:spcPct val="100000"/>
              </a:lnSpc>
              <a:buNone/>
            </a:pPr>
            <a:r>
              <a:rPr lang="en-US" sz="3000" b="1" dirty="0">
                <a:solidFill>
                  <a:srgbClr val="000000"/>
                </a:solidFill>
                <a:latin typeface="Arial" pitchFamily="34" charset="0"/>
                <a:ea typeface="Arial" pitchFamily="34" charset="-122"/>
                <a:cs typeface="Arial" pitchFamily="34" charset="-120"/>
              </a:rPr>
              <a:t>Проверка существования треугольника
</a:t>
            </a:r>
            <a:endParaRPr lang="en-US" sz="3000" dirty="0"/>
          </a:p>
        </p:txBody>
      </p:sp>
      <p:sp>
        <p:nvSpPr>
          <p:cNvPr id="8" name="Text 2"/>
          <p:cNvSpPr txBox="1"/>
          <p:nvPr/>
        </p:nvSpPr>
        <p:spPr>
          <a:xfrm>
            <a:off x="354500" y="874128"/>
            <a:ext cx="8423400" cy="327600"/>
          </a:xfrm>
          <a:prstGeom prst="rect">
            <a:avLst/>
          </a:prstGeom>
          <a:noFill/>
          <a:ln/>
        </p:spPr>
        <p:txBody>
          <a:bodyPr wrap="square" lIns="0" tIns="0" rIns="0" bIns="0" rtlCol="0" anchor="t"/>
          <a:lstStyle/>
          <a:p>
            <a:pPr algn="l" indent="0" marL="0">
              <a:lnSpc>
                <a:spcPct val="100000"/>
              </a:lnSpc>
              <a:buNone/>
            </a:pPr>
            <a:r>
              <a:rPr lang="en-US" sz="1600" dirty="0">
                <a:solidFill>
                  <a:srgbClr val="000000"/>
                </a:solidFill>
                <a:latin typeface="Arial" pitchFamily="34" charset="0"/>
                <a:ea typeface="Arial" pitchFamily="34" charset="-122"/>
                <a:cs typeface="Arial" pitchFamily="34" charset="-120"/>
              </a:rPr>
              <a:t>Последовательность проверки основана на неравенстве треугольника и сумме углов.
</a:t>
            </a:r>
            <a:endParaRPr lang="en-US" sz="16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54500" y="2212709"/>
            <a:ext cx="4106400" cy="1117182"/>
          </a:xfrm>
          <a:prstGeom prst="rect">
            <a:avLst/>
          </a:prstGeom>
        </p:spPr>
      </p:pic>
      <p:sp>
        <p:nvSpPr>
          <p:cNvPr id="4" name="Text 0"/>
          <p:cNvSpPr txBox="1"/>
          <p:nvPr/>
        </p:nvSpPr>
        <p:spPr>
          <a:xfrm>
            <a:off x="8706000" y="4710550"/>
            <a:ext cx="304500" cy="327600"/>
          </a:xfrm>
          <a:prstGeom prst="rect">
            <a:avLst/>
          </a:prstGeom>
          <a:noFill/>
          <a:ln/>
        </p:spPr>
        <p:txBody>
          <a:bodyPr wrap="square" lIns="0" tIns="0" rIns="0" bIns="0" rtlCol="0" anchor="t"/>
          <a:lstStyle/>
          <a:p>
            <a:pPr algn="ctr" indent="0" marL="0">
              <a:lnSpc>
                <a:spcPct val="79688"/>
              </a:lnSpc>
              <a:buNone/>
            </a:pPr>
            <a:r>
              <a:rPr lang="en-US" sz="2400" dirty="0">
                <a:solidFill>
                  <a:srgbClr val="E7DBFA"/>
                </a:solidFill>
                <a:latin typeface="Arial" pitchFamily="34" charset="0"/>
                <a:ea typeface="Arial" pitchFamily="34" charset="-122"/>
                <a:cs typeface="Arial" pitchFamily="34" charset="-120"/>
              </a:rPr>
              <a:t>8</a:t>
            </a:r>
            <a:endParaRPr lang="en-US" sz="2400" dirty="0"/>
          </a:p>
        </p:txBody>
      </p:sp>
      <p:sp>
        <p:nvSpPr>
          <p:cNvPr id="5" name="Text 1"/>
          <p:cNvSpPr txBox="1"/>
          <p:nvPr/>
        </p:nvSpPr>
        <p:spPr>
          <a:xfrm>
            <a:off x="354500" y="320675"/>
            <a:ext cx="7524300" cy="483600"/>
          </a:xfrm>
          <a:prstGeom prst="rect">
            <a:avLst/>
          </a:prstGeom>
          <a:noFill/>
          <a:ln/>
        </p:spPr>
        <p:txBody>
          <a:bodyPr wrap="square" lIns="0" tIns="0" rIns="0" bIns="0" rtlCol="0" anchor="ctr"/>
          <a:lstStyle/>
          <a:p>
            <a:pPr algn="l" indent="0" marL="0">
              <a:lnSpc>
                <a:spcPct val="100000"/>
              </a:lnSpc>
              <a:buNone/>
            </a:pPr>
            <a:r>
              <a:rPr lang="en-US" sz="2338" b="1" dirty="0">
                <a:solidFill>
                  <a:srgbClr val="000000"/>
                </a:solidFill>
                <a:latin typeface="Arial" pitchFamily="34" charset="0"/>
                <a:ea typeface="Arial" pitchFamily="34" charset="-122"/>
                <a:cs typeface="Arial" pitchFamily="34" charset="-120"/>
              </a:rPr>
              <a:t>Неравенство треугольника на числовых примерах
</a:t>
            </a:r>
            <a:endParaRPr lang="en-US" sz="2338" dirty="0"/>
          </a:p>
        </p:txBody>
      </p:sp>
      <p:sp>
        <p:nvSpPr>
          <p:cNvPr id="6" name="Text 2"/>
          <p:cNvSpPr txBox="1"/>
          <p:nvPr/>
        </p:nvSpPr>
        <p:spPr>
          <a:xfrm>
            <a:off x="4601025" y="1058750"/>
            <a:ext cx="3974700" cy="1548300"/>
          </a:xfrm>
          <a:prstGeom prst="rect">
            <a:avLst/>
          </a:prstGeom>
          <a:noFill/>
          <a:ln/>
        </p:spPr>
        <p:txBody>
          <a:bodyPr wrap="square" lIns="0" tIns="0" rIns="0" bIns="0" rtlCol="0" anchor="t"/>
          <a:lstStyle/>
          <a:p>
            <a:pPr algn="l" indent="0" marL="0">
              <a:lnSpc>
                <a:spcPct val="100000"/>
              </a:lnSpc>
              <a:buNone/>
            </a:pPr>
            <a:r>
              <a:rPr lang="en-US" sz="1600" dirty="0">
                <a:solidFill>
                  <a:srgbClr val="000000"/>
                </a:solidFill>
                <a:latin typeface="Arial" pitchFamily="34" charset="0"/>
                <a:ea typeface="Arial" pitchFamily="34" charset="-122"/>
                <a:cs typeface="Arial" pitchFamily="34" charset="-120"/>
              </a:rPr>
              <a:t>Проверка выполняется для трёх наборов сторон. Сравниваются суммы любых двух сторон с третьей.
</a:t>
            </a:r>
            <a:endParaRPr lang="en-US" sz="1600" dirty="0"/>
          </a:p>
        </p:txBody>
      </p:sp>
      <p:sp>
        <p:nvSpPr>
          <p:cNvPr id="7" name="Text 3"/>
          <p:cNvSpPr txBox="1"/>
          <p:nvPr/>
        </p:nvSpPr>
        <p:spPr>
          <a:xfrm>
            <a:off x="4601025" y="2935550"/>
            <a:ext cx="3974700" cy="1548300"/>
          </a:xfrm>
          <a:prstGeom prst="rect">
            <a:avLst/>
          </a:prstGeom>
          <a:noFill/>
          <a:ln/>
        </p:spPr>
        <p:txBody>
          <a:bodyPr wrap="square" lIns="0" tIns="0" rIns="0" bIns="0" rtlCol="0" anchor="t"/>
          <a:lstStyle/>
          <a:p>
            <a:pPr algn="l" indent="0" marL="0">
              <a:lnSpc>
                <a:spcPct val="100000"/>
              </a:lnSpc>
              <a:buNone/>
            </a:pPr>
            <a:r>
              <a:rPr lang="en-US" sz="1600" dirty="0">
                <a:solidFill>
                  <a:srgbClr val="000000"/>
                </a:solidFill>
                <a:latin typeface="Arial" pitchFamily="34" charset="0"/>
                <a:ea typeface="Arial" pitchFamily="34" charset="-122"/>
                <a:cs typeface="Arial" pitchFamily="34" charset="-120"/>
              </a:rPr>
              <a:t>Треугольник существует только тогда, когда сумма любых двух сторон строго больше третьей.
</a:t>
            </a:r>
            <a:endParaRPr lang="en-US" sz="1600" dirty="0"/>
          </a:p>
        </p:txBody>
      </p:sp>
      <p:sp>
        <p:nvSpPr>
          <p:cNvPr id="8" name="Text 4"/>
          <p:cNvSpPr txBox="1"/>
          <p:nvPr/>
        </p:nvSpPr>
        <p:spPr>
          <a:xfrm>
            <a:off x="791025" y="4693900"/>
            <a:ext cx="3669900" cy="327600"/>
          </a:xfrm>
          <a:prstGeom prst="rect">
            <a:avLst/>
          </a:prstGeom>
          <a:noFill/>
          <a:ln/>
        </p:spPr>
        <p:txBody>
          <a:bodyPr wrap="square" lIns="0" tIns="0" rIns="0" bIns="0" rtlCol="0" anchor="ctr"/>
          <a:lstStyle/>
          <a:p>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Учебные примеры по неравенству треугольника.
</a:t>
            </a:r>
            <a:endParaRPr lang="en-US" sz="12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sp>
        <p:nvSpPr>
          <p:cNvPr id="3" name="Text 0"/>
          <p:cNvSpPr txBox="1"/>
          <p:nvPr/>
        </p:nvSpPr>
        <p:spPr>
          <a:xfrm>
            <a:off x="8706000" y="4710550"/>
            <a:ext cx="304500" cy="327600"/>
          </a:xfrm>
          <a:prstGeom prst="rect">
            <a:avLst/>
          </a:prstGeom>
          <a:noFill/>
          <a:ln/>
        </p:spPr>
        <p:txBody>
          <a:bodyPr wrap="square" lIns="0" tIns="0" rIns="0" bIns="0" rtlCol="0" anchor="t"/>
          <a:lstStyle/>
          <a:p>
            <a:pPr algn="ctr" indent="0" marL="0">
              <a:lnSpc>
                <a:spcPct val="79688"/>
              </a:lnSpc>
              <a:buNone/>
            </a:pPr>
            <a:r>
              <a:rPr lang="en-US" sz="2400" dirty="0">
                <a:solidFill>
                  <a:srgbClr val="E7DBFA"/>
                </a:solidFill>
                <a:latin typeface="Arial" pitchFamily="34" charset="0"/>
                <a:ea typeface="Arial" pitchFamily="34" charset="-122"/>
                <a:cs typeface="Arial" pitchFamily="34" charset="-120"/>
              </a:rPr>
              <a:t>9</a:t>
            </a:r>
            <a:endParaRPr lang="en-US" sz="2400" dirty="0"/>
          </a:p>
        </p:txBody>
      </p:sp>
      <p:sp>
        <p:nvSpPr>
          <p:cNvPr id="4" name="Text 1"/>
          <p:cNvSpPr txBox="1"/>
          <p:nvPr/>
        </p:nvSpPr>
        <p:spPr>
          <a:xfrm>
            <a:off x="6055175" y="1224200"/>
            <a:ext cx="2429700" cy="2696700"/>
          </a:xfrm>
          <a:prstGeom prst="rect">
            <a:avLst/>
          </a:prstGeom>
          <a:noFill/>
          <a:ln/>
        </p:spPr>
        <p:txBody>
          <a:bodyPr wrap="square" lIns="0" tIns="0" rIns="0" bIns="0" rtlCol="0" anchor="ctr"/>
          <a:lstStyle/>
          <a:p>
            <a:pPr algn="l" indent="0" marL="0">
              <a:lnSpc>
                <a:spcPct val="100000"/>
              </a:lnSpc>
              <a:buNone/>
            </a:pPr>
            <a:r>
              <a:rPr lang="en-US" sz="1400" dirty="0">
                <a:solidFill>
                  <a:srgbClr val="000000"/>
                </a:solidFill>
                <a:latin typeface="Arial" pitchFamily="34" charset="0"/>
                <a:ea typeface="Arial" pitchFamily="34" charset="-122"/>
                <a:cs typeface="Arial" pitchFamily="34" charset="-120"/>
              </a:rPr>
              <a:t>Зная два угла, легко найти третий: достаточно вычесть их сумму из этого значения.
</a:t>
            </a:r>
            <a:endParaRPr lang="en-US" sz="1400" dirty="0"/>
          </a:p>
        </p:txBody>
      </p:sp>
      <p:sp>
        <p:nvSpPr>
          <p:cNvPr id="5" name="Text 2"/>
          <p:cNvSpPr txBox="1"/>
          <p:nvPr/>
        </p:nvSpPr>
        <p:spPr>
          <a:xfrm>
            <a:off x="3048663" y="1928750"/>
            <a:ext cx="1946700" cy="1287600"/>
          </a:xfrm>
          <a:prstGeom prst="rect">
            <a:avLst/>
          </a:prstGeom>
          <a:noFill/>
          <a:ln/>
        </p:spPr>
        <p:txBody>
          <a:bodyPr wrap="square" lIns="0" tIns="0" rIns="0" bIns="0" rtlCol="0" anchor="ctr"/>
          <a:lstStyle/>
          <a:p>
            <a:pPr algn="l" indent="0" marL="0">
              <a:lnSpc>
                <a:spcPct val="100000"/>
              </a:lnSpc>
              <a:buNone/>
            </a:pPr>
            <a:r>
              <a:rPr lang="en-US" sz="1400" dirty="0">
                <a:solidFill>
                  <a:srgbClr val="000000"/>
                </a:solidFill>
                <a:latin typeface="Arial" pitchFamily="34" charset="0"/>
                <a:ea typeface="Arial" pitchFamily="34" charset="-122"/>
                <a:cs typeface="Arial" pitchFamily="34" charset="-120"/>
              </a:rPr>
              <a:t>— это сумма внутренних углов любого треугольника.
</a:t>
            </a:r>
            <a:endParaRPr lang="en-US" sz="1400" dirty="0"/>
          </a:p>
        </p:txBody>
      </p:sp>
      <p:sp>
        <p:nvSpPr>
          <p:cNvPr id="6" name="Text 3"/>
          <p:cNvSpPr txBox="1"/>
          <p:nvPr/>
        </p:nvSpPr>
        <p:spPr>
          <a:xfrm>
            <a:off x="612325" y="2054675"/>
            <a:ext cx="2109000" cy="1020600"/>
          </a:xfrm>
          <a:prstGeom prst="rect">
            <a:avLst/>
          </a:prstGeom>
          <a:noFill/>
          <a:ln/>
        </p:spPr>
        <p:txBody>
          <a:bodyPr wrap="square" lIns="0" tIns="0" rIns="0" bIns="0" rtlCol="0" anchor="ctr"/>
          <a:lstStyle/>
          <a:p>
            <a:pPr algn="l" indent="0" marL="0">
              <a:lnSpc>
                <a:spcPct val="100000"/>
              </a:lnSpc>
              <a:buNone/>
            </a:pPr>
            <a:r>
              <a:rPr lang="en-US" sz="7500" b="1" dirty="0">
                <a:solidFill>
                  <a:srgbClr val="000000"/>
                </a:solidFill>
                <a:latin typeface="Arial" pitchFamily="34" charset="0"/>
                <a:ea typeface="Arial" pitchFamily="34" charset="-122"/>
                <a:cs typeface="Arial" pitchFamily="34" charset="-120"/>
              </a:rPr>
              <a:t>180°
</a:t>
            </a:r>
            <a:endParaRPr lang="en-US" sz="7500" dirty="0"/>
          </a:p>
        </p:txBody>
      </p:sp>
      <p:sp>
        <p:nvSpPr>
          <p:cNvPr id="7" name="Text 4"/>
          <p:cNvSpPr txBox="1"/>
          <p:nvPr/>
        </p:nvSpPr>
        <p:spPr>
          <a:xfrm>
            <a:off x="954450" y="3565925"/>
            <a:ext cx="4041000" cy="327600"/>
          </a:xfrm>
          <a:prstGeom prst="rect">
            <a:avLst/>
          </a:prstGeom>
          <a:noFill/>
          <a:ln/>
        </p:spPr>
        <p:txBody>
          <a:bodyPr wrap="square" lIns="0" tIns="0" rIns="0" bIns="0" rtlCol="0" anchor="ctr"/>
          <a:lstStyle/>
          <a:p>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Свойство суммы внутренних углов треугольника из курса геометрии.
</a:t>
            </a:r>
            <a:endParaRPr lang="en-US" sz="12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572045" y="1042525"/>
            <a:ext cx="4106309" cy="34251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8706000" y="4710550"/>
            <a:ext cx="304500" cy="327600"/>
          </a:xfrm>
          <a:prstGeom prst="rect">
            <a:avLst/>
          </a:prstGeom>
          <a:noFill/>
          <a:ln/>
        </p:spPr>
        <p:txBody>
          <a:bodyPr wrap="square" lIns="0" tIns="0" rIns="0" bIns="0" rtlCol="0" anchor="t"/>
          <a:lstStyle/>
          <a:p>
            <a:pPr algn="ctr" indent="0" marL="0">
              <a:lnSpc>
                <a:spcPct val="79688"/>
              </a:lnSpc>
              <a:buNone/>
            </a:pPr>
            <a:r>
              <a:rPr lang="en-US" sz="2138" dirty="0">
                <a:solidFill>
                  <a:srgbClr val="E7DBFA"/>
                </a:solidFill>
                <a:latin typeface="Arial" pitchFamily="34" charset="0"/>
                <a:ea typeface="Arial" pitchFamily="34" charset="-122"/>
                <a:cs typeface="Arial" pitchFamily="34" charset="-120"/>
              </a:rPr>
              <a:t>10</a:t>
            </a:r>
            <a:endParaRPr lang="en-US" sz="2138" dirty="0"/>
          </a:p>
        </p:txBody>
      </p:sp>
      <p:sp>
        <p:nvSpPr>
          <p:cNvPr id="6" name="Text 1"/>
          <p:cNvSpPr txBox="1"/>
          <p:nvPr/>
        </p:nvSpPr>
        <p:spPr>
          <a:xfrm>
            <a:off x="354500" y="320675"/>
            <a:ext cx="7524300" cy="483600"/>
          </a:xfrm>
          <a:prstGeom prst="rect">
            <a:avLst/>
          </a:prstGeom>
          <a:noFill/>
          <a:ln/>
        </p:spPr>
        <p:txBody>
          <a:bodyPr wrap="square" lIns="0" tIns="0" rIns="0" bIns="0" rtlCol="0" anchor="ctr"/>
          <a:lstStyle/>
          <a:p>
            <a:pPr algn="l" indent="0" marL="0">
              <a:lnSpc>
                <a:spcPct val="100000"/>
              </a:lnSpc>
              <a:buNone/>
            </a:pPr>
            <a:r>
              <a:rPr lang="en-US" sz="3000" dirty="0">
                <a:solidFill>
                  <a:srgbClr val="000000"/>
                </a:solidFill>
                <a:latin typeface="Arial" pitchFamily="34" charset="0"/>
                <a:ea typeface="Arial" pitchFamily="34" charset="-122"/>
                <a:cs typeface="Arial" pitchFamily="34" charset="-120"/>
              </a:rPr>
              <a:t>Виды треугольников по углам
</a:t>
            </a:r>
            <a:endParaRPr lang="en-US" sz="3000" dirty="0"/>
          </a:p>
        </p:txBody>
      </p:sp>
      <p:sp>
        <p:nvSpPr>
          <p:cNvPr id="7" name="Text 2"/>
          <p:cNvSpPr txBox="1"/>
          <p:nvPr/>
        </p:nvSpPr>
        <p:spPr>
          <a:xfrm>
            <a:off x="354500" y="1042525"/>
            <a:ext cx="3974700" cy="1548300"/>
          </a:xfrm>
          <a:prstGeom prst="rect">
            <a:avLst/>
          </a:prstGeom>
          <a:noFill/>
          <a:ln/>
        </p:spPr>
        <p:txBody>
          <a:bodyPr wrap="square" lIns="0" tIns="0" rIns="0" bIns="0" rtlCol="0" anchor="t"/>
          <a:lstStyle/>
          <a:p>
            <a:pPr algn="l" indent="0" marL="0">
              <a:lnSpc>
                <a:spcPct val="100000"/>
              </a:lnSpc>
              <a:buNone/>
            </a:pPr>
            <a:r>
              <a:rPr lang="en-US" sz="1600" dirty="0">
                <a:solidFill>
                  <a:srgbClr val="000000"/>
                </a:solidFill>
                <a:latin typeface="Arial" pitchFamily="34" charset="0"/>
                <a:ea typeface="Arial" pitchFamily="34" charset="-122"/>
                <a:cs typeface="Arial" pitchFamily="34" charset="-120"/>
              </a:rPr>
              <a:t>У каждого вида свой угол, который помогает быстро узнать форму треугольника по рисунку или по условию задачи.
</a:t>
            </a:r>
            <a:endParaRPr lang="en-US" sz="1600" dirty="0"/>
          </a:p>
        </p:txBody>
      </p:sp>
      <p:sp>
        <p:nvSpPr>
          <p:cNvPr id="8" name="Text 3"/>
          <p:cNvSpPr txBox="1"/>
          <p:nvPr/>
        </p:nvSpPr>
        <p:spPr>
          <a:xfrm>
            <a:off x="354500" y="2919325"/>
            <a:ext cx="3974700" cy="1548300"/>
          </a:xfrm>
          <a:prstGeom prst="rect">
            <a:avLst/>
          </a:prstGeom>
          <a:noFill/>
          <a:ln/>
        </p:spPr>
        <p:txBody>
          <a:bodyPr wrap="square" lIns="0" tIns="0" rIns="0" bIns="0" rtlCol="0" anchor="t"/>
          <a:lstStyle/>
          <a:p>
            <a:pPr algn="l" indent="0" marL="0">
              <a:lnSpc>
                <a:spcPct val="100000"/>
              </a:lnSpc>
              <a:buNone/>
            </a:pPr>
            <a:r>
              <a:rPr lang="en-US" sz="1600" dirty="0">
                <a:solidFill>
                  <a:srgbClr val="000000"/>
                </a:solidFill>
                <a:latin typeface="Arial" pitchFamily="34" charset="0"/>
                <a:ea typeface="Arial" pitchFamily="34" charset="-122"/>
                <a:cs typeface="Arial" pitchFamily="34" charset="-120"/>
              </a:rPr>
              <a:t>Тип треугольника по углам подсказывает, какие стороны и углы следует сравнивать в первую очередь.
</a:t>
            </a:r>
            <a:endParaRPr lang="en-US" sz="1600" dirty="0"/>
          </a:p>
        </p:txBody>
      </p:sp>
      <p:sp>
        <p:nvSpPr>
          <p:cNvPr id="9" name="Text 4"/>
          <p:cNvSpPr txBox="1"/>
          <p:nvPr/>
        </p:nvSpPr>
        <p:spPr>
          <a:xfrm>
            <a:off x="4828312" y="4705875"/>
            <a:ext cx="3669900" cy="327600"/>
          </a:xfrm>
          <a:prstGeom prst="rect">
            <a:avLst/>
          </a:prstGeom>
          <a:noFill/>
          <a:ln/>
        </p:spPr>
        <p:txBody>
          <a:bodyPr wrap="square" lIns="0" tIns="0" rIns="0" bIns="0" rtlCol="0" anchor="ctr"/>
          <a:lstStyle/>
          <a:p>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Классификация треугольников по углам из школьного курса геометрии.
</a:t>
            </a:r>
            <a:endParaRPr lang="en-US" sz="12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54500" y="1002875"/>
            <a:ext cx="4088700" cy="1820749"/>
          </a:xfrm>
          <a:prstGeom prst="rect">
            <a:avLst/>
          </a:prstGeom>
        </p:spPr>
      </p:pic>
      <p:pic>
        <p:nvPicPr>
          <p:cNvPr id="4" name="Image 2" descr="preencoded.png">    </p:cNvPr>
          <p:cNvPicPr>
            <a:picLocks noChangeAspect="1"/>
          </p:cNvPicPr>
          <p:nvPr/>
        </p:nvPicPr>
        <p:blipFill>
          <a:blip r:embed="rId3"/>
          <a:stretch>
            <a:fillRect/>
          </a:stretch>
        </p:blipFill>
        <p:spPr>
          <a:xfrm>
            <a:off x="4705350" y="1002343"/>
            <a:ext cx="4076400" cy="1827214"/>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373025" y="2923400"/>
            <a:ext cx="4044900" cy="1680300"/>
          </a:xfrm>
          <a:prstGeom prst="rect">
            <a:avLst/>
          </a:prstGeom>
          <a:noFill/>
          <a:ln/>
        </p:spPr>
        <p:txBody>
          <a:bodyPr wrap="square" lIns="0" tIns="0" rIns="0" bIns="0" rtlCol="0" anchor="t"/>
          <a:lstStyle/>
          <a:p>
            <a:pPr algn="l" indent="0" marL="0">
              <a:lnSpc>
                <a:spcPct val="100000"/>
              </a:lnSpc>
              <a:buNone/>
            </a:pPr>
            <a:r>
              <a:rPr lang="en-US" sz="1300" b="1" dirty="0">
                <a:solidFill>
                  <a:srgbClr val="000000"/>
                </a:solidFill>
                <a:latin typeface="Arial" pitchFamily="34" charset="0"/>
                <a:ea typeface="Arial" pitchFamily="34" charset="-122"/>
                <a:cs typeface="Arial" pitchFamily="34" charset="-120"/>
              </a:rPr>
              <a:t>Симметрия в простом чертеже
</a:t>
            </a:r>
            <a:pPr algn="l" indent="0" marL="0">
              <a:lnSpc>
                <a:spcPct val="100000"/>
              </a:lnSpc>
              <a:buNone/>
            </a:pPr>
            <a:r>
              <a:rPr lang="en-US" sz="1100" b="1"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Равнобедренный треугольник легко узнать по двум одинаковым сторонам. Если провести его ось симметрии, фигура как будто делится на две равные части. На рисунке сразу видно, что углы при основании тоже совпадают, и это удобно для проверки решения.
</a:t>
            </a:r>
            <a:endParaRPr lang="en-US" sz="1300" dirty="0"/>
          </a:p>
        </p:txBody>
      </p:sp>
      <p:sp>
        <p:nvSpPr>
          <p:cNvPr id="7" name="Text 1"/>
          <p:cNvSpPr txBox="1"/>
          <p:nvPr/>
        </p:nvSpPr>
        <p:spPr>
          <a:xfrm>
            <a:off x="4730550" y="2923400"/>
            <a:ext cx="4044900" cy="1680300"/>
          </a:xfrm>
          <a:prstGeom prst="rect">
            <a:avLst/>
          </a:prstGeom>
          <a:noFill/>
          <a:ln/>
        </p:spPr>
        <p:txBody>
          <a:bodyPr wrap="square" lIns="0" tIns="0" rIns="0" bIns="0" rtlCol="0" anchor="t"/>
          <a:lstStyle/>
          <a:p>
            <a:pPr algn="l" indent="0" marL="0">
              <a:lnSpc>
                <a:spcPct val="100000"/>
              </a:lnSpc>
              <a:buNone/>
            </a:pPr>
            <a:r>
              <a:rPr lang="en-US" sz="1300" b="1" dirty="0">
                <a:solidFill>
                  <a:srgbClr val="000000"/>
                </a:solidFill>
                <a:latin typeface="Arial" pitchFamily="34" charset="0"/>
                <a:ea typeface="Arial" pitchFamily="34" charset="-122"/>
                <a:cs typeface="Arial" pitchFamily="34" charset="-120"/>
              </a:rPr>
              <a:t>Когда равны боковые стороны
</a:t>
            </a:r>
            <a:pPr algn="l" indent="0" marL="0">
              <a:lnSpc>
                <a:spcPct val="100000"/>
              </a:lnSpc>
              <a:buNone/>
            </a:pPr>
            <a:r>
              <a:rPr lang="en-US" sz="1100" b="1"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Если боковые стороны равны, например по 8 см, то и углы, лежащие напротив них, равны между собой. Такая связь помогает быстро находить неизвестный угол, не измеряя все элементы заново. В школьных задачах это часто экономит время и уменьшает число вычислений.
</a:t>
            </a:r>
            <a:endParaRPr lang="en-US" sz="1300" dirty="0"/>
          </a:p>
        </p:txBody>
      </p:sp>
      <p:sp>
        <p:nvSpPr>
          <p:cNvPr id="8" name="Text 2"/>
          <p:cNvSpPr txBox="1"/>
          <p:nvPr/>
        </p:nvSpPr>
        <p:spPr>
          <a:xfrm>
            <a:off x="8706000" y="4710550"/>
            <a:ext cx="304500" cy="327600"/>
          </a:xfrm>
          <a:prstGeom prst="rect">
            <a:avLst/>
          </a:prstGeom>
          <a:noFill/>
          <a:ln/>
        </p:spPr>
        <p:txBody>
          <a:bodyPr wrap="square" lIns="0" tIns="0" rIns="0" bIns="0" rtlCol="0" anchor="t"/>
          <a:lstStyle/>
          <a:p>
            <a:pPr algn="ctr" indent="0" marL="0">
              <a:lnSpc>
                <a:spcPct val="79688"/>
              </a:lnSpc>
              <a:buNone/>
            </a:pPr>
            <a:r>
              <a:rPr lang="en-US" sz="2290" dirty="0">
                <a:solidFill>
                  <a:srgbClr val="E7DBFA"/>
                </a:solidFill>
                <a:latin typeface="Arial" pitchFamily="34" charset="0"/>
                <a:ea typeface="Arial" pitchFamily="34" charset="-122"/>
                <a:cs typeface="Arial" pitchFamily="34" charset="-120"/>
              </a:rPr>
              <a:t>11</a:t>
            </a:r>
            <a:endParaRPr lang="en-US" sz="2290" dirty="0"/>
          </a:p>
        </p:txBody>
      </p:sp>
      <p:sp>
        <p:nvSpPr>
          <p:cNvPr id="9" name="Text 3"/>
          <p:cNvSpPr txBox="1"/>
          <p:nvPr/>
        </p:nvSpPr>
        <p:spPr>
          <a:xfrm>
            <a:off x="354500" y="320675"/>
            <a:ext cx="7010700" cy="483600"/>
          </a:xfrm>
          <a:prstGeom prst="rect">
            <a:avLst/>
          </a:prstGeom>
          <a:noFill/>
          <a:ln/>
        </p:spPr>
        <p:txBody>
          <a:bodyPr wrap="square" lIns="0" tIns="0" rIns="0" bIns="0" rtlCol="0" anchor="ctr"/>
          <a:lstStyle/>
          <a:p>
            <a:pPr algn="l" indent="0" marL="0">
              <a:lnSpc>
                <a:spcPct val="100000"/>
              </a:lnSpc>
              <a:buNone/>
            </a:pPr>
            <a:r>
              <a:rPr lang="en-US" sz="3000" b="1" dirty="0">
                <a:solidFill>
                  <a:srgbClr val="000000"/>
                </a:solidFill>
                <a:latin typeface="Arial" pitchFamily="34" charset="0"/>
                <a:ea typeface="Arial" pitchFamily="34" charset="-122"/>
                <a:cs typeface="Arial" pitchFamily="34" charset="-120"/>
              </a:rPr>
              <a:t>Равнобедренный треугольник
</a:t>
            </a:r>
            <a:endParaRPr lang="en-US" sz="30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6132340" y="0"/>
            <a:ext cx="301377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8706000" y="4710550"/>
            <a:ext cx="304500" cy="327600"/>
          </a:xfrm>
          <a:prstGeom prst="rect">
            <a:avLst/>
          </a:prstGeom>
          <a:noFill/>
          <a:ln/>
        </p:spPr>
        <p:txBody>
          <a:bodyPr wrap="square" lIns="0" tIns="0" rIns="0" bIns="0" rtlCol="0" anchor="t"/>
          <a:lstStyle/>
          <a:p>
            <a:pPr algn="ctr" indent="0" marL="0">
              <a:lnSpc>
                <a:spcPct val="79688"/>
              </a:lnSpc>
              <a:buNone/>
            </a:pPr>
            <a:r>
              <a:rPr lang="en-US" sz="2138" dirty="0">
                <a:solidFill>
                  <a:srgbClr val="E7DBFA"/>
                </a:solidFill>
                <a:latin typeface="Arial" pitchFamily="34" charset="0"/>
                <a:ea typeface="Arial" pitchFamily="34" charset="-122"/>
                <a:cs typeface="Arial" pitchFamily="34" charset="-120"/>
              </a:rPr>
              <a:t>12</a:t>
            </a:r>
            <a:endParaRPr lang="en-US" sz="2138" dirty="0"/>
          </a:p>
        </p:txBody>
      </p:sp>
      <p:sp>
        <p:nvSpPr>
          <p:cNvPr id="9" name="Text 1"/>
          <p:cNvSpPr txBox="1"/>
          <p:nvPr/>
        </p:nvSpPr>
        <p:spPr>
          <a:xfrm>
            <a:off x="483800" y="276375"/>
            <a:ext cx="5407200" cy="996300"/>
          </a:xfrm>
          <a:prstGeom prst="rect">
            <a:avLst/>
          </a:prstGeom>
          <a:noFill/>
          <a:ln/>
        </p:spPr>
        <p:txBody>
          <a:bodyPr wrap="square" lIns="0" tIns="0" rIns="0" bIns="0" rtlCol="0" anchor="t"/>
          <a:lstStyle/>
          <a:p>
            <a:pPr algn="l" indent="0" marL="0">
              <a:lnSpc>
                <a:spcPct val="100000"/>
              </a:lnSpc>
              <a:buNone/>
            </a:pPr>
            <a:r>
              <a:rPr lang="en-US" sz="3000" b="1" dirty="0">
                <a:solidFill>
                  <a:srgbClr val="000000"/>
                </a:solidFill>
                <a:latin typeface="Arial" pitchFamily="34" charset="0"/>
                <a:ea typeface="Arial" pitchFamily="34" charset="-122"/>
                <a:cs typeface="Arial" pitchFamily="34" charset="-120"/>
              </a:rPr>
              <a:t>Равносторонний треугольник
</a:t>
            </a:r>
            <a:endParaRPr lang="en-US" sz="3000" dirty="0"/>
          </a:p>
        </p:txBody>
      </p:sp>
      <p:sp>
        <p:nvSpPr>
          <p:cNvPr id="10" name="Text 2"/>
          <p:cNvSpPr txBox="1"/>
          <p:nvPr/>
        </p:nvSpPr>
        <p:spPr>
          <a:xfrm>
            <a:off x="483800" y="1363675"/>
            <a:ext cx="5407200" cy="1052891"/>
          </a:xfrm>
          <a:prstGeom prst="rect">
            <a:avLst/>
          </a:prstGeom>
          <a:noFill/>
          <a:ln/>
        </p:spPr>
        <p:txBody>
          <a:bodyPr wrap="square" lIns="0" tIns="0" rIns="0" bIns="0" rtlCol="0" anchor="t"/>
          <a:lstStyle/>
          <a:p>
            <a:pPr algn="l" indent="0" marL="0">
              <a:lnSpc>
                <a:spcPct val="100000"/>
              </a:lnSpc>
              <a:buNone/>
            </a:pPr>
            <a:r>
              <a:rPr lang="en-US" sz="1300" b="1" dirty="0">
                <a:solidFill>
                  <a:srgbClr val="000000"/>
                </a:solidFill>
                <a:latin typeface="Arial" pitchFamily="34" charset="0"/>
                <a:ea typeface="Arial" pitchFamily="34" charset="-122"/>
                <a:cs typeface="Arial" pitchFamily="34" charset="-120"/>
              </a:rPr>
              <a:t>Все стороны равны
</a:t>
            </a:r>
            <a:pPr algn="l" indent="0" marL="0">
              <a:lnSpc>
                <a:spcPct val="100000"/>
              </a:lnSpc>
              <a:buNone/>
            </a:pPr>
            <a:r>
              <a:rPr lang="en-US" sz="3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У равностороннего треугольника каждая сторона имеет одинаковую длину. Это делает фигуру особенно удобной для построений по линейке и циркулю, когда важно получить точную и аккуратную форму.
</a:t>
            </a:r>
            <a:endParaRPr lang="en-US" sz="1300" dirty="0"/>
          </a:p>
        </p:txBody>
      </p:sp>
      <p:sp>
        <p:nvSpPr>
          <p:cNvPr id="11" name="Text 3"/>
          <p:cNvSpPr txBox="1"/>
          <p:nvPr/>
        </p:nvSpPr>
        <p:spPr>
          <a:xfrm>
            <a:off x="483800" y="2500004"/>
            <a:ext cx="5407200" cy="1052891"/>
          </a:xfrm>
          <a:prstGeom prst="rect">
            <a:avLst/>
          </a:prstGeom>
          <a:noFill/>
          <a:ln/>
        </p:spPr>
        <p:txBody>
          <a:bodyPr wrap="square" lIns="0" tIns="0" rIns="0" bIns="0" rtlCol="0" anchor="t"/>
          <a:lstStyle/>
          <a:p>
            <a:pPr algn="l" indent="0" marL="0">
              <a:lnSpc>
                <a:spcPct val="100000"/>
              </a:lnSpc>
              <a:buNone/>
            </a:pPr>
            <a:r>
              <a:rPr lang="en-US" sz="1300" b="1" dirty="0">
                <a:solidFill>
                  <a:srgbClr val="000000"/>
                </a:solidFill>
                <a:latin typeface="Arial" pitchFamily="34" charset="0"/>
                <a:ea typeface="Arial" pitchFamily="34" charset="-122"/>
                <a:cs typeface="Arial" pitchFamily="34" charset="-120"/>
              </a:rPr>
              <a:t>Все углы по 60°
</a:t>
            </a:r>
            <a:pPr algn="l" indent="0" marL="0">
              <a:lnSpc>
                <a:spcPct val="100000"/>
              </a:lnSpc>
              <a:buNone/>
            </a:pPr>
            <a:r>
              <a:rPr lang="en-US" sz="3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Поскольку треугольник равносторонний, каждый его внутренний угол равен 60°. Такое равенство легко проверить через сумму углов треугольника: три одинаковых угла должны в сумме давать 180°.
</a:t>
            </a:r>
            <a:endParaRPr lang="en-US" sz="1300" dirty="0"/>
          </a:p>
        </p:txBody>
      </p:sp>
      <p:sp>
        <p:nvSpPr>
          <p:cNvPr id="12" name="Text 4"/>
          <p:cNvSpPr txBox="1"/>
          <p:nvPr/>
        </p:nvSpPr>
        <p:spPr>
          <a:xfrm>
            <a:off x="483800" y="3636332"/>
            <a:ext cx="5407200" cy="1052891"/>
          </a:xfrm>
          <a:prstGeom prst="rect">
            <a:avLst/>
          </a:prstGeom>
          <a:noFill/>
          <a:ln/>
        </p:spPr>
        <p:txBody>
          <a:bodyPr wrap="square" lIns="0" tIns="0" rIns="0" bIns="0" rtlCol="0" anchor="t"/>
          <a:lstStyle/>
          <a:p>
            <a:pPr algn="l" indent="0" marL="0">
              <a:lnSpc>
                <a:spcPct val="100000"/>
              </a:lnSpc>
              <a:buNone/>
            </a:pPr>
            <a:r>
              <a:rPr lang="en-US" sz="1300" b="1" dirty="0">
                <a:solidFill>
                  <a:srgbClr val="000000"/>
                </a:solidFill>
                <a:latin typeface="Arial" pitchFamily="34" charset="0"/>
                <a:ea typeface="Arial" pitchFamily="34" charset="-122"/>
                <a:cs typeface="Arial" pitchFamily="34" charset="-120"/>
              </a:rPr>
              <a:t>Частный случай равнобедренного
</a:t>
            </a:r>
            <a:pPr algn="l" indent="0" marL="0">
              <a:lnSpc>
                <a:spcPct val="100000"/>
              </a:lnSpc>
              <a:buNone/>
            </a:pPr>
            <a:r>
              <a:rPr lang="en-US" sz="3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Равносторонний треугольник можно считать особым видом равнобедренного, потому что у него есть как минимум две равные стороны. Его свойства помогают быстро распознавать фигуру и проверять правильность построения.
</a:t>
            </a:r>
            <a:endParaRPr lang="en-US" sz="13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54500" y="1341388"/>
            <a:ext cx="8423400" cy="3125424"/>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8706000" y="4710550"/>
            <a:ext cx="304500" cy="327600"/>
          </a:xfrm>
          <a:prstGeom prst="rect">
            <a:avLst/>
          </a:prstGeom>
          <a:noFill/>
          <a:ln/>
        </p:spPr>
        <p:txBody>
          <a:bodyPr wrap="square" lIns="0" tIns="0" rIns="0" bIns="0" rtlCol="0" anchor="t"/>
          <a:lstStyle/>
          <a:p>
            <a:pPr algn="ctr" indent="0" marL="0">
              <a:lnSpc>
                <a:spcPct val="79688"/>
              </a:lnSpc>
              <a:buNone/>
            </a:pPr>
            <a:r>
              <a:rPr lang="en-US" sz="2138" dirty="0">
                <a:solidFill>
                  <a:srgbClr val="E7DBFA"/>
                </a:solidFill>
                <a:latin typeface="Arial" pitchFamily="34" charset="0"/>
                <a:ea typeface="Arial" pitchFamily="34" charset="-122"/>
                <a:cs typeface="Arial" pitchFamily="34" charset="-120"/>
              </a:rPr>
              <a:t>13</a:t>
            </a:r>
            <a:endParaRPr lang="en-US" sz="2138" dirty="0"/>
          </a:p>
        </p:txBody>
      </p:sp>
      <p:sp>
        <p:nvSpPr>
          <p:cNvPr id="7" name="Text 1"/>
          <p:cNvSpPr txBox="1"/>
          <p:nvPr/>
        </p:nvSpPr>
        <p:spPr>
          <a:xfrm>
            <a:off x="354500" y="320675"/>
            <a:ext cx="8423400" cy="483600"/>
          </a:xfrm>
          <a:prstGeom prst="rect">
            <a:avLst/>
          </a:prstGeom>
          <a:noFill/>
          <a:ln/>
        </p:spPr>
        <p:txBody>
          <a:bodyPr wrap="square" lIns="0" tIns="0" rIns="0" bIns="0" rtlCol="0" anchor="ctr"/>
          <a:lstStyle/>
          <a:p>
            <a:pPr algn="l" indent="0" marL="0">
              <a:lnSpc>
                <a:spcPct val="100000"/>
              </a:lnSpc>
              <a:buNone/>
            </a:pPr>
            <a:r>
              <a:rPr lang="en-US" sz="3000" b="1" dirty="0">
                <a:solidFill>
                  <a:srgbClr val="000000"/>
                </a:solidFill>
                <a:latin typeface="Arial" pitchFamily="34" charset="0"/>
                <a:ea typeface="Arial" pitchFamily="34" charset="-122"/>
                <a:cs typeface="Arial" pitchFamily="34" charset="-120"/>
              </a:rPr>
              <a:t>Алгоритм нахождения неизвестного угла
</a:t>
            </a:r>
            <a:endParaRPr lang="en-US" sz="3000" dirty="0"/>
          </a:p>
        </p:txBody>
      </p:sp>
      <p:sp>
        <p:nvSpPr>
          <p:cNvPr id="8" name="Text 2"/>
          <p:cNvSpPr txBox="1"/>
          <p:nvPr/>
        </p:nvSpPr>
        <p:spPr>
          <a:xfrm>
            <a:off x="354500" y="874128"/>
            <a:ext cx="8423400" cy="327600"/>
          </a:xfrm>
          <a:prstGeom prst="rect">
            <a:avLst/>
          </a:prstGeom>
          <a:noFill/>
          <a:ln/>
        </p:spPr>
        <p:txBody>
          <a:bodyPr wrap="square" lIns="0" tIns="0" rIns="0" bIns="0" rtlCol="0" anchor="t"/>
          <a:lstStyle/>
          <a:p>
            <a:pPr algn="l" indent="0" marL="0">
              <a:lnSpc>
                <a:spcPct val="100000"/>
              </a:lnSpc>
              <a:buNone/>
            </a:pPr>
            <a:r>
              <a:rPr lang="en-US" sz="1600" dirty="0">
                <a:solidFill>
                  <a:srgbClr val="000000"/>
                </a:solidFill>
                <a:latin typeface="Arial" pitchFamily="34" charset="0"/>
                <a:ea typeface="Arial" pitchFamily="34" charset="-122"/>
                <a:cs typeface="Arial" pitchFamily="34" charset="-120"/>
              </a:rPr>
              <a:t>Последовательность действий при использовании суммы углов треугольника.
</a:t>
            </a:r>
            <a:endParaRPr lang="en-US" sz="16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572045" y="1042525"/>
            <a:ext cx="4106309" cy="34251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8706000" y="4710550"/>
            <a:ext cx="304500" cy="327600"/>
          </a:xfrm>
          <a:prstGeom prst="rect">
            <a:avLst/>
          </a:prstGeom>
          <a:noFill/>
          <a:ln/>
        </p:spPr>
        <p:txBody>
          <a:bodyPr wrap="square" lIns="0" tIns="0" rIns="0" bIns="0" rtlCol="0" anchor="t"/>
          <a:lstStyle/>
          <a:p>
            <a:pPr algn="ctr" indent="0" marL="0">
              <a:lnSpc>
                <a:spcPct val="79688"/>
              </a:lnSpc>
              <a:buNone/>
            </a:pPr>
            <a:r>
              <a:rPr lang="en-US" sz="2138" dirty="0">
                <a:solidFill>
                  <a:srgbClr val="E7DBFA"/>
                </a:solidFill>
                <a:latin typeface="Arial" pitchFamily="34" charset="0"/>
                <a:ea typeface="Arial" pitchFamily="34" charset="-122"/>
                <a:cs typeface="Arial" pitchFamily="34" charset="-120"/>
              </a:rPr>
              <a:t>14</a:t>
            </a:r>
            <a:endParaRPr lang="en-US" sz="2138" dirty="0"/>
          </a:p>
        </p:txBody>
      </p:sp>
      <p:sp>
        <p:nvSpPr>
          <p:cNvPr id="6" name="Text 1"/>
          <p:cNvSpPr txBox="1"/>
          <p:nvPr/>
        </p:nvSpPr>
        <p:spPr>
          <a:xfrm>
            <a:off x="354500" y="320675"/>
            <a:ext cx="7524300" cy="483600"/>
          </a:xfrm>
          <a:prstGeom prst="rect">
            <a:avLst/>
          </a:prstGeom>
          <a:noFill/>
          <a:ln/>
        </p:spPr>
        <p:txBody>
          <a:bodyPr wrap="square" lIns="0" tIns="0" rIns="0" bIns="0" rtlCol="0" anchor="ctr"/>
          <a:lstStyle/>
          <a:p>
            <a:pPr algn="l" indent="0" marL="0">
              <a:lnSpc>
                <a:spcPct val="100000"/>
              </a:lnSpc>
              <a:buNone/>
            </a:pPr>
            <a:r>
              <a:rPr lang="en-US" sz="3000" dirty="0">
                <a:solidFill>
                  <a:srgbClr val="000000"/>
                </a:solidFill>
                <a:latin typeface="Arial" pitchFamily="34" charset="0"/>
                <a:ea typeface="Arial" pitchFamily="34" charset="-122"/>
                <a:cs typeface="Arial" pitchFamily="34" charset="-120"/>
              </a:rPr>
              <a:t>Связь величины угла и длины стороны
</a:t>
            </a:r>
            <a:endParaRPr lang="en-US" sz="3000" dirty="0"/>
          </a:p>
        </p:txBody>
      </p:sp>
      <p:sp>
        <p:nvSpPr>
          <p:cNvPr id="7" name="Text 2"/>
          <p:cNvSpPr txBox="1"/>
          <p:nvPr/>
        </p:nvSpPr>
        <p:spPr>
          <a:xfrm>
            <a:off x="354500" y="1042525"/>
            <a:ext cx="3974700" cy="1548300"/>
          </a:xfrm>
          <a:prstGeom prst="rect">
            <a:avLst/>
          </a:prstGeom>
          <a:noFill/>
          <a:ln/>
        </p:spPr>
        <p:txBody>
          <a:bodyPr wrap="square" lIns="0" tIns="0" rIns="0" bIns="0" rtlCol="0" anchor="t"/>
          <a:lstStyle/>
          <a:p>
            <a:pPr algn="l" indent="0" marL="0">
              <a:lnSpc>
                <a:spcPct val="100000"/>
              </a:lnSpc>
              <a:buNone/>
            </a:pPr>
            <a:r>
              <a:rPr lang="en-US" sz="1600" dirty="0">
                <a:solidFill>
                  <a:srgbClr val="000000"/>
                </a:solidFill>
                <a:latin typeface="Arial" pitchFamily="34" charset="0"/>
                <a:ea typeface="Arial" pitchFamily="34" charset="-122"/>
                <a:cs typeface="Arial" pitchFamily="34" charset="-120"/>
              </a:rPr>
              <a:t>График показывает упорядочивание значений в одной фигуре и помогает быстро сравнивать элементы без дополнительных измерений.
</a:t>
            </a:r>
            <a:endParaRPr lang="en-US" sz="1600" dirty="0"/>
          </a:p>
        </p:txBody>
      </p:sp>
      <p:sp>
        <p:nvSpPr>
          <p:cNvPr id="8" name="Text 3"/>
          <p:cNvSpPr txBox="1"/>
          <p:nvPr/>
        </p:nvSpPr>
        <p:spPr>
          <a:xfrm>
            <a:off x="354500" y="2919325"/>
            <a:ext cx="3974700" cy="1548300"/>
          </a:xfrm>
          <a:prstGeom prst="rect">
            <a:avLst/>
          </a:prstGeom>
          <a:noFill/>
          <a:ln/>
        </p:spPr>
        <p:txBody>
          <a:bodyPr wrap="square" lIns="0" tIns="0" rIns="0" bIns="0" rtlCol="0" anchor="t"/>
          <a:lstStyle/>
          <a:p>
            <a:pPr algn="l" indent="0" marL="0">
              <a:lnSpc>
                <a:spcPct val="100000"/>
              </a:lnSpc>
              <a:buNone/>
            </a:pPr>
            <a:r>
              <a:rPr lang="en-US" sz="1600" dirty="0">
                <a:solidFill>
                  <a:srgbClr val="000000"/>
                </a:solidFill>
                <a:latin typeface="Arial" pitchFamily="34" charset="0"/>
                <a:ea typeface="Arial" pitchFamily="34" charset="-122"/>
                <a:cs typeface="Arial" pitchFamily="34" charset="-120"/>
              </a:rPr>
              <a:t>Чем больше угол, тем длиннее соответствующая сторона. По такой зависимости удобно определять порядок сторон в треугольнике.
</a:t>
            </a:r>
            <a:endParaRPr lang="en-US" sz="1600" dirty="0"/>
          </a:p>
        </p:txBody>
      </p:sp>
      <p:sp>
        <p:nvSpPr>
          <p:cNvPr id="9" name="Text 4"/>
          <p:cNvSpPr txBox="1"/>
          <p:nvPr/>
        </p:nvSpPr>
        <p:spPr>
          <a:xfrm>
            <a:off x="4828312" y="4705875"/>
            <a:ext cx="3669900" cy="327600"/>
          </a:xfrm>
          <a:prstGeom prst="rect">
            <a:avLst/>
          </a:prstGeom>
          <a:noFill/>
          <a:ln/>
        </p:spPr>
        <p:txBody>
          <a:bodyPr wrap="square" lIns="0" tIns="0" rIns="0" bIns="0" rtlCol="0" anchor="ctr"/>
          <a:lstStyle/>
          <a:p>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Учебный пример, составленный по свойствам треугольника; дата не требуется.
</a:t>
            </a:r>
            <a:endParaRPr lang="en-US" sz="12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54328" y="1038300"/>
            <a:ext cx="8435195" cy="1848300"/>
          </a:xfrm>
          <a:prstGeom prst="rect">
            <a:avLst/>
          </a:prstGeom>
        </p:spPr>
      </p:pic>
      <p:sp>
        <p:nvSpPr>
          <p:cNvPr id="4" name="Text 0"/>
          <p:cNvSpPr txBox="1"/>
          <p:nvPr/>
        </p:nvSpPr>
        <p:spPr>
          <a:xfrm>
            <a:off x="8706000" y="4710550"/>
            <a:ext cx="304500" cy="327600"/>
          </a:xfrm>
          <a:prstGeom prst="rect">
            <a:avLst/>
          </a:prstGeom>
          <a:noFill/>
          <a:ln/>
        </p:spPr>
        <p:txBody>
          <a:bodyPr wrap="square" lIns="0" tIns="0" rIns="0" bIns="0" rtlCol="0" anchor="t"/>
          <a:lstStyle/>
          <a:p>
            <a:pPr algn="ctr" indent="0" marL="0">
              <a:lnSpc>
                <a:spcPct val="79688"/>
              </a:lnSpc>
              <a:buNone/>
            </a:pPr>
            <a:r>
              <a:rPr lang="en-US" sz="2138" dirty="0">
                <a:solidFill>
                  <a:srgbClr val="E7DBFA"/>
                </a:solidFill>
                <a:latin typeface="Arial" pitchFamily="34" charset="0"/>
                <a:ea typeface="Arial" pitchFamily="34" charset="-122"/>
                <a:cs typeface="Arial" pitchFamily="34" charset="-120"/>
              </a:rPr>
              <a:t>15</a:t>
            </a:r>
            <a:endParaRPr lang="en-US" sz="2138" dirty="0"/>
          </a:p>
        </p:txBody>
      </p:sp>
      <p:sp>
        <p:nvSpPr>
          <p:cNvPr id="5" name="Text 1"/>
          <p:cNvSpPr txBox="1"/>
          <p:nvPr/>
        </p:nvSpPr>
        <p:spPr>
          <a:xfrm>
            <a:off x="354500" y="3018450"/>
            <a:ext cx="4097700" cy="1449300"/>
          </a:xfrm>
          <a:prstGeom prst="rect">
            <a:avLst/>
          </a:prstGeom>
          <a:noFill/>
          <a:ln/>
        </p:spPr>
        <p:txBody>
          <a:bodyPr wrap="square" lIns="0" tIns="0" rIns="0" bIns="0" rtlCol="0" anchor="t"/>
          <a:lstStyle/>
          <a:p>
            <a:pPr algn="l" indent="0" marL="0">
              <a:lnSpc>
                <a:spcPct val="100000"/>
              </a:lnSpc>
              <a:buNone/>
            </a:pPr>
            <a:r>
              <a:rPr lang="en-US" sz="1600" dirty="0">
                <a:solidFill>
                  <a:srgbClr val="000000"/>
                </a:solidFill>
                <a:latin typeface="Arial" pitchFamily="34" charset="0"/>
                <a:ea typeface="Arial" pitchFamily="34" charset="-122"/>
                <a:cs typeface="Arial" pitchFamily="34" charset="-120"/>
              </a:rPr>
              <a:t>Таблица помогает быстро определить вид треугольника по его сторонам и углам.
</a:t>
            </a:r>
            <a:endParaRPr lang="en-US" sz="1600" dirty="0"/>
          </a:p>
        </p:txBody>
      </p:sp>
      <p:sp>
        <p:nvSpPr>
          <p:cNvPr id="6" name="Text 2"/>
          <p:cNvSpPr txBox="1"/>
          <p:nvPr/>
        </p:nvSpPr>
        <p:spPr>
          <a:xfrm>
            <a:off x="4702398" y="3020475"/>
            <a:ext cx="4097700" cy="1449300"/>
          </a:xfrm>
          <a:prstGeom prst="rect">
            <a:avLst/>
          </a:prstGeom>
          <a:noFill/>
          <a:ln/>
        </p:spPr>
        <p:txBody>
          <a:bodyPr wrap="square" lIns="0" tIns="0" rIns="0" bIns="0" rtlCol="0" anchor="t"/>
          <a:lstStyle/>
          <a:p>
            <a:pPr algn="l" indent="0" marL="0">
              <a:lnSpc>
                <a:spcPct val="100000"/>
              </a:lnSpc>
              <a:buNone/>
            </a:pPr>
            <a:r>
              <a:rPr lang="en-US" sz="1600" dirty="0">
                <a:solidFill>
                  <a:srgbClr val="000000"/>
                </a:solidFill>
                <a:latin typeface="Arial" pitchFamily="34" charset="0"/>
                <a:ea typeface="Arial" pitchFamily="34" charset="-122"/>
                <a:cs typeface="Arial" pitchFamily="34" charset="-120"/>
              </a:rPr>
              <a:t>По равенству сторон и величине углов можно без сложных вычислений распознать основные виды треугольников.
</a:t>
            </a:r>
            <a:endParaRPr lang="en-US" sz="1600" dirty="0"/>
          </a:p>
        </p:txBody>
      </p:sp>
      <p:sp>
        <p:nvSpPr>
          <p:cNvPr id="7" name="Text 3"/>
          <p:cNvSpPr txBox="1"/>
          <p:nvPr/>
        </p:nvSpPr>
        <p:spPr>
          <a:xfrm>
            <a:off x="349125" y="4710550"/>
            <a:ext cx="7962300" cy="327600"/>
          </a:xfrm>
          <a:prstGeom prst="rect">
            <a:avLst/>
          </a:prstGeom>
          <a:noFill/>
          <a:ln/>
        </p:spPr>
        <p:txBody>
          <a:bodyPr wrap="square" lIns="0" tIns="0" rIns="0" bIns="0" rtlCol="0" anchor="ctr"/>
          <a:lstStyle/>
          <a:p>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Свойства треугольников из школьного курса геометрии.
</a:t>
            </a:r>
            <a:endParaRPr lang="en-US" sz="1200" dirty="0"/>
          </a:p>
        </p:txBody>
      </p:sp>
      <p:sp>
        <p:nvSpPr>
          <p:cNvPr id="8" name="Text 4"/>
          <p:cNvSpPr txBox="1"/>
          <p:nvPr/>
        </p:nvSpPr>
        <p:spPr>
          <a:xfrm>
            <a:off x="354500" y="320675"/>
            <a:ext cx="7524300" cy="483600"/>
          </a:xfrm>
          <a:prstGeom prst="rect">
            <a:avLst/>
          </a:prstGeom>
          <a:noFill/>
          <a:ln/>
        </p:spPr>
        <p:txBody>
          <a:bodyPr wrap="square" lIns="0" tIns="0" rIns="0" bIns="0" rtlCol="0" anchor="ctr"/>
          <a:lstStyle/>
          <a:p>
            <a:pPr algn="l" indent="0" marL="0">
              <a:lnSpc>
                <a:spcPct val="100000"/>
              </a:lnSpc>
              <a:buNone/>
            </a:pPr>
            <a:r>
              <a:rPr lang="en-US" sz="2818" b="1" dirty="0">
                <a:solidFill>
                  <a:srgbClr val="000000"/>
                </a:solidFill>
                <a:latin typeface="Arial" pitchFamily="34" charset="0"/>
                <a:ea typeface="Arial" pitchFamily="34" charset="-122"/>
                <a:cs typeface="Arial" pitchFamily="34" charset="-120"/>
              </a:rPr>
              <a:t>Признаки основных видов треугольников
</a:t>
            </a:r>
            <a:endParaRPr lang="en-US" sz="2818"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5878270" y="1038650"/>
            <a:ext cx="2942461" cy="37980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8706000" y="4710550"/>
            <a:ext cx="304500" cy="327600"/>
          </a:xfrm>
          <a:prstGeom prst="rect">
            <a:avLst/>
          </a:prstGeom>
          <a:noFill/>
          <a:ln/>
        </p:spPr>
        <p:txBody>
          <a:bodyPr wrap="square" lIns="0" tIns="0" rIns="0" bIns="0" rtlCol="0" anchor="t"/>
          <a:lstStyle/>
          <a:p>
            <a:pPr algn="ctr" indent="0" marL="0">
              <a:lnSpc>
                <a:spcPct val="79688"/>
              </a:lnSpc>
              <a:buNone/>
            </a:pPr>
            <a:r>
              <a:rPr lang="en-US" sz="2138" dirty="0">
                <a:solidFill>
                  <a:srgbClr val="E7DBFA"/>
                </a:solidFill>
                <a:latin typeface="Arial" pitchFamily="34" charset="0"/>
                <a:ea typeface="Arial" pitchFamily="34" charset="-122"/>
                <a:cs typeface="Arial" pitchFamily="34" charset="-120"/>
              </a:rPr>
              <a:t>16</a:t>
            </a:r>
            <a:endParaRPr lang="en-US" sz="2138" dirty="0"/>
          </a:p>
        </p:txBody>
      </p:sp>
      <p:sp>
        <p:nvSpPr>
          <p:cNvPr id="8" name="Text 1"/>
          <p:cNvSpPr txBox="1"/>
          <p:nvPr/>
        </p:nvSpPr>
        <p:spPr>
          <a:xfrm>
            <a:off x="354500" y="320675"/>
            <a:ext cx="8466900" cy="483600"/>
          </a:xfrm>
          <a:prstGeom prst="rect">
            <a:avLst/>
          </a:prstGeom>
          <a:noFill/>
          <a:ln/>
        </p:spPr>
        <p:txBody>
          <a:bodyPr wrap="square" lIns="0" tIns="0" rIns="0" bIns="0" rtlCol="0" anchor="ctr"/>
          <a:lstStyle/>
          <a:p>
            <a:pPr algn="l" indent="0" marL="0">
              <a:lnSpc>
                <a:spcPct val="100000"/>
              </a:lnSpc>
              <a:buNone/>
            </a:pPr>
            <a:r>
              <a:rPr lang="en-US" sz="3000" b="1" dirty="0">
                <a:solidFill>
                  <a:srgbClr val="000000"/>
                </a:solidFill>
                <a:latin typeface="Arial" pitchFamily="34" charset="0"/>
                <a:ea typeface="Arial" pitchFamily="34" charset="-122"/>
                <a:cs typeface="Arial" pitchFamily="34" charset="-120"/>
              </a:rPr>
              <a:t>Внешний угол треугольника
</a:t>
            </a:r>
            <a:endParaRPr lang="en-US" sz="3000" dirty="0"/>
          </a:p>
        </p:txBody>
      </p:sp>
      <p:sp>
        <p:nvSpPr>
          <p:cNvPr id="9" name="Text 2"/>
          <p:cNvSpPr txBox="1"/>
          <p:nvPr/>
        </p:nvSpPr>
        <p:spPr>
          <a:xfrm>
            <a:off x="925875" y="1178269"/>
            <a:ext cx="4555800" cy="915600"/>
          </a:xfrm>
          <a:prstGeom prst="rect">
            <a:avLst/>
          </a:prstGeom>
          <a:noFill/>
          <a:ln/>
        </p:spPr>
        <p:txBody>
          <a:bodyPr wrap="square" lIns="0" tIns="0" rIns="0" bIns="0" rtlCol="0" anchor="t"/>
          <a:lstStyle/>
          <a:p>
            <a:pPr algn="l" indent="0" marL="0">
              <a:lnSpc>
                <a:spcPct val="100000"/>
              </a:lnSpc>
              <a:buNone/>
            </a:pPr>
            <a:r>
              <a:rPr lang="en-US" sz="1300" b="1" dirty="0">
                <a:solidFill>
                  <a:srgbClr val="000000"/>
                </a:solidFill>
                <a:latin typeface="Arial" pitchFamily="34" charset="0"/>
                <a:ea typeface="Arial" pitchFamily="34" charset="-122"/>
                <a:cs typeface="Arial" pitchFamily="34" charset="-120"/>
              </a:rPr>
              <a:t>Как он образуется
</a:t>
            </a:r>
            <a:pPr algn="l" indent="0" marL="0">
              <a:lnSpc>
                <a:spcPct val="100000"/>
              </a:lnSpc>
              <a:buNone/>
            </a:pPr>
            <a:r>
              <a:rPr lang="en-US" sz="3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Внешний угол получается, когда одну из сторон треугольника продолжают за вершину. Он образует со смежным внутренним углом развернутую линию, поэтому их сумма равна 180°.
</a:t>
            </a:r>
            <a:endParaRPr lang="en-US" sz="1300" dirty="0"/>
          </a:p>
        </p:txBody>
      </p:sp>
      <p:sp>
        <p:nvSpPr>
          <p:cNvPr id="10" name="Text 3"/>
          <p:cNvSpPr txBox="1"/>
          <p:nvPr/>
        </p:nvSpPr>
        <p:spPr>
          <a:xfrm>
            <a:off x="925875" y="2479782"/>
            <a:ext cx="4555800" cy="915600"/>
          </a:xfrm>
          <a:prstGeom prst="rect">
            <a:avLst/>
          </a:prstGeom>
          <a:noFill/>
          <a:ln/>
        </p:spPr>
        <p:txBody>
          <a:bodyPr wrap="square" lIns="0" tIns="0" rIns="0" bIns="0" rtlCol="0" anchor="t"/>
          <a:lstStyle/>
          <a:p>
            <a:pPr algn="l" indent="0" marL="0">
              <a:lnSpc>
                <a:spcPct val="100000"/>
              </a:lnSpc>
              <a:buNone/>
            </a:pPr>
            <a:r>
              <a:rPr lang="en-US" sz="1300" b="1" dirty="0">
                <a:solidFill>
                  <a:srgbClr val="000000"/>
                </a:solidFill>
                <a:latin typeface="Arial" pitchFamily="34" charset="0"/>
                <a:ea typeface="Arial" pitchFamily="34" charset="-122"/>
                <a:cs typeface="Arial" pitchFamily="34" charset="-120"/>
              </a:rPr>
              <a:t>Чему он равен
</a:t>
            </a:r>
            <a:pPr algn="l" indent="0" marL="0">
              <a:lnSpc>
                <a:spcPct val="100000"/>
              </a:lnSpc>
              <a:buNone/>
            </a:pPr>
            <a:r>
              <a:rPr lang="en-US" sz="3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Внешний угол равен сумме двух внутренних несмежных углов. Это свойство удобно использовать, когда в задаче не хватает одного значения и нужно быстро восстановить весь уголовой набор.
</a:t>
            </a:r>
            <a:endParaRPr lang="en-US" sz="1300" dirty="0"/>
          </a:p>
        </p:txBody>
      </p:sp>
      <p:sp>
        <p:nvSpPr>
          <p:cNvPr id="11" name="Text 4"/>
          <p:cNvSpPr txBox="1"/>
          <p:nvPr/>
        </p:nvSpPr>
        <p:spPr>
          <a:xfrm>
            <a:off x="925875" y="3781307"/>
            <a:ext cx="4555800" cy="915600"/>
          </a:xfrm>
          <a:prstGeom prst="rect">
            <a:avLst/>
          </a:prstGeom>
          <a:noFill/>
          <a:ln/>
        </p:spPr>
        <p:txBody>
          <a:bodyPr wrap="square" lIns="0" tIns="0" rIns="0" bIns="0" rtlCol="0" anchor="t"/>
          <a:lstStyle/>
          <a:p>
            <a:pPr algn="l" indent="0" marL="0">
              <a:lnSpc>
                <a:spcPct val="100000"/>
              </a:lnSpc>
              <a:buNone/>
            </a:pPr>
            <a:r>
              <a:rPr lang="en-US" sz="1300" b="1" dirty="0">
                <a:solidFill>
                  <a:srgbClr val="000000"/>
                </a:solidFill>
                <a:latin typeface="Arial" pitchFamily="34" charset="0"/>
                <a:ea typeface="Arial" pitchFamily="34" charset="-122"/>
                <a:cs typeface="Arial" pitchFamily="34" charset="-120"/>
              </a:rPr>
              <a:t>Почему это полезно
</a:t>
            </a:r>
            <a:pPr algn="l" indent="0" marL="0">
              <a:lnSpc>
                <a:spcPct val="100000"/>
              </a:lnSpc>
              <a:buNone/>
            </a:pPr>
            <a:r>
              <a:rPr lang="en-US" sz="3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Такой угол всегда больше каждого из несмежных внутренних углов. Благодаря этому легче проверять вычисления и сразу замечать, если полученный ответ не согласуется с рисунком.
</a:t>
            </a:r>
            <a:endParaRPr lang="en-US" sz="13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572045" y="1042525"/>
            <a:ext cx="4106309" cy="34251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8706000" y="4710550"/>
            <a:ext cx="304500" cy="327600"/>
          </a:xfrm>
          <a:prstGeom prst="rect">
            <a:avLst/>
          </a:prstGeom>
          <a:noFill/>
          <a:ln/>
        </p:spPr>
        <p:txBody>
          <a:bodyPr wrap="square" lIns="0" tIns="0" rIns="0" bIns="0" rtlCol="0" anchor="t"/>
          <a:lstStyle/>
          <a:p>
            <a:pPr algn="ctr" indent="0" marL="0">
              <a:lnSpc>
                <a:spcPct val="79688"/>
              </a:lnSpc>
              <a:buNone/>
            </a:pPr>
            <a:r>
              <a:rPr lang="en-US" sz="2138" dirty="0">
                <a:solidFill>
                  <a:srgbClr val="E7DBFA"/>
                </a:solidFill>
                <a:latin typeface="Arial" pitchFamily="34" charset="0"/>
                <a:ea typeface="Arial" pitchFamily="34" charset="-122"/>
                <a:cs typeface="Arial" pitchFamily="34" charset="-120"/>
              </a:rPr>
              <a:t>17</a:t>
            </a:r>
            <a:endParaRPr lang="en-US" sz="2138" dirty="0"/>
          </a:p>
        </p:txBody>
      </p:sp>
      <p:sp>
        <p:nvSpPr>
          <p:cNvPr id="6" name="Text 1"/>
          <p:cNvSpPr txBox="1"/>
          <p:nvPr/>
        </p:nvSpPr>
        <p:spPr>
          <a:xfrm>
            <a:off x="354500" y="320675"/>
            <a:ext cx="7524300" cy="483600"/>
          </a:xfrm>
          <a:prstGeom prst="rect">
            <a:avLst/>
          </a:prstGeom>
          <a:noFill/>
          <a:ln/>
        </p:spPr>
        <p:txBody>
          <a:bodyPr wrap="square" lIns="0" tIns="0" rIns="0" bIns="0" rtlCol="0" anchor="ctr"/>
          <a:lstStyle/>
          <a:p>
            <a:pPr algn="l" indent="0" marL="0">
              <a:lnSpc>
                <a:spcPct val="100000"/>
              </a:lnSpc>
              <a:buNone/>
            </a:pPr>
            <a:r>
              <a:rPr lang="en-US" sz="3000" dirty="0">
                <a:solidFill>
                  <a:srgbClr val="000000"/>
                </a:solidFill>
                <a:latin typeface="Arial" pitchFamily="34" charset="0"/>
                <a:ea typeface="Arial" pitchFamily="34" charset="-122"/>
                <a:cs typeface="Arial" pitchFamily="34" charset="-120"/>
              </a:rPr>
              <a:t>Какая сторона самая длинная
</a:t>
            </a:r>
            <a:endParaRPr lang="en-US" sz="3000" dirty="0"/>
          </a:p>
        </p:txBody>
      </p:sp>
      <p:sp>
        <p:nvSpPr>
          <p:cNvPr id="7" name="Text 2"/>
          <p:cNvSpPr txBox="1"/>
          <p:nvPr/>
        </p:nvSpPr>
        <p:spPr>
          <a:xfrm>
            <a:off x="354500" y="1042525"/>
            <a:ext cx="3974700" cy="1548300"/>
          </a:xfrm>
          <a:prstGeom prst="rect">
            <a:avLst/>
          </a:prstGeom>
          <a:noFill/>
          <a:ln/>
        </p:spPr>
        <p:txBody>
          <a:bodyPr wrap="square" lIns="0" tIns="0" rIns="0" bIns="0" rtlCol="0" anchor="t"/>
          <a:lstStyle/>
          <a:p>
            <a:pPr algn="l" indent="0" marL="0">
              <a:lnSpc>
                <a:spcPct val="100000"/>
              </a:lnSpc>
              <a:buNone/>
            </a:pPr>
            <a:r>
              <a:rPr lang="en-US" sz="1600" dirty="0">
                <a:solidFill>
                  <a:srgbClr val="000000"/>
                </a:solidFill>
                <a:latin typeface="Arial" pitchFamily="34" charset="0"/>
                <a:ea typeface="Arial" pitchFamily="34" charset="-122"/>
                <a:cs typeface="Arial" pitchFamily="34" charset="-120"/>
              </a:rPr>
              <a:t>На рисунке можно сравнить стороны одного треугольника с их углами и увидеть общий порядок элементов.
</a:t>
            </a:r>
            <a:endParaRPr lang="en-US" sz="1600" dirty="0"/>
          </a:p>
        </p:txBody>
      </p:sp>
      <p:sp>
        <p:nvSpPr>
          <p:cNvPr id="8" name="Text 3"/>
          <p:cNvSpPr txBox="1"/>
          <p:nvPr/>
        </p:nvSpPr>
        <p:spPr>
          <a:xfrm>
            <a:off x="354500" y="2919325"/>
            <a:ext cx="3974700" cy="1548300"/>
          </a:xfrm>
          <a:prstGeom prst="rect">
            <a:avLst/>
          </a:prstGeom>
          <a:noFill/>
          <a:ln/>
        </p:spPr>
        <p:txBody>
          <a:bodyPr wrap="square" lIns="0" tIns="0" rIns="0" bIns="0" rtlCol="0" anchor="t"/>
          <a:lstStyle/>
          <a:p>
            <a:pPr algn="l" indent="0" marL="0">
              <a:lnSpc>
                <a:spcPct val="100000"/>
              </a:lnSpc>
              <a:buNone/>
            </a:pPr>
            <a:r>
              <a:rPr lang="en-US" sz="1600" dirty="0">
                <a:solidFill>
                  <a:srgbClr val="000000"/>
                </a:solidFill>
                <a:latin typeface="Arial" pitchFamily="34" charset="0"/>
                <a:ea typeface="Arial" pitchFamily="34" charset="-122"/>
                <a:cs typeface="Arial" pitchFamily="34" charset="-120"/>
              </a:rPr>
              <a:t>Наибольшему углу соответствует самая длинная сторона. Порядок углов и сторон совпадает, если сравнивать противоположные элементы.
</a:t>
            </a:r>
            <a:endParaRPr lang="en-US" sz="1600" dirty="0"/>
          </a:p>
        </p:txBody>
      </p:sp>
      <p:sp>
        <p:nvSpPr>
          <p:cNvPr id="9" name="Text 4"/>
          <p:cNvSpPr txBox="1"/>
          <p:nvPr/>
        </p:nvSpPr>
        <p:spPr>
          <a:xfrm>
            <a:off x="4828312" y="4705875"/>
            <a:ext cx="3669900" cy="327600"/>
          </a:xfrm>
          <a:prstGeom prst="rect">
            <a:avLst/>
          </a:prstGeom>
          <a:noFill/>
          <a:ln/>
        </p:spPr>
        <p:txBody>
          <a:bodyPr wrap="square" lIns="0" tIns="0" rIns="0" bIns="0" rtlCol="0" anchor="ctr"/>
          <a:lstStyle/>
          <a:p>
            <a:pPr algn="l" indent="0" marL="0">
              <a:lnSpc>
                <a:spcPct val="100000"/>
              </a:lnSpc>
              <a:buNone/>
            </a:pPr>
            <a:r>
              <a:rPr lang="en-US" sz="1110" dirty="0">
                <a:solidFill>
                  <a:srgbClr val="000000"/>
                </a:solidFill>
                <a:latin typeface="Arial" pitchFamily="34" charset="0"/>
                <a:ea typeface="Arial" pitchFamily="34" charset="-122"/>
                <a:cs typeface="Arial" pitchFamily="34" charset="-120"/>
              </a:rPr>
              <a:t>Учебный пример, составленный на основе свойства треугольника о связи стороны и противолежащего угла.
</a:t>
            </a:r>
            <a:endParaRPr lang="en-US" sz="111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8706000" y="4710550"/>
            <a:ext cx="304500" cy="327600"/>
          </a:xfrm>
          <a:prstGeom prst="rect">
            <a:avLst/>
          </a:prstGeom>
          <a:noFill/>
          <a:ln/>
        </p:spPr>
        <p:txBody>
          <a:bodyPr wrap="square" lIns="0" tIns="0" rIns="0" bIns="0" rtlCol="0" anchor="t"/>
          <a:lstStyle/>
          <a:p>
            <a:pPr algn="ctr" indent="0" marL="0">
              <a:lnSpc>
                <a:spcPct val="79688"/>
              </a:lnSpc>
              <a:buNone/>
            </a:pPr>
            <a:r>
              <a:rPr lang="en-US" sz="2138" dirty="0">
                <a:solidFill>
                  <a:srgbClr val="E7DBFA"/>
                </a:solidFill>
                <a:latin typeface="Arial" pitchFamily="34" charset="0"/>
                <a:ea typeface="Arial" pitchFamily="34" charset="-122"/>
                <a:cs typeface="Arial" pitchFamily="34" charset="-120"/>
              </a:rPr>
              <a:t>18</a:t>
            </a:r>
            <a:endParaRPr lang="en-US" sz="2138" dirty="0"/>
          </a:p>
        </p:txBody>
      </p:sp>
      <p:sp>
        <p:nvSpPr>
          <p:cNvPr id="8" name="Text 1"/>
          <p:cNvSpPr txBox="1"/>
          <p:nvPr/>
        </p:nvSpPr>
        <p:spPr>
          <a:xfrm>
            <a:off x="354500" y="320675"/>
            <a:ext cx="8351400" cy="862800"/>
          </a:xfrm>
          <a:prstGeom prst="rect">
            <a:avLst/>
          </a:prstGeom>
          <a:noFill/>
          <a:ln/>
        </p:spPr>
        <p:txBody>
          <a:bodyPr wrap="square" lIns="0" tIns="0" rIns="0" bIns="0" rtlCol="0" anchor="t"/>
          <a:lstStyle/>
          <a:p>
            <a:pPr algn="l" indent="0" marL="0">
              <a:lnSpc>
                <a:spcPct val="100000"/>
              </a:lnSpc>
              <a:buNone/>
            </a:pPr>
            <a:r>
              <a:rPr lang="en-US" sz="3000" b="1" dirty="0">
                <a:solidFill>
                  <a:srgbClr val="000000"/>
                </a:solidFill>
                <a:latin typeface="Arial" pitchFamily="34" charset="0"/>
                <a:ea typeface="Arial" pitchFamily="34" charset="-122"/>
                <a:cs typeface="Arial" pitchFamily="34" charset="-120"/>
              </a:rPr>
              <a:t>Типичные ошибки при решении задач
</a:t>
            </a:r>
            <a:endParaRPr lang="en-US" sz="3000" dirty="0"/>
          </a:p>
        </p:txBody>
      </p:sp>
      <p:sp>
        <p:nvSpPr>
          <p:cNvPr id="9" name="Text 2"/>
          <p:cNvSpPr txBox="1"/>
          <p:nvPr/>
        </p:nvSpPr>
        <p:spPr>
          <a:xfrm>
            <a:off x="359525" y="1312050"/>
            <a:ext cx="6494100" cy="862800"/>
          </a:xfrm>
          <a:prstGeom prst="rect">
            <a:avLst/>
          </a:prstGeom>
          <a:noFill/>
          <a:ln/>
        </p:spPr>
        <p:txBody>
          <a:bodyPr wrap="square" lIns="0" tIns="0" rIns="0" bIns="0" rtlCol="0" anchor="t"/>
          <a:lstStyle/>
          <a:p>
            <a:pPr algn="l" indent="0" marL="0">
              <a:lnSpc>
                <a:spcPct val="100000"/>
              </a:lnSpc>
              <a:buNone/>
            </a:pPr>
            <a:r>
              <a:rPr lang="en-US" sz="1300" b="1" dirty="0">
                <a:solidFill>
                  <a:srgbClr val="000000"/>
                </a:solidFill>
                <a:latin typeface="Arial" pitchFamily="34" charset="0"/>
                <a:ea typeface="Arial" pitchFamily="34" charset="-122"/>
                <a:cs typeface="Arial" pitchFamily="34" charset="-120"/>
              </a:rPr>
              <a:t>Путаница углов
</a:t>
            </a:r>
            <a:pPr algn="l" indent="0" marL="0">
              <a:lnSpc>
                <a:spcPct val="100000"/>
              </a:lnSpc>
              <a:buNone/>
            </a:pPr>
            <a:r>
              <a:rPr lang="en-US" sz="3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Часто путают смежный и противолежащий угол. Из-за этого выбирают неверное значение и получают неправильный ответ, хотя исходные вычисления могли быть выполнены верно.
</a:t>
            </a:r>
            <a:endParaRPr lang="en-US" sz="1300" dirty="0"/>
          </a:p>
        </p:txBody>
      </p:sp>
      <p:sp>
        <p:nvSpPr>
          <p:cNvPr id="10" name="Text 3"/>
          <p:cNvSpPr txBox="1"/>
          <p:nvPr/>
        </p:nvSpPr>
        <p:spPr>
          <a:xfrm>
            <a:off x="359525" y="2254825"/>
            <a:ext cx="6494100" cy="862800"/>
          </a:xfrm>
          <a:prstGeom prst="rect">
            <a:avLst/>
          </a:prstGeom>
          <a:noFill/>
          <a:ln/>
        </p:spPr>
        <p:txBody>
          <a:bodyPr wrap="square" lIns="0" tIns="0" rIns="0" bIns="0" rtlCol="0" anchor="t"/>
          <a:lstStyle/>
          <a:p>
            <a:pPr algn="l" indent="0" marL="0">
              <a:lnSpc>
                <a:spcPct val="100000"/>
              </a:lnSpc>
              <a:buNone/>
            </a:pPr>
            <a:r>
              <a:rPr lang="en-US" sz="1300" b="1" dirty="0">
                <a:solidFill>
                  <a:srgbClr val="000000"/>
                </a:solidFill>
                <a:latin typeface="Arial" pitchFamily="34" charset="0"/>
                <a:ea typeface="Arial" pitchFamily="34" charset="-122"/>
                <a:cs typeface="Arial" pitchFamily="34" charset="-120"/>
              </a:rPr>
              <a:t>Забывают про 180°
</a:t>
            </a:r>
            <a:pPr algn="l" indent="0" marL="0">
              <a:lnSpc>
                <a:spcPct val="100000"/>
              </a:lnSpc>
              <a:buNone/>
            </a:pPr>
            <a:r>
              <a:rPr lang="en-US" sz="3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Некоторые ученики не используют сумму внутренних углов треугольника. В итоге неизвестный угол находят не полностью или вовсе пропускают важную проверку результата.
</a:t>
            </a:r>
            <a:endParaRPr lang="en-US" sz="1300" dirty="0"/>
          </a:p>
        </p:txBody>
      </p:sp>
      <p:sp>
        <p:nvSpPr>
          <p:cNvPr id="11" name="Text 4"/>
          <p:cNvSpPr txBox="1"/>
          <p:nvPr/>
        </p:nvSpPr>
        <p:spPr>
          <a:xfrm>
            <a:off x="359525" y="3197600"/>
            <a:ext cx="6494100" cy="862800"/>
          </a:xfrm>
          <a:prstGeom prst="rect">
            <a:avLst/>
          </a:prstGeom>
          <a:noFill/>
          <a:ln/>
        </p:spPr>
        <p:txBody>
          <a:bodyPr wrap="square" lIns="0" tIns="0" rIns="0" bIns="0" rtlCol="0" anchor="t"/>
          <a:lstStyle/>
          <a:p>
            <a:pPr algn="l" indent="0" marL="0">
              <a:lnSpc>
                <a:spcPct val="100000"/>
              </a:lnSpc>
              <a:buNone/>
            </a:pPr>
            <a:r>
              <a:rPr lang="en-US" sz="1300" b="1" dirty="0">
                <a:solidFill>
                  <a:srgbClr val="000000"/>
                </a:solidFill>
                <a:latin typeface="Arial" pitchFamily="34" charset="0"/>
                <a:ea typeface="Arial" pitchFamily="34" charset="-122"/>
                <a:cs typeface="Arial" pitchFamily="34" charset="-120"/>
              </a:rPr>
              <a:t>Доверие рисунку
</a:t>
            </a:r>
            <a:pPr algn="l" indent="0" marL="0">
              <a:lnSpc>
                <a:spcPct val="100000"/>
              </a:lnSpc>
              <a:buNone/>
            </a:pPr>
            <a:r>
              <a:rPr lang="en-US" sz="3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Нельзя считать стороны равными только потому, что они так выглядят на схеме. Чертёж может быть выполнен не в масштабе, поэтому нужны точные признаки и вычисления.
</a:t>
            </a:r>
            <a:endParaRPr lang="en-US" sz="1300" dirty="0"/>
          </a:p>
        </p:txBody>
      </p:sp>
      <p:sp>
        <p:nvSpPr>
          <p:cNvPr id="12" name="Text 5"/>
          <p:cNvSpPr txBox="1"/>
          <p:nvPr/>
        </p:nvSpPr>
        <p:spPr>
          <a:xfrm>
            <a:off x="359525" y="4140375"/>
            <a:ext cx="6494100" cy="862800"/>
          </a:xfrm>
          <a:prstGeom prst="rect">
            <a:avLst/>
          </a:prstGeom>
          <a:noFill/>
          <a:ln/>
        </p:spPr>
        <p:txBody>
          <a:bodyPr wrap="square" lIns="0" tIns="0" rIns="0" bIns="0" rtlCol="0" anchor="t"/>
          <a:lstStyle/>
          <a:p>
            <a:pPr algn="l" indent="0" marL="0">
              <a:lnSpc>
                <a:spcPct val="100000"/>
              </a:lnSpc>
              <a:buNone/>
            </a:pPr>
            <a:r>
              <a:rPr lang="en-US" sz="1300" b="1" dirty="0">
                <a:solidFill>
                  <a:srgbClr val="000000"/>
                </a:solidFill>
                <a:latin typeface="Arial" pitchFamily="34" charset="0"/>
                <a:ea typeface="Arial" pitchFamily="34" charset="-122"/>
                <a:cs typeface="Arial" pitchFamily="34" charset="-120"/>
              </a:rPr>
              <a:t>Неверный выбор стороны
</a:t>
            </a:r>
            <a:pPr algn="l" indent="0" marL="0">
              <a:lnSpc>
                <a:spcPct val="100000"/>
              </a:lnSpc>
              <a:buNone/>
            </a:pPr>
            <a:r>
              <a:rPr lang="en-US" sz="3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Иногда сравнивают не противолежащие элементы, а соседние. Это нарушает правило связи угла и стороны и приводит к ошибке в определении самой длинной или самой короткой стороны.
</a:t>
            </a:r>
            <a:endParaRPr lang="en-US" sz="13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35000" y="976396"/>
            <a:ext cx="4144200" cy="1853558"/>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4669400" y="981115"/>
            <a:ext cx="4118700" cy="1854219"/>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740750" y="3174350"/>
            <a:ext cx="3332700" cy="1398900"/>
          </a:xfrm>
          <a:prstGeom prst="rect">
            <a:avLst/>
          </a:prstGeom>
          <a:noFill/>
          <a:ln/>
        </p:spPr>
        <p:txBody>
          <a:bodyPr wrap="square" lIns="0" tIns="0" rIns="0" bIns="0" rtlCol="0" anchor="ctr"/>
          <a:lstStyle/>
          <a:p>
            <a:pPr algn="ctr" indent="0" marL="0">
              <a:lnSpc>
                <a:spcPct val="100000"/>
              </a:lnSpc>
              <a:buNone/>
            </a:pPr>
            <a:r>
              <a:rPr lang="en-US" sz="1278" b="1" dirty="0">
                <a:solidFill>
                  <a:srgbClr val="000000"/>
                </a:solidFill>
                <a:latin typeface="Arial" pitchFamily="34" charset="0"/>
                <a:ea typeface="Arial" pitchFamily="34" charset="-122"/>
                <a:cs typeface="Arial" pitchFamily="34" charset="-120"/>
              </a:rPr>
              <a:t>Мосты и крыши
</a:t>
            </a:r>
            <a:pPr algn="ctr" indent="0" marL="0">
              <a:lnSpc>
                <a:spcPct val="100000"/>
              </a:lnSpc>
              <a:buNone/>
            </a:pPr>
            <a:r>
              <a:rPr lang="en-US" sz="1082" b="1" dirty="0">
                <a:solidFill>
                  <a:srgbClr val="000000"/>
                </a:solidFill>
                <a:latin typeface="Arial" pitchFamily="34" charset="0"/>
                <a:ea typeface="Arial" pitchFamily="34" charset="-122"/>
                <a:cs typeface="Arial" pitchFamily="34" charset="-120"/>
              </a:rPr>
              <a:t>
</a:t>
            </a:r>
            <a:pPr algn="ctr" indent="0" marL="0">
              <a:lnSpc>
                <a:spcPct val="100000"/>
              </a:lnSpc>
              <a:buNone/>
            </a:pPr>
            <a:r>
              <a:rPr lang="en-US" sz="1082" dirty="0">
                <a:solidFill>
                  <a:srgbClr val="000000"/>
                </a:solidFill>
                <a:latin typeface="Arial" pitchFamily="34" charset="0"/>
                <a:ea typeface="Arial" pitchFamily="34" charset="-122"/>
                <a:cs typeface="Arial" pitchFamily="34" charset="-120"/>
              </a:rPr>
              <a:t>Треугольные элементы часто используют в строительных каркасах, потому что такая форма хорошо сохраняет жёсткость. Фермы мостов и кровельные конструкции держат нагрузку устойчиво, если их части правильно связаны по углам и сторонам. Поэтому знание свойств треугольника помогает понимать устройство прочных сооружений.
</a:t>
            </a:r>
            <a:endParaRPr lang="en-US" sz="1278" dirty="0"/>
          </a:p>
        </p:txBody>
      </p:sp>
      <p:sp>
        <p:nvSpPr>
          <p:cNvPr id="9" name="Text 1"/>
          <p:cNvSpPr txBox="1"/>
          <p:nvPr/>
        </p:nvSpPr>
        <p:spPr>
          <a:xfrm>
            <a:off x="5074050" y="3169725"/>
            <a:ext cx="3332700" cy="1398900"/>
          </a:xfrm>
          <a:prstGeom prst="rect">
            <a:avLst/>
          </a:prstGeom>
          <a:noFill/>
          <a:ln/>
        </p:spPr>
        <p:txBody>
          <a:bodyPr wrap="square" lIns="0" tIns="0" rIns="0" bIns="0" rtlCol="0" anchor="ctr"/>
          <a:lstStyle/>
          <a:p>
            <a:pPr algn="ctr" indent="0" marL="0">
              <a:lnSpc>
                <a:spcPct val="100000"/>
              </a:lnSpc>
              <a:buNone/>
            </a:pPr>
            <a:r>
              <a:rPr lang="en-US" sz="1299" b="1" dirty="0">
                <a:solidFill>
                  <a:srgbClr val="000000"/>
                </a:solidFill>
                <a:latin typeface="Arial" pitchFamily="34" charset="0"/>
                <a:ea typeface="Arial" pitchFamily="34" charset="-122"/>
                <a:cs typeface="Arial" pitchFamily="34" charset="-120"/>
              </a:rPr>
              <a:t>Чертёж, дизайн и навигация
</a:t>
            </a:r>
            <a:pPr algn="ctr" indent="0" marL="0">
              <a:lnSpc>
                <a:spcPct val="100000"/>
              </a:lnSpc>
              <a:buNone/>
            </a:pPr>
            <a:r>
              <a:rPr lang="en-US" sz="1099" b="1" dirty="0">
                <a:solidFill>
                  <a:srgbClr val="000000"/>
                </a:solidFill>
                <a:latin typeface="Arial" pitchFamily="34" charset="0"/>
                <a:ea typeface="Arial" pitchFamily="34" charset="-122"/>
                <a:cs typeface="Arial" pitchFamily="34" charset="-120"/>
              </a:rPr>
              <a:t>
</a:t>
            </a:r>
            <a:pPr algn="ctr" indent="0" marL="0">
              <a:lnSpc>
                <a:spcPct val="100000"/>
              </a:lnSpc>
              <a:buNone/>
            </a:pPr>
            <a:r>
              <a:rPr lang="en-US" sz="1099" dirty="0">
                <a:solidFill>
                  <a:srgbClr val="000000"/>
                </a:solidFill>
                <a:latin typeface="Arial" pitchFamily="34" charset="0"/>
                <a:ea typeface="Arial" pitchFamily="34" charset="-122"/>
                <a:cs typeface="Arial" pitchFamily="34" charset="-120"/>
              </a:rPr>
              <a:t>В черчении и дизайне треугольник помогает точно задавать форму и симметрию деталей. В навигации и на дорожных знаках тоже встречаются треугольные обозначения, где важно быстро распознать фигуру и оценить её элементы. Здесь геометрические свойства работают не только в тетради, но и в реальных ситуациях.
</a:t>
            </a:r>
            <a:endParaRPr lang="en-US" sz="1299" dirty="0"/>
          </a:p>
        </p:txBody>
      </p:sp>
      <p:sp>
        <p:nvSpPr>
          <p:cNvPr id="10" name="Text 2"/>
          <p:cNvSpPr txBox="1"/>
          <p:nvPr/>
        </p:nvSpPr>
        <p:spPr>
          <a:xfrm>
            <a:off x="8706000" y="4710550"/>
            <a:ext cx="304500" cy="327600"/>
          </a:xfrm>
          <a:prstGeom prst="rect">
            <a:avLst/>
          </a:prstGeom>
          <a:noFill/>
          <a:ln/>
        </p:spPr>
        <p:txBody>
          <a:bodyPr wrap="square" lIns="0" tIns="0" rIns="0" bIns="0" rtlCol="0" anchor="t"/>
          <a:lstStyle/>
          <a:p>
            <a:pPr algn="ctr" indent="0" marL="0">
              <a:lnSpc>
                <a:spcPct val="79688"/>
              </a:lnSpc>
              <a:buNone/>
            </a:pPr>
            <a:r>
              <a:rPr lang="en-US" sz="2138" dirty="0">
                <a:solidFill>
                  <a:srgbClr val="E7DBFA"/>
                </a:solidFill>
                <a:latin typeface="Arial" pitchFamily="34" charset="0"/>
                <a:ea typeface="Arial" pitchFamily="34" charset="-122"/>
                <a:cs typeface="Arial" pitchFamily="34" charset="-120"/>
              </a:rPr>
              <a:t>19</a:t>
            </a:r>
            <a:endParaRPr lang="en-US" sz="2138" dirty="0"/>
          </a:p>
        </p:txBody>
      </p:sp>
      <p:sp>
        <p:nvSpPr>
          <p:cNvPr id="11" name="Text 3"/>
          <p:cNvSpPr txBox="1"/>
          <p:nvPr/>
        </p:nvSpPr>
        <p:spPr>
          <a:xfrm>
            <a:off x="354500" y="320675"/>
            <a:ext cx="7010700" cy="483600"/>
          </a:xfrm>
          <a:prstGeom prst="rect">
            <a:avLst/>
          </a:prstGeom>
          <a:noFill/>
          <a:ln/>
        </p:spPr>
        <p:txBody>
          <a:bodyPr wrap="square" lIns="0" tIns="0" rIns="0" bIns="0" rtlCol="0" anchor="ctr"/>
          <a:lstStyle/>
          <a:p>
            <a:pPr algn="l" indent="0" marL="0">
              <a:lnSpc>
                <a:spcPct val="100000"/>
              </a:lnSpc>
              <a:buNone/>
            </a:pPr>
            <a:r>
              <a:rPr lang="en-US" sz="2543" b="1" dirty="0">
                <a:solidFill>
                  <a:srgbClr val="000000"/>
                </a:solidFill>
                <a:latin typeface="Arial" pitchFamily="34" charset="0"/>
                <a:ea typeface="Arial" pitchFamily="34" charset="-122"/>
                <a:cs typeface="Arial" pitchFamily="34" charset="-120"/>
              </a:rPr>
              <a:t>Применение свойств треугольника в жизни
</a:t>
            </a:r>
            <a:endParaRPr lang="en-US" sz="2543"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sp>
        <p:nvSpPr>
          <p:cNvPr id="3" name="Text 0"/>
          <p:cNvSpPr txBox="1"/>
          <p:nvPr/>
        </p:nvSpPr>
        <p:spPr>
          <a:xfrm>
            <a:off x="914850" y="1338950"/>
            <a:ext cx="6791700" cy="2532000"/>
          </a:xfrm>
          <a:prstGeom prst="rect">
            <a:avLst/>
          </a:prstGeom>
          <a:noFill/>
          <a:ln/>
        </p:spPr>
        <p:txBody>
          <a:bodyPr wrap="square" lIns="0" tIns="0" rIns="0" bIns="0" rtlCol="0" anchor="ctr"/>
          <a:lstStyle/>
          <a:p>
            <a:pPr algn="l" indent="0" marL="0">
              <a:lnSpc>
                <a:spcPct val="100000"/>
              </a:lnSpc>
              <a:buNone/>
            </a:pPr>
            <a:r>
              <a:rPr lang="en-US" sz="4444" b="1" dirty="0">
                <a:solidFill>
                  <a:srgbClr val="000000"/>
                </a:solidFill>
                <a:latin typeface="Arial" pitchFamily="34" charset="0"/>
                <a:ea typeface="Arial" pitchFamily="34" charset="-122"/>
                <a:cs typeface="Arial" pitchFamily="34" charset="-120"/>
              </a:rPr>
              <a:t>Треугольник: связи, которые всё объясняют
</a:t>
            </a:r>
            <a:pPr algn="l" indent="0" marL="0">
              <a:lnSpc>
                <a:spcPct val="100000"/>
              </a:lnSpc>
              <a:buNone/>
            </a:pPr>
            <a:r>
              <a:rPr lang="en-US" sz="2222" b="1"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481" dirty="0">
                <a:solidFill>
                  <a:srgbClr val="000000"/>
                </a:solidFill>
                <a:latin typeface="Arial" pitchFamily="34" charset="0"/>
                <a:ea typeface="Arial" pitchFamily="34" charset="-122"/>
                <a:cs typeface="Arial" pitchFamily="34" charset="-120"/>
              </a:rPr>
              <a:t>Связь сторон и углов помогает быстро понимать треугольник: по одному элементу можно узнать другой, проверить построение и решить задачу. Главное — помнить про 180° и правило соответствия сторон и углов.
</a:t>
            </a:r>
            <a:endParaRPr lang="en-US" sz="4444"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20</Slides>
  <Notes>20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PptxGenJS</cp:lastModifiedBy>
  <cp:revision>1</cp:revision>
  <dcterms:created xsi:type="dcterms:W3CDTF">2026-05-29T04:49:09Z</dcterms:created>
  <dcterms:modified xsi:type="dcterms:W3CDTF">2026-05-29T04:49:09Z</dcterms:modified>
</cp:coreProperties>
</file>