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 y="2782181"/>
            <a:ext cx="9144000" cy="235743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949250" y="366238"/>
            <a:ext cx="3246300" cy="192600"/>
          </a:xfrm>
          <a:prstGeom prst="rect">
            <a:avLst/>
          </a:prstGeom>
          <a:noFill/>
          <a:ln/>
        </p:spPr>
        <p:txBody>
          <a:bodyPr wrap="square" lIns="0" tIns="0" rIns="0" bIns="0" rtlCol="0" anchor="ctr"/>
          <a:lstStyle/>
          <a:p>
            <a:pPr algn="ctr" indent="0" marL="0">
              <a:lnSpc>
                <a:spcPct val="115000"/>
              </a:lnSpc>
              <a:buNone/>
            </a:pPr>
            <a:r>
              <a:rPr lang="en-US" sz="746" dirty="0">
                <a:solidFill>
                  <a:srgbClr val="000000"/>
                </a:solidFill>
                <a:latin typeface="Arial" pitchFamily="34" charset="0"/>
                <a:ea typeface="Arial" pitchFamily="34" charset="-122"/>
                <a:cs typeface="Arial" pitchFamily="34" charset="-120"/>
              </a:rPr>
              <a:t>
</a:t>
            </a:r>
            <a:endParaRPr lang="en-US" sz="746" dirty="0"/>
          </a:p>
        </p:txBody>
      </p:sp>
      <p:sp>
        <p:nvSpPr>
          <p:cNvPr id="7" name="Text 1"/>
          <p:cNvSpPr txBox="1"/>
          <p:nvPr/>
        </p:nvSpPr>
        <p:spPr>
          <a:xfrm>
            <a:off x="2372805" y="1820242"/>
            <a:ext cx="4399200" cy="815100"/>
          </a:xfrm>
          <a:prstGeom prst="rect">
            <a:avLst/>
          </a:prstGeom>
          <a:noFill/>
          <a:ln/>
        </p:spPr>
        <p:txBody>
          <a:bodyPr wrap="square" lIns="0" tIns="0" rIns="0" bIns="0" rtlCol="0" anchor="t"/>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Учимся видеть правило в числах и применять его в задачах.
</a:t>
            </a:r>
            <a:endParaRPr lang="en-US" sz="800" dirty="0"/>
          </a:p>
        </p:txBody>
      </p:sp>
      <p:sp>
        <p:nvSpPr>
          <p:cNvPr id="8" name="Text 2"/>
          <p:cNvSpPr txBox="1"/>
          <p:nvPr/>
        </p:nvSpPr>
        <p:spPr>
          <a:xfrm>
            <a:off x="1505850" y="760708"/>
            <a:ext cx="6132300" cy="857700"/>
          </a:xfrm>
          <a:prstGeom prst="rect">
            <a:avLst/>
          </a:prstGeom>
          <a:noFill/>
          <a:ln/>
        </p:spPr>
        <p:txBody>
          <a:bodyPr wrap="square" lIns="0" tIns="0" rIns="0" bIns="0" rtlCol="0" anchor="b"/>
          <a:lstStyle/>
          <a:p>
            <a:pPr algn="ctr" indent="0" marL="0">
              <a:lnSpc>
                <a:spcPct val="100000"/>
              </a:lnSpc>
              <a:buNone/>
            </a:pPr>
            <a:r>
              <a:rPr lang="en-US" sz="2712" b="1" dirty="0">
                <a:solidFill>
                  <a:srgbClr val="000000"/>
                </a:solidFill>
                <a:latin typeface="Arial" pitchFamily="34" charset="0"/>
                <a:ea typeface="Arial" pitchFamily="34" charset="-122"/>
                <a:cs typeface="Arial" pitchFamily="34" charset="-120"/>
              </a:rPr>
              <a:t>Числовые последовательности: закономерности, формулы, задачи
</a:t>
            </a:r>
            <a:endParaRPr lang="en-US" sz="2712"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53776" y="0"/>
            <a:ext cx="5088248"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70000" y="270000"/>
            <a:ext cx="3568200" cy="1091400"/>
          </a:xfrm>
          <a:prstGeom prst="rect">
            <a:avLst/>
          </a:prstGeom>
          <a:noFill/>
          <a:ln/>
        </p:spPr>
        <p:txBody>
          <a:bodyPr wrap="square" lIns="0" tIns="0" rIns="0" bIns="0" rtlCol="0" anchor="t"/>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Последовательности в алгебре 9 класса
</a:t>
            </a:r>
            <a:endParaRPr lang="en-US" sz="2412" dirty="0"/>
          </a:p>
        </p:txBody>
      </p:sp>
      <p:sp>
        <p:nvSpPr>
          <p:cNvPr id="7" name="Text 1"/>
          <p:cNvSpPr txBox="1"/>
          <p:nvPr/>
        </p:nvSpPr>
        <p:spPr>
          <a:xfrm>
            <a:off x="270000" y="3947700"/>
            <a:ext cx="3568200" cy="9258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Эта тема соединяет номера членов, формулы и закономерности изменения величин. Она помогает уверенно работать с обозначениями, решать практические задачи и понимать, как из простого правила вырастает целая последовательность чисел.
</a:t>
            </a:r>
            <a:endParaRPr lang="en-US" sz="1000" dirty="0"/>
          </a:p>
        </p:txBody>
      </p:sp>
      <p:sp>
        <p:nvSpPr>
          <p:cNvPr id="8" name="Text 2"/>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270000" y="270000"/>
            <a:ext cx="8344800" cy="534900"/>
          </a:xfrm>
          <a:prstGeom prst="rect">
            <a:avLst/>
          </a:prstGeom>
          <a:noFill/>
          <a:ln/>
        </p:spPr>
        <p:txBody>
          <a:bodyPr wrap="square" lIns="0" tIns="0" rIns="0" bIns="0" rtlCol="0" anchor="t"/>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Что называют числовой последовательностью
</a:t>
            </a:r>
            <a:endParaRPr lang="en-US" sz="2412" dirty="0"/>
          </a:p>
        </p:txBody>
      </p:sp>
      <p:sp>
        <p:nvSpPr>
          <p:cNvPr id="11"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3</a:t>
            </a:r>
            <a:endParaRPr lang="en-US" sz="700" dirty="0"/>
          </a:p>
        </p:txBody>
      </p:sp>
      <p:sp>
        <p:nvSpPr>
          <p:cNvPr id="12" name="Text 2"/>
          <p:cNvSpPr txBox="1"/>
          <p:nvPr/>
        </p:nvSpPr>
        <p:spPr>
          <a:xfrm>
            <a:off x="270000" y="1120275"/>
            <a:ext cx="4254900" cy="658800"/>
          </a:xfrm>
          <a:prstGeom prst="rect">
            <a:avLst/>
          </a:prstGeom>
          <a:noFill/>
          <a:ln/>
        </p:spPr>
        <p:txBody>
          <a:bodyPr wrap="square" lIns="0" tIns="0" rIns="0" bIns="0" rtlCol="0" anchor="ctr"/>
          <a:lstStyle/>
          <a:p>
            <a:pPr algn="l" indent="0" marL="0">
              <a:lnSpc>
                <a:spcPct val="115000"/>
              </a:lnSpc>
              <a:buNone/>
            </a:pPr>
            <a:r>
              <a:rPr lang="en-US" sz="1021" b="1" dirty="0">
                <a:solidFill>
                  <a:srgbClr val="000000"/>
                </a:solidFill>
                <a:latin typeface="Arial" pitchFamily="34" charset="0"/>
                <a:ea typeface="Arial" pitchFamily="34" charset="-122"/>
                <a:cs typeface="Arial" pitchFamily="34" charset="-120"/>
              </a:rPr>
              <a:t>Упорядоченный набор
</a:t>
            </a:r>
            <a:pPr algn="l" indent="0" marL="0">
              <a:lnSpc>
                <a:spcPct val="115000"/>
              </a:lnSpc>
              <a:buNone/>
            </a:pPr>
            <a:r>
              <a:rPr lang="en-US" sz="27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1" dirty="0">
                <a:solidFill>
                  <a:srgbClr val="000000"/>
                </a:solidFill>
                <a:latin typeface="Arial" pitchFamily="34" charset="0"/>
                <a:ea typeface="Arial" pitchFamily="34" charset="-122"/>
                <a:cs typeface="Arial" pitchFamily="34" charset="-120"/>
              </a:rPr>
              <a:t>Числовая последовательность — это числа, записанные в строго определённом порядке. Если поменять местами элементы, получится уже другая последовательность, даже если сами числа те же.
</a:t>
            </a:r>
            <a:endParaRPr lang="en-US" sz="1021" dirty="0"/>
          </a:p>
        </p:txBody>
      </p:sp>
      <p:sp>
        <p:nvSpPr>
          <p:cNvPr id="13" name="Text 3"/>
          <p:cNvSpPr txBox="1"/>
          <p:nvPr/>
        </p:nvSpPr>
        <p:spPr>
          <a:xfrm>
            <a:off x="270000" y="1893890"/>
            <a:ext cx="4254900" cy="658800"/>
          </a:xfrm>
          <a:prstGeom prst="rect">
            <a:avLst/>
          </a:prstGeom>
          <a:noFill/>
          <a:ln/>
        </p:spPr>
        <p:txBody>
          <a:bodyPr wrap="square" lIns="0" tIns="0" rIns="0" bIns="0" rtlCol="0" anchor="ctr"/>
          <a:lstStyle/>
          <a:p>
            <a:pPr algn="l" indent="0" marL="0">
              <a:lnSpc>
                <a:spcPct val="115000"/>
              </a:lnSpc>
              <a:buNone/>
            </a:pPr>
            <a:r>
              <a:rPr lang="en-US" sz="1055" b="1" dirty="0">
                <a:solidFill>
                  <a:srgbClr val="000000"/>
                </a:solidFill>
                <a:latin typeface="Arial" pitchFamily="34" charset="0"/>
                <a:ea typeface="Arial" pitchFamily="34" charset="-122"/>
                <a:cs typeface="Arial" pitchFamily="34" charset="-120"/>
              </a:rPr>
              <a:t>Номер каждого члена
</a:t>
            </a:r>
            <a:pPr algn="l" indent="0" marL="0">
              <a:lnSpc>
                <a:spcPct val="115000"/>
              </a:lnSpc>
              <a:buNone/>
            </a:pPr>
            <a:r>
              <a:rPr lang="en-US" sz="28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55" dirty="0">
                <a:solidFill>
                  <a:srgbClr val="000000"/>
                </a:solidFill>
                <a:latin typeface="Arial" pitchFamily="34" charset="0"/>
                <a:ea typeface="Arial" pitchFamily="34" charset="-122"/>
                <a:cs typeface="Arial" pitchFamily="34" charset="-120"/>
              </a:rPr>
              <a:t>Каждый элемент имеет свой номер: первый, второй, третий и далее. Номер показывает место числа в последовательности и помогает ссылаться на нужный член без путаницы.
</a:t>
            </a:r>
            <a:endParaRPr lang="en-US" sz="1055" dirty="0"/>
          </a:p>
        </p:txBody>
      </p:sp>
      <p:sp>
        <p:nvSpPr>
          <p:cNvPr id="14" name="Text 4"/>
          <p:cNvSpPr txBox="1"/>
          <p:nvPr/>
        </p:nvSpPr>
        <p:spPr>
          <a:xfrm>
            <a:off x="270000" y="2667510"/>
            <a:ext cx="4254900" cy="658800"/>
          </a:xfrm>
          <a:prstGeom prst="rect">
            <a:avLst/>
          </a:prstGeom>
          <a:noFill/>
          <a:ln/>
        </p:spPr>
        <p:txBody>
          <a:bodyPr wrap="square" lIns="0" tIns="0" rIns="0" bIns="0" rtlCol="0" anchor="ctr"/>
          <a:lstStyle/>
          <a:p>
            <a:pPr algn="l" indent="0" marL="0">
              <a:lnSpc>
                <a:spcPct val="115000"/>
              </a:lnSpc>
              <a:buNone/>
            </a:pPr>
            <a:r>
              <a:rPr lang="en-US" sz="986" b="1" dirty="0">
                <a:solidFill>
                  <a:srgbClr val="000000"/>
                </a:solidFill>
                <a:latin typeface="Arial" pitchFamily="34" charset="0"/>
                <a:ea typeface="Arial" pitchFamily="34" charset="-122"/>
                <a:cs typeface="Arial" pitchFamily="34" charset="-120"/>
              </a:rPr>
              <a:t>Конечная и бесконечная
</a:t>
            </a:r>
            <a:pPr algn="l" indent="0" marL="0">
              <a:lnSpc>
                <a:spcPct val="115000"/>
              </a:lnSpc>
              <a:buNone/>
            </a:pPr>
            <a:r>
              <a:rPr lang="en-US" sz="26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86" dirty="0">
                <a:solidFill>
                  <a:srgbClr val="000000"/>
                </a:solidFill>
                <a:latin typeface="Arial" pitchFamily="34" charset="0"/>
                <a:ea typeface="Arial" pitchFamily="34" charset="-122"/>
                <a:cs typeface="Arial" pitchFamily="34" charset="-120"/>
              </a:rPr>
              <a:t>Последовательность может иметь ограниченное число членов, если она конечная. Если правило продолжается без конца, последовательность называют бесконечной, и её члены можно находить дальше и дальше.
</a:t>
            </a:r>
            <a:endParaRPr lang="en-US" sz="986" dirty="0"/>
          </a:p>
        </p:txBody>
      </p:sp>
      <p:sp>
        <p:nvSpPr>
          <p:cNvPr id="15" name="Text 5"/>
          <p:cNvSpPr txBox="1"/>
          <p:nvPr/>
        </p:nvSpPr>
        <p:spPr>
          <a:xfrm>
            <a:off x="270000" y="3441128"/>
            <a:ext cx="4254900" cy="658800"/>
          </a:xfrm>
          <a:prstGeom prst="rect">
            <a:avLst/>
          </a:prstGeom>
          <a:noFill/>
          <a:ln/>
        </p:spPr>
        <p:txBody>
          <a:bodyPr wrap="square" lIns="0" tIns="0" rIns="0" bIns="0" rtlCol="0" anchor="ctr"/>
          <a:lstStyle/>
          <a:p>
            <a:pPr algn="l" indent="0" marL="0">
              <a:lnSpc>
                <a:spcPct val="115000"/>
              </a:lnSpc>
              <a:buNone/>
            </a:pPr>
            <a:r>
              <a:rPr lang="en-US" sz="1047" b="1" dirty="0">
                <a:solidFill>
                  <a:srgbClr val="000000"/>
                </a:solidFill>
                <a:latin typeface="Arial" pitchFamily="34" charset="0"/>
                <a:ea typeface="Arial" pitchFamily="34" charset="-122"/>
                <a:cs typeface="Arial" pitchFamily="34" charset="-120"/>
              </a:rPr>
              <a:t>Правило изменения
</a:t>
            </a:r>
            <a:pPr algn="l" indent="0" marL="0">
              <a:lnSpc>
                <a:spcPct val="115000"/>
              </a:lnSpc>
              <a:buNone/>
            </a:pPr>
            <a:r>
              <a:rPr lang="en-US" sz="28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47" dirty="0">
                <a:solidFill>
                  <a:srgbClr val="000000"/>
                </a:solidFill>
                <a:latin typeface="Arial" pitchFamily="34" charset="0"/>
                <a:ea typeface="Arial" pitchFamily="34" charset="-122"/>
                <a:cs typeface="Arial" pitchFamily="34" charset="-120"/>
              </a:rPr>
              <a:t>Главное в последовательности — не только сами числа, но и способ их появления. Иногда каждое следующее число получают сложением, иногда умножением или по другому заданному правилу.
</a:t>
            </a:r>
            <a:endParaRPr lang="en-US" sz="1047" dirty="0"/>
          </a:p>
        </p:txBody>
      </p:sp>
      <p:sp>
        <p:nvSpPr>
          <p:cNvPr id="16" name="Text 6"/>
          <p:cNvSpPr txBox="1"/>
          <p:nvPr/>
        </p:nvSpPr>
        <p:spPr>
          <a:xfrm>
            <a:off x="270000" y="4214736"/>
            <a:ext cx="4254900" cy="658800"/>
          </a:xfrm>
          <a:prstGeom prst="rect">
            <a:avLst/>
          </a:prstGeom>
          <a:noFill/>
          <a:ln/>
        </p:spPr>
        <p:txBody>
          <a:bodyPr wrap="square" lIns="0" tIns="0" rIns="0" bIns="0" rtlCol="0" anchor="ctr"/>
          <a:lstStyle/>
          <a:p>
            <a:pPr algn="l" indent="0" marL="0">
              <a:lnSpc>
                <a:spcPct val="115000"/>
              </a:lnSpc>
              <a:buNone/>
            </a:pPr>
            <a:r>
              <a:rPr lang="en-US" sz="1055" b="1" dirty="0">
                <a:solidFill>
                  <a:srgbClr val="000000"/>
                </a:solidFill>
                <a:latin typeface="Arial" pitchFamily="34" charset="0"/>
                <a:ea typeface="Arial" pitchFamily="34" charset="-122"/>
                <a:cs typeface="Arial" pitchFamily="34" charset="-120"/>
              </a:rPr>
              <a:t>Почему это важно
</a:t>
            </a:r>
            <a:pPr algn="l" indent="0" marL="0">
              <a:lnSpc>
                <a:spcPct val="115000"/>
              </a:lnSpc>
              <a:buNone/>
            </a:pPr>
            <a:r>
              <a:rPr lang="en-US" sz="28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55" dirty="0">
                <a:solidFill>
                  <a:srgbClr val="000000"/>
                </a:solidFill>
                <a:latin typeface="Arial" pitchFamily="34" charset="0"/>
                <a:ea typeface="Arial" pitchFamily="34" charset="-122"/>
                <a:cs typeface="Arial" pitchFamily="34" charset="-120"/>
              </a:rPr>
              <a:t>Умение читать последовательности развивает внимание к закономерностям. Это полезно в алгебре, где часто нужно быстро определить, как меняются числа и что получится дальше.
</a:t>
            </a:r>
            <a:endParaRPr lang="en-US" sz="105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600" y="987500"/>
            <a:ext cx="4742400" cy="926250"/>
          </a:xfrm>
          <a:prstGeom prst="rect">
            <a:avLst/>
          </a:prstGeom>
        </p:spPr>
      </p:pic>
      <p:pic>
        <p:nvPicPr>
          <p:cNvPr id="4" name="Image 2" descr="preencoded.png">    </p:cNvPr>
          <p:cNvPicPr>
            <a:picLocks noChangeAspect="1"/>
          </p:cNvPicPr>
          <p:nvPr/>
        </p:nvPicPr>
        <p:blipFill>
          <a:blip r:embed="rId3"/>
          <a:stretch>
            <a:fillRect/>
          </a:stretch>
        </p:blipFill>
        <p:spPr>
          <a:xfrm>
            <a:off x="4131600" y="1973850"/>
            <a:ext cx="4742400" cy="926250"/>
          </a:xfrm>
          <a:prstGeom prst="rect">
            <a:avLst/>
          </a:prstGeom>
        </p:spPr>
      </p:pic>
      <p:pic>
        <p:nvPicPr>
          <p:cNvPr id="5" name="Image 3" descr="preencoded.png">    </p:cNvPr>
          <p:cNvPicPr>
            <a:picLocks noChangeAspect="1"/>
          </p:cNvPicPr>
          <p:nvPr/>
        </p:nvPicPr>
        <p:blipFill>
          <a:blip r:embed="rId4"/>
          <a:stretch>
            <a:fillRect/>
          </a:stretch>
        </p:blipFill>
        <p:spPr>
          <a:xfrm>
            <a:off x="4131600" y="2960199"/>
            <a:ext cx="4742400" cy="926250"/>
          </a:xfrm>
          <a:prstGeom prst="rect">
            <a:avLst/>
          </a:prstGeom>
        </p:spPr>
      </p:pic>
      <p:pic>
        <p:nvPicPr>
          <p:cNvPr id="6" name="Image 4" descr="preencoded.png">    </p:cNvPr>
          <p:cNvPicPr>
            <a:picLocks noChangeAspect="1"/>
          </p:cNvPicPr>
          <p:nvPr/>
        </p:nvPicPr>
        <p:blipFill>
          <a:blip r:embed="rId5"/>
          <a:stretch>
            <a:fillRect/>
          </a:stretch>
        </p:blipFill>
        <p:spPr>
          <a:xfrm>
            <a:off x="4131600" y="3946549"/>
            <a:ext cx="4742400" cy="92625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270000"/>
            <a:ext cx="8604000" cy="549000"/>
          </a:xfrm>
          <a:prstGeom prst="rect">
            <a:avLst/>
          </a:prstGeom>
          <a:noFill/>
          <a:ln/>
        </p:spPr>
        <p:txBody>
          <a:bodyPr wrap="square" lIns="0" tIns="0" rIns="0" bIns="0" rtlCol="0" anchor="t"/>
          <a:lstStyle/>
          <a:p>
            <a:pPr algn="l" indent="0" marL="0">
              <a:lnSpc>
                <a:spcPct val="100000"/>
              </a:lnSpc>
              <a:buNone/>
            </a:pPr>
            <a:r>
              <a:rPr lang="en-US" sz="2012" b="1" dirty="0">
                <a:solidFill>
                  <a:srgbClr val="000000"/>
                </a:solidFill>
                <a:latin typeface="Arial" pitchFamily="34" charset="0"/>
                <a:ea typeface="Arial" pitchFamily="34" charset="-122"/>
                <a:cs typeface="Arial" pitchFamily="34" charset="-120"/>
              </a:rPr>
              <a:t>Как можно задать последовательность
</a:t>
            </a:r>
            <a:endParaRPr lang="en-US" sz="2012" dirty="0"/>
          </a:p>
        </p:txBody>
      </p:sp>
      <p:sp>
        <p:nvSpPr>
          <p:cNvPr id="9"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4</a:t>
            </a:r>
            <a:endParaRPr lang="en-US" sz="700" dirty="0"/>
          </a:p>
        </p:txBody>
      </p:sp>
      <p:sp>
        <p:nvSpPr>
          <p:cNvPr id="10" name="Text 2"/>
          <p:cNvSpPr txBox="1"/>
          <p:nvPr/>
        </p:nvSpPr>
        <p:spPr>
          <a:xfrm>
            <a:off x="270000" y="1097322"/>
            <a:ext cx="3482400" cy="706500"/>
          </a:xfrm>
          <a:prstGeom prst="rect">
            <a:avLst/>
          </a:prstGeom>
          <a:noFill/>
          <a:ln/>
        </p:spPr>
        <p:txBody>
          <a:bodyPr wrap="square" lIns="0" tIns="0" rIns="0" bIns="0" rtlCol="0" anchor="ctr"/>
          <a:lstStyle/>
          <a:p>
            <a:pPr algn="l" indent="0" marL="0">
              <a:lnSpc>
                <a:spcPct val="115000"/>
              </a:lnSpc>
              <a:buNone/>
            </a:pPr>
            <a:r>
              <a:rPr lang="en-US" sz="930" b="1" dirty="0">
                <a:solidFill>
                  <a:srgbClr val="000000"/>
                </a:solidFill>
                <a:latin typeface="Arial" pitchFamily="34" charset="0"/>
                <a:ea typeface="Arial" pitchFamily="34" charset="-122"/>
                <a:cs typeface="Arial" pitchFamily="34" charset="-120"/>
              </a:rPr>
              <a:t>Список первых членов
</a:t>
            </a:r>
            <a:pPr algn="l" indent="0" marL="0">
              <a:lnSpc>
                <a:spcPct val="115000"/>
              </a:lnSpc>
              <a:buNone/>
            </a:pPr>
            <a:r>
              <a:rPr lang="en-US" sz="55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37" dirty="0">
                <a:solidFill>
                  <a:srgbClr val="000000"/>
                </a:solidFill>
                <a:latin typeface="Arial" pitchFamily="34" charset="0"/>
                <a:ea typeface="Arial" pitchFamily="34" charset="-122"/>
                <a:cs typeface="Arial" pitchFamily="34" charset="-120"/>
              </a:rPr>
              <a:t>Иногда последовательность просто записывают рядом, показывая несколько первых чисел. Такой способ удобен, когда закономерность уже видна или когда нужно быстро начать изучение примера. По первым членам можно попробовать угадать правило изменения.
</a:t>
            </a:r>
            <a:endParaRPr lang="en-US" sz="930" dirty="0"/>
          </a:p>
        </p:txBody>
      </p:sp>
      <p:sp>
        <p:nvSpPr>
          <p:cNvPr id="11" name="Text 3"/>
          <p:cNvSpPr txBox="1"/>
          <p:nvPr/>
        </p:nvSpPr>
        <p:spPr>
          <a:xfrm>
            <a:off x="270000" y="2083675"/>
            <a:ext cx="3482400" cy="706500"/>
          </a:xfrm>
          <a:prstGeom prst="rect">
            <a:avLst/>
          </a:prstGeom>
          <a:noFill/>
          <a:ln/>
        </p:spPr>
        <p:txBody>
          <a:bodyPr wrap="square" lIns="0" tIns="0" rIns="0" bIns="0" rtlCol="0" anchor="ctr"/>
          <a:lstStyle/>
          <a:p>
            <a:pPr algn="l" indent="0" marL="0">
              <a:lnSpc>
                <a:spcPct val="115000"/>
              </a:lnSpc>
              <a:buNone/>
            </a:pPr>
            <a:r>
              <a:rPr lang="en-US" sz="930" b="1" dirty="0">
                <a:solidFill>
                  <a:srgbClr val="000000"/>
                </a:solidFill>
                <a:latin typeface="Arial" pitchFamily="34" charset="0"/>
                <a:ea typeface="Arial" pitchFamily="34" charset="-122"/>
                <a:cs typeface="Arial" pitchFamily="34" charset="-120"/>
              </a:rPr>
              <a:t>Таблица значений
</a:t>
            </a:r>
            <a:pPr algn="l" indent="0" marL="0">
              <a:lnSpc>
                <a:spcPct val="115000"/>
              </a:lnSpc>
              <a:buNone/>
            </a:pPr>
            <a:r>
              <a:rPr lang="en-US" sz="55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37" dirty="0">
                <a:solidFill>
                  <a:srgbClr val="000000"/>
                </a:solidFill>
                <a:latin typeface="Arial" pitchFamily="34" charset="0"/>
                <a:ea typeface="Arial" pitchFamily="34" charset="-122"/>
                <a:cs typeface="Arial" pitchFamily="34" charset="-120"/>
              </a:rPr>
              <a:t>Другой способ — таблица, где в одном столбце стоят номера членов, а в другом сами числа. Она помогает сразу увидеть связь между номером и значением, а значит, легче заметить повторяющееся изменение и проверить ответ.
</a:t>
            </a:r>
            <a:endParaRPr lang="en-US" sz="930" dirty="0"/>
          </a:p>
        </p:txBody>
      </p:sp>
      <p:sp>
        <p:nvSpPr>
          <p:cNvPr id="12" name="Text 4"/>
          <p:cNvSpPr txBox="1"/>
          <p:nvPr/>
        </p:nvSpPr>
        <p:spPr>
          <a:xfrm>
            <a:off x="270000" y="3070026"/>
            <a:ext cx="3482400" cy="706500"/>
          </a:xfrm>
          <a:prstGeom prst="rect">
            <a:avLst/>
          </a:prstGeom>
          <a:noFill/>
          <a:ln/>
        </p:spPr>
        <p:txBody>
          <a:bodyPr wrap="square" lIns="0" tIns="0" rIns="0" bIns="0" rtlCol="0" anchor="ctr"/>
          <a:lstStyle/>
          <a:p>
            <a:pPr algn="l" indent="0" marL="0">
              <a:lnSpc>
                <a:spcPct val="115000"/>
              </a:lnSpc>
              <a:buNone/>
            </a:pPr>
            <a:r>
              <a:rPr lang="en-US" sz="930" b="1" dirty="0">
                <a:solidFill>
                  <a:srgbClr val="000000"/>
                </a:solidFill>
                <a:latin typeface="Arial" pitchFamily="34" charset="0"/>
                <a:ea typeface="Arial" pitchFamily="34" charset="-122"/>
                <a:cs typeface="Arial" pitchFamily="34" charset="-120"/>
              </a:rPr>
              <a:t>Словесное правило
</a:t>
            </a:r>
            <a:pPr algn="l" indent="0" marL="0">
              <a:lnSpc>
                <a:spcPct val="115000"/>
              </a:lnSpc>
              <a:buNone/>
            </a:pPr>
            <a:r>
              <a:rPr lang="en-US" sz="55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37" dirty="0">
                <a:solidFill>
                  <a:srgbClr val="000000"/>
                </a:solidFill>
                <a:latin typeface="Arial" pitchFamily="34" charset="0"/>
                <a:ea typeface="Arial" pitchFamily="34" charset="-122"/>
                <a:cs typeface="Arial" pitchFamily="34" charset="-120"/>
              </a:rPr>
              <a:t>Последовательность часто описывают словами: «каждый следующий член на 3 больше предыдущего» или «каждый раз число умножается на 2». Такое описание удобно для задач, где правило дано без формулы, но с понятным смыслом.
</a:t>
            </a:r>
            <a:endParaRPr lang="en-US" sz="930" dirty="0"/>
          </a:p>
        </p:txBody>
      </p:sp>
      <p:sp>
        <p:nvSpPr>
          <p:cNvPr id="13" name="Text 5"/>
          <p:cNvSpPr txBox="1"/>
          <p:nvPr/>
        </p:nvSpPr>
        <p:spPr>
          <a:xfrm>
            <a:off x="270000" y="4056376"/>
            <a:ext cx="3482400" cy="706500"/>
          </a:xfrm>
          <a:prstGeom prst="rect">
            <a:avLst/>
          </a:prstGeom>
          <a:noFill/>
          <a:ln/>
        </p:spPr>
        <p:txBody>
          <a:bodyPr wrap="square" lIns="0" tIns="0" rIns="0" bIns="0" rtlCol="0" anchor="ctr"/>
          <a:lstStyle/>
          <a:p>
            <a:pPr algn="l" indent="0" marL="0">
              <a:lnSpc>
                <a:spcPct val="115000"/>
              </a:lnSpc>
              <a:buNone/>
            </a:pPr>
            <a:r>
              <a:rPr lang="en-US" sz="930" b="1" dirty="0">
                <a:solidFill>
                  <a:srgbClr val="000000"/>
                </a:solidFill>
                <a:latin typeface="Arial" pitchFamily="34" charset="0"/>
                <a:ea typeface="Arial" pitchFamily="34" charset="-122"/>
                <a:cs typeface="Arial" pitchFamily="34" charset="-120"/>
              </a:rPr>
              <a:t>Формула общего члена
</a:t>
            </a:r>
            <a:pPr algn="l" indent="0" marL="0">
              <a:lnSpc>
                <a:spcPct val="115000"/>
              </a:lnSpc>
              <a:buNone/>
            </a:pPr>
            <a:r>
              <a:rPr lang="en-US" sz="55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37" dirty="0">
                <a:solidFill>
                  <a:srgbClr val="000000"/>
                </a:solidFill>
                <a:latin typeface="Arial" pitchFamily="34" charset="0"/>
                <a:ea typeface="Arial" pitchFamily="34" charset="-122"/>
                <a:cs typeface="Arial" pitchFamily="34" charset="-120"/>
              </a:rPr>
              <a:t>Самый точный способ задания — формула. Она позволяет находить любой член последовательности сразу, без перечисления всех предыдущих чисел. Это особенно полезно, когда последовательность длинная или бесконечная.
</a:t>
            </a:r>
            <a:endParaRPr lang="en-US" sz="93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97950" y="1300196"/>
            <a:ext cx="4873500" cy="281548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70000" y="270000"/>
            <a:ext cx="8178000" cy="534900"/>
          </a:xfrm>
          <a:prstGeom prst="rect">
            <a:avLst/>
          </a:prstGeom>
          <a:noFill/>
          <a:ln/>
        </p:spPr>
        <p:txBody>
          <a:bodyPr wrap="square" lIns="0" tIns="0" rIns="0" bIns="0" rtlCol="0" anchor="t"/>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Сравнение разных способов изменения чисел
</a:t>
            </a:r>
            <a:endParaRPr lang="en-US" sz="2412" dirty="0"/>
          </a:p>
        </p:txBody>
      </p:sp>
      <p:sp>
        <p:nvSpPr>
          <p:cNvPr id="8"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5</a:t>
            </a:r>
            <a:endParaRPr lang="en-US" sz="700" dirty="0"/>
          </a:p>
        </p:txBody>
      </p:sp>
      <p:sp>
        <p:nvSpPr>
          <p:cNvPr id="9" name="Text 2"/>
          <p:cNvSpPr txBox="1"/>
          <p:nvPr/>
        </p:nvSpPr>
        <p:spPr>
          <a:xfrm>
            <a:off x="270000" y="1726075"/>
            <a:ext cx="3465000" cy="9252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График помогает увидеть, что одинаковая прибавка и постоянное умножение ведут к разному характеру роста.
</a:t>
            </a:r>
            <a:endParaRPr lang="en-US" sz="1022" dirty="0"/>
          </a:p>
        </p:txBody>
      </p:sp>
      <p:sp>
        <p:nvSpPr>
          <p:cNvPr id="10" name="Text 3"/>
          <p:cNvSpPr txBox="1"/>
          <p:nvPr/>
        </p:nvSpPr>
        <p:spPr>
          <a:xfrm>
            <a:off x="270000" y="2762229"/>
            <a:ext cx="3465000" cy="9252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При сложении рост остаётся равномерным, а при умножении значения быстро увеличиваются.
</a:t>
            </a:r>
            <a:endParaRPr lang="en-US" sz="1022" dirty="0"/>
          </a:p>
        </p:txBody>
      </p:sp>
      <p:sp>
        <p:nvSpPr>
          <p:cNvPr id="11" name="Text 4"/>
          <p:cNvSpPr txBox="1"/>
          <p:nvPr/>
        </p:nvSpPr>
        <p:spPr>
          <a:xfrm>
            <a:off x="3997950" y="4208775"/>
            <a:ext cx="3398400" cy="2157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Учебный пример, составленный по условию задания
</a:t>
            </a:r>
            <a:endParaRPr lang="en-US" sz="72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270000"/>
            <a:ext cx="8344800" cy="534900"/>
          </a:xfrm>
          <a:prstGeom prst="rect">
            <a:avLst/>
          </a:prstGeom>
          <a:noFill/>
          <a:ln/>
        </p:spPr>
        <p:txBody>
          <a:bodyPr wrap="square" lIns="0" tIns="0" rIns="0" bIns="0" rtlCol="0" anchor="t"/>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Арифметическая прогрессия
</a:t>
            </a:r>
            <a:endParaRPr lang="en-US" sz="2412" dirty="0"/>
          </a:p>
        </p:txBody>
      </p:sp>
      <p:sp>
        <p:nvSpPr>
          <p:cNvPr id="10"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6</a:t>
            </a:r>
            <a:endParaRPr lang="en-US" sz="700" dirty="0"/>
          </a:p>
        </p:txBody>
      </p:sp>
      <p:sp>
        <p:nvSpPr>
          <p:cNvPr id="11" name="Text 2"/>
          <p:cNvSpPr txBox="1"/>
          <p:nvPr/>
        </p:nvSpPr>
        <p:spPr>
          <a:xfrm>
            <a:off x="510661" y="1088975"/>
            <a:ext cx="4008000" cy="676500"/>
          </a:xfrm>
          <a:prstGeom prst="rect">
            <a:avLst/>
          </a:prstGeom>
          <a:noFill/>
          <a:ln/>
        </p:spPr>
        <p:txBody>
          <a:bodyPr wrap="square" lIns="0" tIns="0" rIns="0" bIns="0" rtlCol="0" anchor="t"/>
          <a:lstStyle/>
          <a:p>
            <a:pPr algn="l" indent="0" marL="0">
              <a:lnSpc>
                <a:spcPct val="115000"/>
              </a:lnSpc>
              <a:buNone/>
            </a:pPr>
            <a:r>
              <a:rPr lang="en-US" sz="972" b="1" dirty="0">
                <a:solidFill>
                  <a:srgbClr val="000000"/>
                </a:solidFill>
                <a:latin typeface="Arial" pitchFamily="34" charset="0"/>
                <a:ea typeface="Arial" pitchFamily="34" charset="-122"/>
                <a:cs typeface="Arial" pitchFamily="34" charset="-120"/>
              </a:rPr>
              <a:t>Постоянная разность
</a:t>
            </a:r>
            <a:pPr algn="l" indent="0" marL="0">
              <a:lnSpc>
                <a:spcPct val="115000"/>
              </a:lnSpc>
              <a:buNone/>
            </a:pPr>
            <a:r>
              <a:rPr lang="en-US" sz="265"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72" dirty="0">
                <a:solidFill>
                  <a:srgbClr val="000000"/>
                </a:solidFill>
                <a:latin typeface="Arial" pitchFamily="34" charset="0"/>
                <a:ea typeface="Arial" pitchFamily="34" charset="-122"/>
                <a:cs typeface="Arial" pitchFamily="34" charset="-120"/>
              </a:rPr>
              <a:t>Арифметическая прогрессия — это последовательность, в которой разность между соседними членами всегда одна и та же. Это постоянное число обозначают d и используют для проверки правила.
</a:t>
            </a:r>
            <a:endParaRPr lang="en-US" sz="972" dirty="0"/>
          </a:p>
        </p:txBody>
      </p:sp>
      <p:sp>
        <p:nvSpPr>
          <p:cNvPr id="12" name="Text 3"/>
          <p:cNvSpPr txBox="1"/>
          <p:nvPr/>
        </p:nvSpPr>
        <p:spPr>
          <a:xfrm>
            <a:off x="510650" y="1883014"/>
            <a:ext cx="4008000" cy="676500"/>
          </a:xfrm>
          <a:prstGeom prst="rect">
            <a:avLst/>
          </a:prstGeom>
          <a:noFill/>
          <a:ln/>
        </p:spPr>
        <p:txBody>
          <a:bodyPr wrap="square" lIns="0" tIns="0" rIns="0" bIns="0" rtlCol="0" anchor="t"/>
          <a:lstStyle/>
          <a:p>
            <a:pPr algn="l" indent="0" marL="0">
              <a:lnSpc>
                <a:spcPct val="115000"/>
              </a:lnSpc>
              <a:buNone/>
            </a:pPr>
            <a:r>
              <a:rPr lang="en-US" sz="939" b="1" dirty="0">
                <a:solidFill>
                  <a:srgbClr val="000000"/>
                </a:solidFill>
                <a:latin typeface="Arial" pitchFamily="34" charset="0"/>
                <a:ea typeface="Arial" pitchFamily="34" charset="-122"/>
                <a:cs typeface="Arial" pitchFamily="34" charset="-120"/>
              </a:rPr>
              <a:t>Как она строится
</a:t>
            </a:r>
            <a:pPr algn="l" indent="0" marL="0">
              <a:lnSpc>
                <a:spcPct val="115000"/>
              </a:lnSpc>
              <a:buNone/>
            </a:pPr>
            <a:r>
              <a:rPr lang="en-US" sz="25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39" dirty="0">
                <a:solidFill>
                  <a:srgbClr val="000000"/>
                </a:solidFill>
                <a:latin typeface="Arial" pitchFamily="34" charset="0"/>
                <a:ea typeface="Arial" pitchFamily="34" charset="-122"/>
                <a:cs typeface="Arial" pitchFamily="34" charset="-120"/>
              </a:rPr>
              <a:t>Если к каждому следующему члену прибавлять одно и то же число, получается арифметическая прогрессия. Именно сложение одинаковой величины делает изменения последовательными и предсказуемыми.
</a:t>
            </a:r>
            <a:endParaRPr lang="en-US" sz="939" dirty="0"/>
          </a:p>
        </p:txBody>
      </p:sp>
      <p:sp>
        <p:nvSpPr>
          <p:cNvPr id="13" name="Text 4"/>
          <p:cNvSpPr txBox="1"/>
          <p:nvPr/>
        </p:nvSpPr>
        <p:spPr>
          <a:xfrm>
            <a:off x="510650" y="2677044"/>
            <a:ext cx="4008000" cy="676500"/>
          </a:xfrm>
          <a:prstGeom prst="rect">
            <a:avLst/>
          </a:prstGeom>
          <a:noFill/>
          <a:ln/>
        </p:spPr>
        <p:txBody>
          <a:bodyPr wrap="square" lIns="0" tIns="0" rIns="0" bIns="0" rtlCol="0" anchor="t"/>
          <a:lstStyle/>
          <a:p>
            <a:pPr algn="l" indent="0" marL="0">
              <a:lnSpc>
                <a:spcPct val="115000"/>
              </a:lnSpc>
              <a:buNone/>
            </a:pPr>
            <a:r>
              <a:rPr lang="en-US" sz="1084" b="1" dirty="0">
                <a:solidFill>
                  <a:srgbClr val="000000"/>
                </a:solidFill>
                <a:latin typeface="Arial" pitchFamily="34" charset="0"/>
                <a:ea typeface="Arial" pitchFamily="34" charset="-122"/>
                <a:cs typeface="Arial" pitchFamily="34" charset="-120"/>
              </a:rPr>
              <a:t>Примеры последовательностей
</a:t>
            </a:r>
            <a:pPr algn="l" indent="0" marL="0">
              <a:lnSpc>
                <a:spcPct val="115000"/>
              </a:lnSpc>
              <a:buNone/>
            </a:pPr>
            <a:r>
              <a:rPr lang="en-US" sz="2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84" dirty="0">
                <a:solidFill>
                  <a:srgbClr val="000000"/>
                </a:solidFill>
                <a:latin typeface="Arial" pitchFamily="34" charset="0"/>
                <a:ea typeface="Arial" pitchFamily="34" charset="-122"/>
                <a:cs typeface="Arial" pitchFamily="34" charset="-120"/>
              </a:rPr>
              <a:t>Подходящими примерами являются 5, 8, 11, 14; −2, 1, 4, 7; 12, 12, 12, 12. В каждом случае разность между соседними членами не меняется.
</a:t>
            </a:r>
            <a:endParaRPr lang="en-US" sz="1084" dirty="0"/>
          </a:p>
        </p:txBody>
      </p:sp>
      <p:sp>
        <p:nvSpPr>
          <p:cNvPr id="14" name="Text 5"/>
          <p:cNvSpPr txBox="1"/>
          <p:nvPr/>
        </p:nvSpPr>
        <p:spPr>
          <a:xfrm>
            <a:off x="510800" y="3471071"/>
            <a:ext cx="4008000" cy="676500"/>
          </a:xfrm>
          <a:prstGeom prst="rect">
            <a:avLst/>
          </a:prstGeom>
          <a:noFill/>
          <a:ln/>
        </p:spPr>
        <p:txBody>
          <a:bodyPr wrap="square" lIns="0" tIns="0" rIns="0" bIns="0" rtlCol="0" anchor="t"/>
          <a:lstStyle/>
          <a:p>
            <a:pPr algn="l" indent="0" marL="0">
              <a:lnSpc>
                <a:spcPct val="115000"/>
              </a:lnSpc>
              <a:buNone/>
            </a:pPr>
            <a:r>
              <a:rPr lang="en-US" sz="997" b="1" dirty="0">
                <a:solidFill>
                  <a:srgbClr val="000000"/>
                </a:solidFill>
                <a:latin typeface="Arial" pitchFamily="34" charset="0"/>
                <a:ea typeface="Arial" pitchFamily="34" charset="-122"/>
                <a:cs typeface="Arial" pitchFamily="34" charset="-120"/>
              </a:rPr>
              <a:t>Что даёт это знание
</a:t>
            </a:r>
            <a:pPr algn="l" indent="0" marL="0">
              <a:lnSpc>
                <a:spcPct val="115000"/>
              </a:lnSpc>
              <a:buNone/>
            </a:pPr>
            <a:r>
              <a:rPr lang="en-US" sz="27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7" dirty="0">
                <a:solidFill>
                  <a:srgbClr val="000000"/>
                </a:solidFill>
                <a:latin typeface="Arial" pitchFamily="34" charset="0"/>
                <a:ea typeface="Arial" pitchFamily="34" charset="-122"/>
                <a:cs typeface="Arial" pitchFamily="34" charset="-120"/>
              </a:rPr>
              <a:t>Понимание арифметической прогрессии помогает быстро находить следующие числа, пропущенные члены и формулировать правило. Это удобно в учебных задачах и при проверке вычислений.
</a:t>
            </a:r>
            <a:endParaRPr lang="en-US" sz="997"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97950" y="2156085"/>
            <a:ext cx="4873500" cy="110370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70000" y="270000"/>
            <a:ext cx="8604000" cy="534900"/>
          </a:xfrm>
          <a:prstGeom prst="rect">
            <a:avLst/>
          </a:prstGeom>
          <a:noFill/>
          <a:ln/>
        </p:spPr>
        <p:txBody>
          <a:bodyPr wrap="square" lIns="0" tIns="0" rIns="0" bIns="0" rtlCol="0" anchor="t"/>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Признаки арифметической прогрессии
</a:t>
            </a:r>
            <a:endParaRPr lang="en-US" sz="2412" dirty="0"/>
          </a:p>
        </p:txBody>
      </p:sp>
      <p:sp>
        <p:nvSpPr>
          <p:cNvPr id="8"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7</a:t>
            </a:r>
            <a:endParaRPr lang="en-US" sz="700" dirty="0"/>
          </a:p>
        </p:txBody>
      </p:sp>
      <p:sp>
        <p:nvSpPr>
          <p:cNvPr id="9" name="Text 2"/>
          <p:cNvSpPr txBox="1"/>
          <p:nvPr/>
        </p:nvSpPr>
        <p:spPr>
          <a:xfrm>
            <a:off x="270000" y="1726075"/>
            <a:ext cx="3465000" cy="9252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Сравним несколько последовательностей и проверим, остаётся ли разность между соседними членами постоянной.
</a:t>
            </a:r>
            <a:endParaRPr lang="en-US" sz="1022" dirty="0"/>
          </a:p>
        </p:txBody>
      </p:sp>
      <p:sp>
        <p:nvSpPr>
          <p:cNvPr id="10" name="Text 3"/>
          <p:cNvSpPr txBox="1"/>
          <p:nvPr/>
        </p:nvSpPr>
        <p:spPr>
          <a:xfrm>
            <a:off x="270000" y="2762229"/>
            <a:ext cx="3465000" cy="9252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Если разность между соседними членами одинакова, последовательность является арифметической прогрессией.
</a:t>
            </a:r>
            <a:endParaRPr lang="en-US" sz="1022" dirty="0"/>
          </a:p>
        </p:txBody>
      </p:sp>
      <p:sp>
        <p:nvSpPr>
          <p:cNvPr id="11" name="Text 4"/>
          <p:cNvSpPr txBox="1"/>
          <p:nvPr/>
        </p:nvSpPr>
        <p:spPr>
          <a:xfrm>
            <a:off x="3997950" y="4208775"/>
            <a:ext cx="3398400" cy="2157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Учебные примеры по теме арифметической прогрессии
</a:t>
            </a:r>
            <a:endParaRPr lang="en-US" sz="72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977675" y="3883575"/>
            <a:ext cx="3898500" cy="847500"/>
          </a:xfrm>
          <a:prstGeom prst="rect">
            <a:avLst/>
          </a:prstGeom>
          <a:noFill/>
          <a:ln/>
        </p:spPr>
        <p:txBody>
          <a:bodyPr wrap="square" lIns="0" tIns="0" rIns="0" bIns="0" rtlCol="0" anchor="ctr"/>
          <a:lstStyle/>
          <a:p>
            <a:pPr algn="l" indent="0" marL="0">
              <a:lnSpc>
                <a:spcPct val="115000"/>
              </a:lnSpc>
              <a:buNone/>
            </a:pPr>
            <a:r>
              <a:rPr lang="en-US" sz="922" dirty="0">
                <a:solidFill>
                  <a:srgbClr val="000000"/>
                </a:solidFill>
                <a:latin typeface="Arial" pitchFamily="34" charset="0"/>
                <a:ea typeface="Arial" pitchFamily="34" charset="-122"/>
                <a:cs typeface="Arial" pitchFamily="34" charset="-120"/>
              </a:rPr>
              <a:t>Формула позволяет сразу находить нужный член, не выписывая все предыдущие числа. Это экономит время и помогает решать задачи аккуратно.
</a:t>
            </a:r>
            <a:endParaRPr lang="en-US" sz="922" dirty="0"/>
          </a:p>
        </p:txBody>
      </p:sp>
      <p:sp>
        <p:nvSpPr>
          <p:cNvPr id="5" name="Text 1"/>
          <p:cNvSpPr txBox="1"/>
          <p:nvPr/>
        </p:nvSpPr>
        <p:spPr>
          <a:xfrm>
            <a:off x="952725" y="3066675"/>
            <a:ext cx="3677700" cy="183600"/>
          </a:xfrm>
          <a:prstGeom prst="rect">
            <a:avLst/>
          </a:prstGeom>
          <a:noFill/>
          <a:ln/>
        </p:spPr>
        <p:txBody>
          <a:bodyPr wrap="square" lIns="0" tIns="0" rIns="0" bIns="0" rtlCol="0" anchor="t"/>
          <a:lstStyle/>
          <a:p>
            <a:pPr algn="ctr" indent="0" marL="0">
              <a:lnSpc>
                <a:spcPct val="115000"/>
              </a:lnSpc>
              <a:buNone/>
            </a:pPr>
            <a:r>
              <a:rPr lang="en-US" sz="722" i="1" dirty="0">
                <a:solidFill>
                  <a:srgbClr val="000000"/>
                </a:solidFill>
                <a:latin typeface="Arial" pitchFamily="34" charset="0"/>
                <a:ea typeface="Arial" pitchFamily="34" charset="-122"/>
                <a:cs typeface="Arial" pitchFamily="34" charset="-120"/>
              </a:rPr>
              <a:t>Учебный пример: a₁ = 4, d = 3, a₁₀ = 4 + 3·9
</a:t>
            </a:r>
            <a:endParaRPr lang="en-US" sz="722" dirty="0"/>
          </a:p>
        </p:txBody>
      </p:sp>
      <p:sp>
        <p:nvSpPr>
          <p:cNvPr id="6" name="Text 2"/>
          <p:cNvSpPr txBox="1"/>
          <p:nvPr/>
        </p:nvSpPr>
        <p:spPr>
          <a:xfrm>
            <a:off x="605475" y="661277"/>
            <a:ext cx="4372200" cy="1309800"/>
          </a:xfrm>
          <a:prstGeom prst="rect">
            <a:avLst/>
          </a:prstGeom>
          <a:noFill/>
          <a:ln/>
        </p:spPr>
        <p:txBody>
          <a:bodyPr wrap="square" lIns="0" tIns="0" rIns="0" bIns="0" rtlCol="0" anchor="b"/>
          <a:lstStyle/>
          <a:p>
            <a:pPr algn="ctr" indent="0" marL="0">
              <a:lnSpc>
                <a:spcPct val="80000"/>
              </a:lnSpc>
              <a:buNone/>
            </a:pPr>
            <a:r>
              <a:rPr lang="en-US" sz="7200" b="1" dirty="0">
                <a:solidFill>
                  <a:srgbClr val="000000"/>
                </a:solidFill>
                <a:latin typeface="Arial" pitchFamily="34" charset="0"/>
                <a:ea typeface="Arial" pitchFamily="34" charset="-122"/>
                <a:cs typeface="Arial" pitchFamily="34" charset="-120"/>
              </a:rPr>
              <a:t>31
</a:t>
            </a:r>
            <a:endParaRPr lang="en-US" sz="7200" dirty="0"/>
          </a:p>
        </p:txBody>
      </p:sp>
      <p:sp>
        <p:nvSpPr>
          <p:cNvPr id="7" name="Text 3"/>
          <p:cNvSpPr txBox="1"/>
          <p:nvPr/>
        </p:nvSpPr>
        <p:spPr>
          <a:xfrm>
            <a:off x="605475" y="2044425"/>
            <a:ext cx="4372200" cy="943800"/>
          </a:xfrm>
          <a:prstGeom prst="rect">
            <a:avLst/>
          </a:prstGeom>
          <a:noFill/>
          <a:ln/>
        </p:spPr>
        <p:txBody>
          <a:bodyPr wrap="square" lIns="0" tIns="0" rIns="0" bIns="0" rtlCol="0" anchor="t"/>
          <a:lstStyle/>
          <a:p>
            <a:pPr algn="ctr" indent="0" marL="0">
              <a:lnSpc>
                <a:spcPct val="100000"/>
              </a:lnSpc>
              <a:buNone/>
            </a:pPr>
            <a:r>
              <a:rPr lang="en-US" sz="2400" b="1" dirty="0">
                <a:solidFill>
                  <a:srgbClr val="000000"/>
                </a:solidFill>
                <a:latin typeface="Arial" pitchFamily="34" charset="0"/>
                <a:ea typeface="Arial" pitchFamily="34" charset="-122"/>
                <a:cs typeface="Arial" pitchFamily="34" charset="-120"/>
              </a:rPr>
              <a:t>получается десятым членом последовательности при a₁ = 4 и d = 3.
</a:t>
            </a:r>
            <a:endParaRPr lang="en-US" sz="2400" dirty="0"/>
          </a:p>
        </p:txBody>
      </p:sp>
      <p:sp>
        <p:nvSpPr>
          <p:cNvPr id="8" name="Text 4"/>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8</a:t>
            </a:r>
            <a:endParaRPr lang="en-US" sz="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550" y="1292562"/>
            <a:ext cx="8612400" cy="359167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9</a:t>
            </a:r>
            <a:endParaRPr lang="en-US" sz="700" dirty="0"/>
          </a:p>
        </p:txBody>
      </p:sp>
      <p:sp>
        <p:nvSpPr>
          <p:cNvPr id="6" name="Text 1"/>
          <p:cNvSpPr txBox="1"/>
          <p:nvPr/>
        </p:nvSpPr>
        <p:spPr>
          <a:xfrm>
            <a:off x="261550" y="27000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Как найти член арифметической последовательности
</a:t>
            </a:r>
            <a:endParaRPr lang="en-US" sz="2212" dirty="0"/>
          </a:p>
        </p:txBody>
      </p:sp>
      <p:sp>
        <p:nvSpPr>
          <p:cNvPr id="7" name="Text 2"/>
          <p:cNvSpPr txBox="1"/>
          <p:nvPr/>
        </p:nvSpPr>
        <p:spPr>
          <a:xfrm>
            <a:off x="261550" y="721575"/>
            <a:ext cx="8612400" cy="323100"/>
          </a:xfrm>
          <a:prstGeom prst="rect">
            <a:avLst/>
          </a:prstGeom>
          <a:noFill/>
          <a:ln/>
        </p:spPr>
        <p:txBody>
          <a:bodyPr wrap="square" lIns="0" tIns="0" rIns="0" bIns="0" rtlCol="0" anchor="t"/>
          <a:lstStyle/>
          <a:p>
            <a:pPr algn="l" indent="0" marL="0">
              <a:lnSpc>
                <a:spcPct val="80000"/>
              </a:lnSpc>
              <a:buNone/>
            </a:pPr>
            <a:r>
              <a:rPr lang="en-US" sz="1112" dirty="0">
                <a:solidFill>
                  <a:srgbClr val="000000"/>
                </a:solidFill>
                <a:latin typeface="Arial" pitchFamily="34" charset="0"/>
                <a:ea typeface="Arial" pitchFamily="34" charset="-122"/>
                <a:cs typeface="Arial" pitchFamily="34" charset="-120"/>
              </a:rPr>
              <a:t>Последовательность шагов при работе с формулой aₙ = a₁ + d(n−1).
</a:t>
            </a:r>
            <a:endParaRPr lang="en-US" sz="111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835670"/>
            <a:ext cx="9144000" cy="230385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270000"/>
            <a:ext cx="8604000" cy="5574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Арифметическая прогрессия в повседневных ситуациях
</a:t>
            </a:r>
            <a:endParaRPr lang="en-US" sz="2212" dirty="0"/>
          </a:p>
        </p:txBody>
      </p:sp>
      <p:sp>
        <p:nvSpPr>
          <p:cNvPr id="10"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10</a:t>
            </a:r>
            <a:endParaRPr lang="en-US" sz="700" dirty="0"/>
          </a:p>
        </p:txBody>
      </p:sp>
      <p:sp>
        <p:nvSpPr>
          <p:cNvPr id="11" name="Text 2"/>
          <p:cNvSpPr txBox="1"/>
          <p:nvPr/>
        </p:nvSpPr>
        <p:spPr>
          <a:xfrm>
            <a:off x="269963" y="1457306"/>
            <a:ext cx="2793000" cy="1094400"/>
          </a:xfrm>
          <a:prstGeom prst="rect">
            <a:avLst/>
          </a:prstGeom>
          <a:noFill/>
          <a:ln/>
        </p:spPr>
        <p:txBody>
          <a:bodyPr wrap="square" lIns="0" tIns="0" rIns="0" bIns="0" rtlCol="0" anchor="t"/>
          <a:lstStyle/>
          <a:p>
            <a:pPr algn="l" indent="0" marL="0">
              <a:lnSpc>
                <a:spcPct val="115000"/>
              </a:lnSpc>
              <a:buNone/>
            </a:pPr>
            <a:r>
              <a:rPr lang="en-US" sz="1157" b="1" dirty="0">
                <a:solidFill>
                  <a:srgbClr val="000000"/>
                </a:solidFill>
                <a:latin typeface="Arial" pitchFamily="34" charset="0"/>
                <a:ea typeface="Arial" pitchFamily="34" charset="-122"/>
                <a:cs typeface="Arial" pitchFamily="34" charset="-120"/>
              </a:rPr>
              <a:t>Карманные деньги
</a:t>
            </a:r>
            <a:pPr algn="l" indent="0" marL="0">
              <a:lnSpc>
                <a:spcPct val="115000"/>
              </a:lnSpc>
              <a:buNone/>
            </a:pPr>
            <a:r>
              <a:rPr lang="en-US" sz="57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60" dirty="0">
                <a:solidFill>
                  <a:srgbClr val="000000"/>
                </a:solidFill>
                <a:latin typeface="Arial" pitchFamily="34" charset="0"/>
                <a:ea typeface="Arial" pitchFamily="34" charset="-122"/>
                <a:cs typeface="Arial" pitchFamily="34" charset="-120"/>
              </a:rPr>
              <a:t>Если каждый месяц добавлять к карманным деньгам одну и ту же сумму, получается последовательность равных прибавок. По ней удобно заранее понять, сколько будет денег через несколько месяцев.
</a:t>
            </a:r>
            <a:endParaRPr lang="en-US" sz="1157" dirty="0"/>
          </a:p>
        </p:txBody>
      </p:sp>
      <p:sp>
        <p:nvSpPr>
          <p:cNvPr id="12" name="Text 3"/>
          <p:cNvSpPr txBox="1"/>
          <p:nvPr/>
        </p:nvSpPr>
        <p:spPr>
          <a:xfrm>
            <a:off x="3175496" y="1457306"/>
            <a:ext cx="2793000" cy="10944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Ступени и уровни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Лестница с одинаковой высотой ступеней напоминает арифметическую прогрессию: каждый новый уровень отличается от предыдущего на одно и то же число. Так же строятся многие схемы повышения.
</a:t>
            </a:r>
            <a:endParaRPr lang="en-US" sz="1200" dirty="0"/>
          </a:p>
        </p:txBody>
      </p:sp>
      <p:sp>
        <p:nvSpPr>
          <p:cNvPr id="13" name="Text 4"/>
          <p:cNvSpPr txBox="1"/>
          <p:nvPr/>
        </p:nvSpPr>
        <p:spPr>
          <a:xfrm>
            <a:off x="6081037" y="1458268"/>
            <a:ext cx="2793000" cy="1094400"/>
          </a:xfrm>
          <a:prstGeom prst="rect">
            <a:avLst/>
          </a:prstGeom>
          <a:noFill/>
          <a:ln/>
        </p:spPr>
        <p:txBody>
          <a:bodyPr wrap="square" lIns="0" tIns="0" rIns="0" bIns="0" rtlCol="0" anchor="t"/>
          <a:lstStyle/>
          <a:p>
            <a:pPr algn="l" indent="0" marL="0">
              <a:lnSpc>
                <a:spcPct val="115000"/>
              </a:lnSpc>
              <a:buNone/>
            </a:pPr>
            <a:r>
              <a:rPr lang="en-US" sz="1070" b="1" dirty="0">
                <a:solidFill>
                  <a:srgbClr val="000000"/>
                </a:solidFill>
                <a:latin typeface="Arial" pitchFamily="34" charset="0"/>
                <a:ea typeface="Arial" pitchFamily="34" charset="-122"/>
                <a:cs typeface="Arial" pitchFamily="34" charset="-120"/>
              </a:rPr>
              <a:t>Учебные и спортивные задачи
</a:t>
            </a:r>
            <a:pPr algn="l" indent="0" marL="0">
              <a:lnSpc>
                <a:spcPct val="115000"/>
              </a:lnSpc>
              <a:buNone/>
            </a:pPr>
            <a:r>
              <a:rPr lang="en-US" sz="535"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81" dirty="0">
                <a:solidFill>
                  <a:srgbClr val="000000"/>
                </a:solidFill>
                <a:latin typeface="Arial" pitchFamily="34" charset="0"/>
                <a:ea typeface="Arial" pitchFamily="34" charset="-122"/>
                <a:cs typeface="Arial" pitchFamily="34" charset="-120"/>
              </a:rPr>
              <a:t>Такие последовательности встречаются в начислении баллов, постепенном увеличении нагрузки и равномерном изменении показателей. Поэтому умение распознавать правило помогает решать задачи из жизни и учебника.
</a:t>
            </a:r>
            <a:endParaRPr lang="en-US" sz="107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270000"/>
            <a:ext cx="7659900" cy="836700"/>
          </a:xfrm>
          <a:prstGeom prst="rect">
            <a:avLst/>
          </a:prstGeom>
          <a:noFill/>
          <a:ln/>
        </p:spPr>
        <p:txBody>
          <a:bodyPr wrap="square" lIns="0" tIns="0" rIns="0" bIns="0" rtlCol="0" anchor="t"/>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Геометрическая последовательность
</a:t>
            </a:r>
            <a:endParaRPr lang="en-US" sz="2412" dirty="0"/>
          </a:p>
        </p:txBody>
      </p:sp>
      <p:sp>
        <p:nvSpPr>
          <p:cNvPr id="10"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11</a:t>
            </a:r>
            <a:endParaRPr lang="en-US" sz="700" dirty="0"/>
          </a:p>
        </p:txBody>
      </p:sp>
      <p:sp>
        <p:nvSpPr>
          <p:cNvPr id="11" name="Text 2"/>
          <p:cNvSpPr txBox="1"/>
          <p:nvPr/>
        </p:nvSpPr>
        <p:spPr>
          <a:xfrm>
            <a:off x="270001" y="1829500"/>
            <a:ext cx="2103600" cy="13803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Постоянное умножение
</a:t>
            </a:r>
            <a:pPr algn="l" indent="0" marL="0">
              <a:lnSpc>
                <a:spcPct val="115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Геометрическая последовательность образуется тогда, когда каждый следующий член получают умножением предыдущего на одно и то же число. Это число называют знаменателем и обозначают q.
</a:t>
            </a:r>
            <a:endParaRPr lang="en-US" sz="1100" dirty="0"/>
          </a:p>
        </p:txBody>
      </p:sp>
      <p:sp>
        <p:nvSpPr>
          <p:cNvPr id="12" name="Text 3"/>
          <p:cNvSpPr txBox="1"/>
          <p:nvPr/>
        </p:nvSpPr>
        <p:spPr>
          <a:xfrm>
            <a:off x="2436813" y="1829500"/>
            <a:ext cx="2103600" cy="13803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Примеры
</a:t>
            </a:r>
            <a:pPr algn="l" indent="0" marL="0">
              <a:lnSpc>
                <a:spcPct val="115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 таким последовательностям относятся 3, 6, 12, 24; 81, 27, 9, 3; 5, 10, 20, 40. Во всех случаях правило перехода от члена к члену не меняется.
</a:t>
            </a:r>
            <a:endParaRPr lang="en-US" sz="1100" dirty="0"/>
          </a:p>
        </p:txBody>
      </p:sp>
      <p:sp>
        <p:nvSpPr>
          <p:cNvPr id="13" name="Text 4"/>
          <p:cNvSpPr txBox="1"/>
          <p:nvPr/>
        </p:nvSpPr>
        <p:spPr>
          <a:xfrm>
            <a:off x="4603624" y="1829500"/>
            <a:ext cx="2103600" cy="13803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Рост и уменьшение
</a:t>
            </a:r>
            <a:pPr algn="l" indent="0" marL="0">
              <a:lnSpc>
                <a:spcPct val="115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Если q больше 1, значения быстро увеличиваются. Если q находится между 0 и 1, члены последовательно уменьшаются. При q = 1 все числа остаются одинаковыми.
</a:t>
            </a:r>
            <a:endParaRPr lang="en-US" sz="1100" dirty="0"/>
          </a:p>
        </p:txBody>
      </p:sp>
      <p:sp>
        <p:nvSpPr>
          <p:cNvPr id="14" name="Text 5"/>
          <p:cNvSpPr txBox="1"/>
          <p:nvPr/>
        </p:nvSpPr>
        <p:spPr>
          <a:xfrm>
            <a:off x="6770451" y="1829500"/>
            <a:ext cx="2103600" cy="1380300"/>
          </a:xfrm>
          <a:prstGeom prst="rect">
            <a:avLst/>
          </a:prstGeom>
          <a:noFill/>
          <a:ln/>
        </p:spPr>
        <p:txBody>
          <a:bodyPr wrap="square" lIns="0" tIns="0" rIns="0" bIns="0" rtlCol="0" anchor="ctr"/>
          <a:lstStyle/>
          <a:p>
            <a:pPr algn="l" indent="0" marL="0">
              <a:lnSpc>
                <a:spcPct val="115000"/>
              </a:lnSpc>
              <a:buNone/>
            </a:pPr>
            <a:r>
              <a:rPr lang="en-US" sz="1026" b="1" dirty="0">
                <a:solidFill>
                  <a:srgbClr val="000000"/>
                </a:solidFill>
                <a:latin typeface="Arial" pitchFamily="34" charset="0"/>
                <a:ea typeface="Arial" pitchFamily="34" charset="-122"/>
                <a:cs typeface="Arial" pitchFamily="34" charset="-120"/>
              </a:rPr>
              <a:t>Почему это важно
</a:t>
            </a:r>
            <a:pPr algn="l" indent="0" marL="0">
              <a:lnSpc>
                <a:spcPct val="115000"/>
              </a:lnSpc>
              <a:buNone/>
            </a:pPr>
            <a:r>
              <a:rPr lang="en-US" sz="28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6" dirty="0">
                <a:solidFill>
                  <a:srgbClr val="000000"/>
                </a:solidFill>
                <a:latin typeface="Arial" pitchFamily="34" charset="0"/>
                <a:ea typeface="Arial" pitchFamily="34" charset="-122"/>
                <a:cs typeface="Arial" pitchFamily="34" charset="-120"/>
              </a:rPr>
              <a:t>Понимание геометрической последовательности помогает замечать ситуации, где изменения идут не равномерно, а по правилу умножения, например при накоплениях, масштабировании и моделировании быстрого роста.
</a:t>
            </a:r>
            <a:endParaRPr lang="en-US" sz="1026"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97950" y="1300196"/>
            <a:ext cx="4873500" cy="281548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70000" y="270000"/>
            <a:ext cx="8178000" cy="534900"/>
          </a:xfrm>
          <a:prstGeom prst="rect">
            <a:avLst/>
          </a:prstGeom>
          <a:noFill/>
          <a:ln/>
        </p:spPr>
        <p:txBody>
          <a:bodyPr wrap="square" lIns="0" tIns="0" rIns="0" bIns="0" rtlCol="0" anchor="t"/>
          <a:lstStyle/>
          <a:p>
            <a:pPr algn="l" indent="0" marL="0">
              <a:lnSpc>
                <a:spcPct val="100000"/>
              </a:lnSpc>
              <a:buNone/>
            </a:pPr>
            <a:r>
              <a:rPr lang="en-US" sz="2106" b="1" dirty="0">
                <a:solidFill>
                  <a:srgbClr val="000000"/>
                </a:solidFill>
                <a:latin typeface="Arial" pitchFamily="34" charset="0"/>
                <a:ea typeface="Arial" pitchFamily="34" charset="-122"/>
                <a:cs typeface="Arial" pitchFamily="34" charset="-120"/>
              </a:rPr>
              <a:t>Как растут арифметическая и геометрическая последовательности
</a:t>
            </a:r>
            <a:endParaRPr lang="en-US" sz="2106" dirty="0"/>
          </a:p>
        </p:txBody>
      </p:sp>
      <p:sp>
        <p:nvSpPr>
          <p:cNvPr id="8"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12</a:t>
            </a:r>
            <a:endParaRPr lang="en-US" sz="700" dirty="0"/>
          </a:p>
        </p:txBody>
      </p:sp>
      <p:sp>
        <p:nvSpPr>
          <p:cNvPr id="9" name="Text 2"/>
          <p:cNvSpPr txBox="1"/>
          <p:nvPr/>
        </p:nvSpPr>
        <p:spPr>
          <a:xfrm>
            <a:off x="270000" y="1726075"/>
            <a:ext cx="3465000" cy="9252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Обе последовательности начинаются близко, но далее разница между прибавлением и умножением становится всё заметнее. Особенно это видно на больших номерах членов.
</a:t>
            </a:r>
            <a:endParaRPr lang="en-US" sz="1022" dirty="0"/>
          </a:p>
        </p:txBody>
      </p:sp>
      <p:sp>
        <p:nvSpPr>
          <p:cNvPr id="10" name="Text 3"/>
          <p:cNvSpPr txBox="1"/>
          <p:nvPr/>
        </p:nvSpPr>
        <p:spPr>
          <a:xfrm>
            <a:off x="270000" y="2762229"/>
            <a:ext cx="3465000" cy="9252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Равномерное сложение даёт линейный рост, а умножение ведёт к ускоренному увеличению значений и быстрому расхождению графиков.
</a:t>
            </a:r>
            <a:endParaRPr lang="en-US" sz="1022" dirty="0"/>
          </a:p>
        </p:txBody>
      </p:sp>
      <p:sp>
        <p:nvSpPr>
          <p:cNvPr id="11" name="Text 4"/>
          <p:cNvSpPr txBox="1"/>
          <p:nvPr/>
        </p:nvSpPr>
        <p:spPr>
          <a:xfrm>
            <a:off x="3997950" y="4208775"/>
            <a:ext cx="3398400" cy="2157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Учебная иллюстрация по теме «Числовые последовательности»
</a:t>
            </a:r>
            <a:endParaRPr lang="en-US" sz="72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59525" y="1283033"/>
            <a:ext cx="8625000" cy="195330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70000" y="270000"/>
            <a:ext cx="8604000" cy="534900"/>
          </a:xfrm>
          <a:prstGeom prst="rect">
            <a:avLst/>
          </a:prstGeom>
          <a:noFill/>
          <a:ln/>
        </p:spPr>
        <p:txBody>
          <a:bodyPr wrap="square" lIns="0" tIns="0" rIns="0" bIns="0" rtlCol="0" anchor="t"/>
          <a:lstStyle/>
          <a:p>
            <a:pPr algn="l" indent="0" marL="0">
              <a:lnSpc>
                <a:spcPct val="100000"/>
              </a:lnSpc>
              <a:buNone/>
            </a:pPr>
            <a:r>
              <a:rPr lang="en-US" sz="2310" b="1" dirty="0">
                <a:solidFill>
                  <a:srgbClr val="000000"/>
                </a:solidFill>
                <a:latin typeface="Arial" pitchFamily="34" charset="0"/>
                <a:ea typeface="Arial" pitchFamily="34" charset="-122"/>
                <a:cs typeface="Arial" pitchFamily="34" charset="-120"/>
              </a:rPr>
              <a:t>Сравнение арифметической и геометрической прогрессий
</a:t>
            </a:r>
            <a:endParaRPr lang="en-US" sz="2310" dirty="0"/>
          </a:p>
        </p:txBody>
      </p:sp>
      <p:sp>
        <p:nvSpPr>
          <p:cNvPr id="7"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13</a:t>
            </a:r>
            <a:endParaRPr lang="en-US" sz="700" dirty="0"/>
          </a:p>
        </p:txBody>
      </p:sp>
      <p:sp>
        <p:nvSpPr>
          <p:cNvPr id="8" name="Text 2"/>
          <p:cNvSpPr txBox="1"/>
          <p:nvPr/>
        </p:nvSpPr>
        <p:spPr>
          <a:xfrm>
            <a:off x="270000" y="3989450"/>
            <a:ext cx="4201200" cy="884100"/>
          </a:xfrm>
          <a:prstGeom prst="rect">
            <a:avLst/>
          </a:prstGeom>
          <a:noFill/>
          <a:ln/>
        </p:spPr>
        <p:txBody>
          <a:bodyPr wrap="square" lIns="0" tIns="0" rIns="0" bIns="0" rtlCol="0" anchor="ctr"/>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Таблица показывает основные признаки двух прогрессий, их формулы и типичные примеры. Это помогает быстро различать последовательности по правилу изменения.
</a:t>
            </a:r>
            <a:endParaRPr lang="en-US" sz="1022" dirty="0"/>
          </a:p>
        </p:txBody>
      </p:sp>
      <p:sp>
        <p:nvSpPr>
          <p:cNvPr id="9" name="Text 3"/>
          <p:cNvSpPr txBox="1"/>
          <p:nvPr/>
        </p:nvSpPr>
        <p:spPr>
          <a:xfrm>
            <a:off x="4664735" y="3989450"/>
            <a:ext cx="4201200" cy="884100"/>
          </a:xfrm>
          <a:prstGeom prst="rect">
            <a:avLst/>
          </a:prstGeom>
          <a:noFill/>
          <a:ln/>
        </p:spPr>
        <p:txBody>
          <a:bodyPr wrap="square" lIns="0" tIns="0" rIns="0" bIns="0" rtlCol="0" anchor="ctr"/>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Главное различие — способ перехода к следующему члену: в арифметической прогрессии складывают, в геометрической — умножают.
</a:t>
            </a:r>
            <a:endParaRPr lang="en-US" sz="1022" dirty="0"/>
          </a:p>
        </p:txBody>
      </p:sp>
      <p:sp>
        <p:nvSpPr>
          <p:cNvPr id="10" name="Text 4"/>
          <p:cNvSpPr txBox="1"/>
          <p:nvPr/>
        </p:nvSpPr>
        <p:spPr>
          <a:xfrm>
            <a:off x="270000" y="3715950"/>
            <a:ext cx="4405200" cy="1623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Учебные формулы алгебры 9 класса
</a:t>
            </a:r>
            <a:endParaRPr lang="en-US" sz="72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270000"/>
            <a:ext cx="8344800" cy="534900"/>
          </a:xfrm>
          <a:prstGeom prst="rect">
            <a:avLst/>
          </a:prstGeom>
          <a:noFill/>
          <a:ln/>
        </p:spPr>
        <p:txBody>
          <a:bodyPr wrap="square" lIns="0" tIns="0" rIns="0" bIns="0" rtlCol="0" anchor="t"/>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Сумма первых n членов последовательности
</a:t>
            </a:r>
            <a:endParaRPr lang="en-US" sz="2412" dirty="0"/>
          </a:p>
        </p:txBody>
      </p:sp>
      <p:sp>
        <p:nvSpPr>
          <p:cNvPr id="10"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14</a:t>
            </a:r>
            <a:endParaRPr lang="en-US" sz="700" dirty="0"/>
          </a:p>
        </p:txBody>
      </p:sp>
      <p:sp>
        <p:nvSpPr>
          <p:cNvPr id="11" name="Text 2"/>
          <p:cNvSpPr txBox="1"/>
          <p:nvPr/>
        </p:nvSpPr>
        <p:spPr>
          <a:xfrm>
            <a:off x="510661" y="1088975"/>
            <a:ext cx="4008000" cy="676500"/>
          </a:xfrm>
          <a:prstGeom prst="rect">
            <a:avLst/>
          </a:prstGeom>
          <a:noFill/>
          <a:ln/>
        </p:spPr>
        <p:txBody>
          <a:bodyPr wrap="square" lIns="0" tIns="0" rIns="0" bIns="0" rtlCol="0" anchor="t"/>
          <a:lstStyle/>
          <a:p>
            <a:pPr algn="l" indent="0" marL="0">
              <a:lnSpc>
                <a:spcPct val="115000"/>
              </a:lnSpc>
              <a:buNone/>
            </a:pPr>
            <a:r>
              <a:rPr lang="en-US" sz="1075" b="1" dirty="0">
                <a:solidFill>
                  <a:srgbClr val="000000"/>
                </a:solidFill>
                <a:latin typeface="Arial" pitchFamily="34" charset="0"/>
                <a:ea typeface="Arial" pitchFamily="34" charset="-122"/>
                <a:cs typeface="Arial" pitchFamily="34" charset="-120"/>
              </a:rPr>
              <a:t>Что обозначает Sₙ
</a:t>
            </a:r>
            <a:pPr algn="l" indent="0" marL="0">
              <a:lnSpc>
                <a:spcPct val="115000"/>
              </a:lnSpc>
              <a:buNone/>
            </a:pPr>
            <a:r>
              <a:rPr lang="en-US" sz="2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75" dirty="0">
                <a:solidFill>
                  <a:srgbClr val="000000"/>
                </a:solidFill>
                <a:latin typeface="Arial" pitchFamily="34" charset="0"/>
                <a:ea typeface="Arial" pitchFamily="34" charset="-122"/>
                <a:cs typeface="Arial" pitchFamily="34" charset="-120"/>
              </a:rPr>
              <a:t>Сумма первых n членов последовательности показывает, сколько составят вместе первые несколько чисел. Это удобно, когда нужно узнать общий результат, а не отдельный член.
</a:t>
            </a:r>
            <a:endParaRPr lang="en-US" sz="1075" dirty="0"/>
          </a:p>
        </p:txBody>
      </p:sp>
      <p:sp>
        <p:nvSpPr>
          <p:cNvPr id="12" name="Text 3"/>
          <p:cNvSpPr txBox="1"/>
          <p:nvPr/>
        </p:nvSpPr>
        <p:spPr>
          <a:xfrm>
            <a:off x="510650" y="1883014"/>
            <a:ext cx="4008000" cy="676500"/>
          </a:xfrm>
          <a:prstGeom prst="rect">
            <a:avLst/>
          </a:prstGeom>
          <a:noFill/>
          <a:ln/>
        </p:spPr>
        <p:txBody>
          <a:bodyPr wrap="square" lIns="0" tIns="0" rIns="0" bIns="0" rtlCol="0" anchor="t"/>
          <a:lstStyle/>
          <a:p>
            <a:pPr algn="l" indent="0" marL="0">
              <a:lnSpc>
                <a:spcPct val="115000"/>
              </a:lnSpc>
              <a:buNone/>
            </a:pPr>
            <a:r>
              <a:rPr lang="en-US" sz="1084" b="1" dirty="0">
                <a:solidFill>
                  <a:srgbClr val="000000"/>
                </a:solidFill>
                <a:latin typeface="Arial" pitchFamily="34" charset="0"/>
                <a:ea typeface="Arial" pitchFamily="34" charset="-122"/>
                <a:cs typeface="Arial" pitchFamily="34" charset="-120"/>
              </a:rPr>
              <a:t>Арифметическая прогрессия
</a:t>
            </a:r>
            <a:pPr algn="l" indent="0" marL="0">
              <a:lnSpc>
                <a:spcPct val="115000"/>
              </a:lnSpc>
              <a:buNone/>
            </a:pPr>
            <a:r>
              <a:rPr lang="en-US" sz="2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84" dirty="0">
                <a:solidFill>
                  <a:srgbClr val="000000"/>
                </a:solidFill>
                <a:latin typeface="Arial" pitchFamily="34" charset="0"/>
                <a:ea typeface="Arial" pitchFamily="34" charset="-122"/>
                <a:cs typeface="Arial" pitchFamily="34" charset="-120"/>
              </a:rPr>
              <a:t>Для арифметической прогрессии используют формулы Sₙ = (a₁ + aₙ)·n/2 и Sₙ = (2a₁ + d(n−1))·n/2. Они подходят, если известны первый, последний член или разность.
</a:t>
            </a:r>
            <a:endParaRPr lang="en-US" sz="1084" dirty="0"/>
          </a:p>
        </p:txBody>
      </p:sp>
      <p:sp>
        <p:nvSpPr>
          <p:cNvPr id="13" name="Text 4"/>
          <p:cNvSpPr txBox="1"/>
          <p:nvPr/>
        </p:nvSpPr>
        <p:spPr>
          <a:xfrm>
            <a:off x="510650" y="2677044"/>
            <a:ext cx="4008000" cy="676500"/>
          </a:xfrm>
          <a:prstGeom prst="rect">
            <a:avLst/>
          </a:prstGeom>
          <a:noFill/>
          <a:ln/>
        </p:spPr>
        <p:txBody>
          <a:bodyPr wrap="square" lIns="0" tIns="0" rIns="0" bIns="0" rtlCol="0" anchor="t"/>
          <a:lstStyle/>
          <a:p>
            <a:pPr algn="l" indent="0" marL="0">
              <a:lnSpc>
                <a:spcPct val="115000"/>
              </a:lnSpc>
              <a:buNone/>
            </a:pPr>
            <a:r>
              <a:rPr lang="en-US" sz="1084" b="1" dirty="0">
                <a:solidFill>
                  <a:srgbClr val="000000"/>
                </a:solidFill>
                <a:latin typeface="Arial" pitchFamily="34" charset="0"/>
                <a:ea typeface="Arial" pitchFamily="34" charset="-122"/>
                <a:cs typeface="Arial" pitchFamily="34" charset="-120"/>
              </a:rPr>
              <a:t>Геометрическая прогрессия
</a:t>
            </a:r>
            <a:pPr algn="l" indent="0" marL="0">
              <a:lnSpc>
                <a:spcPct val="115000"/>
              </a:lnSpc>
              <a:buNone/>
            </a:pPr>
            <a:r>
              <a:rPr lang="en-US" sz="2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84" dirty="0">
                <a:solidFill>
                  <a:srgbClr val="000000"/>
                </a:solidFill>
                <a:latin typeface="Arial" pitchFamily="34" charset="0"/>
                <a:ea typeface="Arial" pitchFamily="34" charset="-122"/>
                <a:cs typeface="Arial" pitchFamily="34" charset="-120"/>
              </a:rPr>
              <a:t>Для геометрической прогрессии при q ≠ 1 применяют формулу Sₙ = b₁(qⁿ−1)/(q−1). Она особенно полезна, когда значения меняются умножением на одно и то же число.
</a:t>
            </a:r>
            <a:endParaRPr lang="en-US" sz="1084" dirty="0"/>
          </a:p>
        </p:txBody>
      </p:sp>
      <p:sp>
        <p:nvSpPr>
          <p:cNvPr id="14" name="Text 5"/>
          <p:cNvSpPr txBox="1"/>
          <p:nvPr/>
        </p:nvSpPr>
        <p:spPr>
          <a:xfrm>
            <a:off x="510800" y="3471071"/>
            <a:ext cx="4008000" cy="676500"/>
          </a:xfrm>
          <a:prstGeom prst="rect">
            <a:avLst/>
          </a:prstGeom>
          <a:noFill/>
          <a:ln/>
        </p:spPr>
        <p:txBody>
          <a:bodyPr wrap="square" lIns="0" tIns="0" rIns="0" bIns="0" rtlCol="0" anchor="t"/>
          <a:lstStyle/>
          <a:p>
            <a:pPr algn="l" indent="0" marL="0">
              <a:lnSpc>
                <a:spcPct val="115000"/>
              </a:lnSpc>
              <a:buNone/>
            </a:pPr>
            <a:r>
              <a:rPr lang="en-US" sz="1083" b="1" dirty="0">
                <a:solidFill>
                  <a:srgbClr val="000000"/>
                </a:solidFill>
                <a:latin typeface="Arial" pitchFamily="34" charset="0"/>
                <a:ea typeface="Arial" pitchFamily="34" charset="-122"/>
                <a:cs typeface="Arial" pitchFamily="34" charset="-120"/>
              </a:rPr>
              <a:t>Где это пригодится
</a:t>
            </a:r>
            <a:pPr algn="l" indent="0" marL="0">
              <a:lnSpc>
                <a:spcPct val="115000"/>
              </a:lnSpc>
              <a:buNone/>
            </a:pPr>
            <a:r>
              <a:rPr lang="en-US" sz="295"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83" dirty="0">
                <a:solidFill>
                  <a:srgbClr val="000000"/>
                </a:solidFill>
                <a:latin typeface="Arial" pitchFamily="34" charset="0"/>
                <a:ea typeface="Arial" pitchFamily="34" charset="-122"/>
                <a:cs typeface="Arial" pitchFamily="34" charset="-120"/>
              </a:rPr>
              <a:t>Суммы используют при подсчёте накоплений, стоимости, баллов, расстояний и других величин, которые изменяются по правилу прогрессии. Так можно быстро получить общий итог.
</a:t>
            </a:r>
            <a:endParaRPr lang="en-US" sz="1083"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550" y="1292562"/>
            <a:ext cx="8612400" cy="359167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15</a:t>
            </a:r>
            <a:endParaRPr lang="en-US" sz="700" dirty="0"/>
          </a:p>
        </p:txBody>
      </p:sp>
      <p:sp>
        <p:nvSpPr>
          <p:cNvPr id="6" name="Text 1"/>
          <p:cNvSpPr txBox="1"/>
          <p:nvPr/>
        </p:nvSpPr>
        <p:spPr>
          <a:xfrm>
            <a:off x="261550" y="27000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Алгоритм решения задач на прогрессии
</a:t>
            </a:r>
            <a:endParaRPr lang="en-US" sz="2212" dirty="0"/>
          </a:p>
        </p:txBody>
      </p:sp>
      <p:sp>
        <p:nvSpPr>
          <p:cNvPr id="7" name="Text 2"/>
          <p:cNvSpPr txBox="1"/>
          <p:nvPr/>
        </p:nvSpPr>
        <p:spPr>
          <a:xfrm>
            <a:off x="261550" y="721575"/>
            <a:ext cx="8612400" cy="323100"/>
          </a:xfrm>
          <a:prstGeom prst="rect">
            <a:avLst/>
          </a:prstGeom>
          <a:noFill/>
          <a:ln/>
        </p:spPr>
        <p:txBody>
          <a:bodyPr wrap="square" lIns="0" tIns="0" rIns="0" bIns="0" rtlCol="0" anchor="t"/>
          <a:lstStyle/>
          <a:p>
            <a:pPr algn="l" indent="0" marL="0">
              <a:lnSpc>
                <a:spcPct val="80000"/>
              </a:lnSpc>
              <a:buNone/>
            </a:pPr>
            <a:r>
              <a:rPr lang="en-US" sz="1112" dirty="0">
                <a:solidFill>
                  <a:srgbClr val="000000"/>
                </a:solidFill>
                <a:latin typeface="Arial" pitchFamily="34" charset="0"/>
                <a:ea typeface="Arial" pitchFamily="34" charset="-122"/>
                <a:cs typeface="Arial" pitchFamily="34" charset="-120"/>
              </a:rPr>
              <a:t>Последовательность шагов помогает выбрать нужную формулу и проверить ответ по условию.
</a:t>
            </a:r>
            <a:endParaRPr lang="en-US" sz="111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33960" y="0"/>
            <a:ext cx="500788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270000"/>
            <a:ext cx="3628200" cy="1091400"/>
          </a:xfrm>
          <a:prstGeom prst="rect">
            <a:avLst/>
          </a:prstGeom>
          <a:noFill/>
          <a:ln/>
        </p:spPr>
        <p:txBody>
          <a:bodyPr wrap="square" lIns="0" tIns="0" rIns="0" bIns="0" rtlCol="0" anchor="t"/>
          <a:lstStyle/>
          <a:p>
            <a:pPr algn="l" indent="0" marL="0">
              <a:lnSpc>
                <a:spcPct val="100000"/>
              </a:lnSpc>
              <a:buNone/>
            </a:pPr>
            <a:r>
              <a:rPr lang="en-US" sz="2212" b="1" dirty="0">
                <a:solidFill>
                  <a:srgbClr val="000000"/>
                </a:solidFill>
                <a:latin typeface="Arial" pitchFamily="34" charset="0"/>
                <a:ea typeface="Arial" pitchFamily="34" charset="-122"/>
                <a:cs typeface="Arial" pitchFamily="34" charset="-120"/>
              </a:rPr>
              <a:t>Последовательности в природе, науке и технике
</a:t>
            </a:r>
            <a:endParaRPr lang="en-US" sz="2212" dirty="0"/>
          </a:p>
        </p:txBody>
      </p:sp>
      <p:sp>
        <p:nvSpPr>
          <p:cNvPr id="10"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16</a:t>
            </a:r>
            <a:endParaRPr lang="en-US" sz="700" dirty="0"/>
          </a:p>
        </p:txBody>
      </p:sp>
      <p:sp>
        <p:nvSpPr>
          <p:cNvPr id="11" name="Text 2"/>
          <p:cNvSpPr txBox="1"/>
          <p:nvPr/>
        </p:nvSpPr>
        <p:spPr>
          <a:xfrm>
            <a:off x="270000" y="1856400"/>
            <a:ext cx="3435600" cy="9009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Природные закономерности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природе последовательности видны в расположении листьев, семян подсолнуха, ветвлении растений и спиральных формах. Такие примеры помогают увидеть порядок в живых объектах.
</a:t>
            </a:r>
            <a:endParaRPr lang="en-US" sz="1100" dirty="0"/>
          </a:p>
        </p:txBody>
      </p:sp>
      <p:sp>
        <p:nvSpPr>
          <p:cNvPr id="12" name="Text 3"/>
          <p:cNvSpPr txBox="1"/>
          <p:nvPr/>
        </p:nvSpPr>
        <p:spPr>
          <a:xfrm>
            <a:off x="270000" y="2914563"/>
            <a:ext cx="3435600" cy="9009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Научные модели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науке последовательности используют для описания изменений, измерений и зависимостей между величинами. Они позволяют упорядочить данные и заметить устойчивое правило.
</a:t>
            </a:r>
            <a:endParaRPr lang="en-US" sz="1100" dirty="0"/>
          </a:p>
        </p:txBody>
      </p:sp>
      <p:sp>
        <p:nvSpPr>
          <p:cNvPr id="13" name="Text 4"/>
          <p:cNvSpPr txBox="1"/>
          <p:nvPr/>
        </p:nvSpPr>
        <p:spPr>
          <a:xfrm>
            <a:off x="270000" y="3972731"/>
            <a:ext cx="3435600" cy="9009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Техника и компьютеры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технике последовательности встречаются в кодах, номерах деталей, алгоритмах и обработке данных. Для компьютера важен чёткий порядок, поэтому правила изменения особенно полезны.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270000"/>
            <a:ext cx="7659900" cy="836700"/>
          </a:xfrm>
          <a:prstGeom prst="rect">
            <a:avLst/>
          </a:prstGeom>
          <a:noFill/>
          <a:ln/>
        </p:spPr>
        <p:txBody>
          <a:bodyPr wrap="square" lIns="0" tIns="0" rIns="0" bIns="0" rtlCol="0" anchor="t"/>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Типичные ошибки при работе с последовательностями
</a:t>
            </a:r>
            <a:endParaRPr lang="en-US" sz="2412" dirty="0"/>
          </a:p>
        </p:txBody>
      </p:sp>
      <p:sp>
        <p:nvSpPr>
          <p:cNvPr id="9"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17</a:t>
            </a:r>
            <a:endParaRPr lang="en-US" sz="700" dirty="0"/>
          </a:p>
        </p:txBody>
      </p:sp>
      <p:sp>
        <p:nvSpPr>
          <p:cNvPr id="10" name="Text 2"/>
          <p:cNvSpPr txBox="1"/>
          <p:nvPr/>
        </p:nvSpPr>
        <p:spPr>
          <a:xfrm>
            <a:off x="270000" y="2306349"/>
            <a:ext cx="2088000" cy="1094400"/>
          </a:xfrm>
          <a:prstGeom prst="rect">
            <a:avLst/>
          </a:prstGeom>
          <a:noFill/>
          <a:ln/>
        </p:spPr>
        <p:txBody>
          <a:bodyPr wrap="square" lIns="0" tIns="0" rIns="0" bIns="0" rtlCol="0" anchor="t"/>
          <a:lstStyle/>
          <a:p>
            <a:pPr algn="l" indent="0" marL="0">
              <a:lnSpc>
                <a:spcPct val="115000"/>
              </a:lnSpc>
              <a:buNone/>
            </a:pPr>
            <a:r>
              <a:rPr lang="en-US" sz="1084" b="1" dirty="0">
                <a:solidFill>
                  <a:srgbClr val="000000"/>
                </a:solidFill>
                <a:latin typeface="Arial" pitchFamily="34" charset="0"/>
                <a:ea typeface="Arial" pitchFamily="34" charset="-122"/>
                <a:cs typeface="Arial" pitchFamily="34" charset="-120"/>
              </a:rPr>
              <a:t>Путают номер и значение
</a:t>
            </a:r>
            <a:pPr algn="l" indent="0" marL="0">
              <a:lnSpc>
                <a:spcPct val="115000"/>
              </a:lnSpc>
              <a:buNone/>
            </a:pPr>
            <a:r>
              <a:rPr lang="en-US" sz="4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85" dirty="0">
                <a:solidFill>
                  <a:srgbClr val="000000"/>
                </a:solidFill>
                <a:latin typeface="Arial" pitchFamily="34" charset="0"/>
                <a:ea typeface="Arial" pitchFamily="34" charset="-122"/>
                <a:cs typeface="Arial" pitchFamily="34" charset="-120"/>
              </a:rPr>
              <a:t>Ученик может перепутать номер члена и само число, например не отличить a₅ от пятого члена в общем виде. Всегда важно смотреть, что именно требуется найти.
</a:t>
            </a:r>
            <a:endParaRPr lang="en-US" sz="1084" dirty="0"/>
          </a:p>
        </p:txBody>
      </p:sp>
      <p:sp>
        <p:nvSpPr>
          <p:cNvPr id="11" name="Text 3"/>
          <p:cNvSpPr txBox="1"/>
          <p:nvPr/>
        </p:nvSpPr>
        <p:spPr>
          <a:xfrm>
            <a:off x="2442052" y="2306349"/>
            <a:ext cx="2088000" cy="1094400"/>
          </a:xfrm>
          <a:prstGeom prst="rect">
            <a:avLst/>
          </a:prstGeom>
          <a:noFill/>
          <a:ln/>
        </p:spPr>
        <p:txBody>
          <a:bodyPr wrap="square" lIns="0" tIns="0" rIns="0" bIns="0" rtlCol="0" anchor="t"/>
          <a:lstStyle/>
          <a:p>
            <a:pPr algn="l" indent="0" marL="0">
              <a:lnSpc>
                <a:spcPct val="115000"/>
              </a:lnSpc>
              <a:buNone/>
            </a:pPr>
            <a:r>
              <a:rPr lang="en-US" sz="1084" b="1" dirty="0">
                <a:solidFill>
                  <a:srgbClr val="000000"/>
                </a:solidFill>
                <a:latin typeface="Arial" pitchFamily="34" charset="0"/>
                <a:ea typeface="Arial" pitchFamily="34" charset="-122"/>
                <a:cs typeface="Arial" pitchFamily="34" charset="-120"/>
              </a:rPr>
              <a:t>Ошибаются в d и q
</a:t>
            </a:r>
            <a:pPr algn="l" indent="0" marL="0">
              <a:lnSpc>
                <a:spcPct val="115000"/>
              </a:lnSpc>
              <a:buNone/>
            </a:pPr>
            <a:r>
              <a:rPr lang="en-US" sz="4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85" dirty="0">
                <a:solidFill>
                  <a:srgbClr val="000000"/>
                </a:solidFill>
                <a:latin typeface="Arial" pitchFamily="34" charset="0"/>
                <a:ea typeface="Arial" pitchFamily="34" charset="-122"/>
                <a:cs typeface="Arial" pitchFamily="34" charset="-120"/>
              </a:rPr>
              <a:t>Неверное вычисление разности d или знаменателя q часто случается при отрицательных числах. Полезно проверять разности между соседними членами дважды.
</a:t>
            </a:r>
            <a:endParaRPr lang="en-US" sz="1084" dirty="0"/>
          </a:p>
        </p:txBody>
      </p:sp>
      <p:sp>
        <p:nvSpPr>
          <p:cNvPr id="12" name="Text 4"/>
          <p:cNvSpPr txBox="1"/>
          <p:nvPr/>
        </p:nvSpPr>
        <p:spPr>
          <a:xfrm>
            <a:off x="4614111" y="2307311"/>
            <a:ext cx="2088000" cy="1094400"/>
          </a:xfrm>
          <a:prstGeom prst="rect">
            <a:avLst/>
          </a:prstGeom>
          <a:noFill/>
          <a:ln/>
        </p:spPr>
        <p:txBody>
          <a:bodyPr wrap="square" lIns="0" tIns="0" rIns="0" bIns="0" rtlCol="0" anchor="t"/>
          <a:lstStyle/>
          <a:p>
            <a:pPr algn="l" indent="0" marL="0">
              <a:lnSpc>
                <a:spcPct val="115000"/>
              </a:lnSpc>
              <a:buNone/>
            </a:pPr>
            <a:r>
              <a:rPr lang="en-US" sz="1084" b="1" dirty="0">
                <a:solidFill>
                  <a:srgbClr val="000000"/>
                </a:solidFill>
                <a:latin typeface="Arial" pitchFamily="34" charset="0"/>
                <a:ea typeface="Arial" pitchFamily="34" charset="-122"/>
                <a:cs typeface="Arial" pitchFamily="34" charset="-120"/>
              </a:rPr>
              <a:t>Сбиваются со знаками
</a:t>
            </a:r>
            <a:pPr algn="l" indent="0" marL="0">
              <a:lnSpc>
                <a:spcPct val="115000"/>
              </a:lnSpc>
              <a:buNone/>
            </a:pPr>
            <a:r>
              <a:rPr lang="en-US" sz="4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85" dirty="0">
                <a:solidFill>
                  <a:srgbClr val="000000"/>
                </a:solidFill>
                <a:latin typeface="Arial" pitchFamily="34" charset="0"/>
                <a:ea typeface="Arial" pitchFamily="34" charset="-122"/>
                <a:cs typeface="Arial" pitchFamily="34" charset="-120"/>
              </a:rPr>
              <a:t>При подстановке в формулы легко потерять знак, особенно если числа отрицательные или в выражении есть скобки. Аккуратная запись помогает избежать лишних ошибок.
</a:t>
            </a:r>
            <a:endParaRPr lang="en-US" sz="1084" dirty="0"/>
          </a:p>
        </p:txBody>
      </p:sp>
      <p:sp>
        <p:nvSpPr>
          <p:cNvPr id="13" name="Text 5"/>
          <p:cNvSpPr txBox="1"/>
          <p:nvPr/>
        </p:nvSpPr>
        <p:spPr>
          <a:xfrm>
            <a:off x="6786182" y="2300663"/>
            <a:ext cx="2088000" cy="1094400"/>
          </a:xfrm>
          <a:prstGeom prst="rect">
            <a:avLst/>
          </a:prstGeom>
          <a:noFill/>
          <a:ln/>
        </p:spPr>
        <p:txBody>
          <a:bodyPr wrap="square" lIns="0" tIns="0" rIns="0" bIns="0" rtlCol="0" anchor="t"/>
          <a:lstStyle/>
          <a:p>
            <a:pPr algn="l" indent="0" marL="0">
              <a:lnSpc>
                <a:spcPct val="115000"/>
              </a:lnSpc>
              <a:buNone/>
            </a:pPr>
            <a:r>
              <a:rPr lang="en-US" sz="1084" b="1" dirty="0">
                <a:solidFill>
                  <a:srgbClr val="000000"/>
                </a:solidFill>
                <a:latin typeface="Arial" pitchFamily="34" charset="0"/>
                <a:ea typeface="Arial" pitchFamily="34" charset="-122"/>
                <a:cs typeface="Arial" pitchFamily="34" charset="-120"/>
              </a:rPr>
              <a:t>Не проверяют ответ
</a:t>
            </a:r>
            <a:pPr algn="l" indent="0" marL="0">
              <a:lnSpc>
                <a:spcPct val="115000"/>
              </a:lnSpc>
              <a:buNone/>
            </a:pPr>
            <a:r>
              <a:rPr lang="en-US" sz="4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85" dirty="0">
                <a:solidFill>
                  <a:srgbClr val="000000"/>
                </a:solidFill>
                <a:latin typeface="Arial" pitchFamily="34" charset="0"/>
                <a:ea typeface="Arial" pitchFamily="34" charset="-122"/>
                <a:cs typeface="Arial" pitchFamily="34" charset="-120"/>
              </a:rPr>
              <a:t>Даже верно выполненные вычисления нужно сверить с условием задачи. Ответ должен быть логичным: положительным, целым или подходящим по смыслу ситуации.
</a:t>
            </a:r>
            <a:endParaRPr lang="en-US" sz="1084"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97950" y="1300196"/>
            <a:ext cx="4873500" cy="281548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70000" y="270000"/>
            <a:ext cx="8178000" cy="534900"/>
          </a:xfrm>
          <a:prstGeom prst="rect">
            <a:avLst/>
          </a:prstGeom>
          <a:noFill/>
          <a:ln/>
        </p:spPr>
        <p:txBody>
          <a:bodyPr wrap="square" lIns="0" tIns="0" rIns="0" bIns="0" rtlCol="0" anchor="t"/>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Где встречаются числовые последовательности
</a:t>
            </a:r>
            <a:endParaRPr lang="en-US" sz="2412" dirty="0"/>
          </a:p>
        </p:txBody>
      </p:sp>
      <p:sp>
        <p:nvSpPr>
          <p:cNvPr id="8"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18</a:t>
            </a:r>
            <a:endParaRPr lang="en-US" sz="700" dirty="0"/>
          </a:p>
        </p:txBody>
      </p:sp>
      <p:sp>
        <p:nvSpPr>
          <p:cNvPr id="9" name="Text 2"/>
          <p:cNvSpPr txBox="1"/>
          <p:nvPr/>
        </p:nvSpPr>
        <p:spPr>
          <a:xfrm>
            <a:off x="270000" y="1726075"/>
            <a:ext cx="3465000" cy="925200"/>
          </a:xfrm>
          <a:prstGeom prst="rect">
            <a:avLst/>
          </a:prstGeom>
          <a:noFill/>
          <a:ln/>
        </p:spPr>
        <p:txBody>
          <a:bodyPr wrap="square" lIns="0" tIns="0" rIns="0" bIns="0" rtlCol="0" anchor="b"/>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Последовательности помогают описывать изменения, которые происходят по правилу: от учебных примеров до технических расчётов и наблюдений в окружающем мире.
</a:t>
            </a:r>
            <a:endParaRPr lang="en-US" sz="1022" dirty="0"/>
          </a:p>
        </p:txBody>
      </p:sp>
      <p:sp>
        <p:nvSpPr>
          <p:cNvPr id="10" name="Text 3"/>
          <p:cNvSpPr txBox="1"/>
          <p:nvPr/>
        </p:nvSpPr>
        <p:spPr>
          <a:xfrm>
            <a:off x="270000" y="2762229"/>
            <a:ext cx="3465000" cy="925200"/>
          </a:xfrm>
          <a:prstGeom prst="rect">
            <a:avLst/>
          </a:prstGeom>
          <a:noFill/>
          <a:ln/>
        </p:spPr>
        <p:txBody>
          <a:bodyPr wrap="square" lIns="0" tIns="0" rIns="0" bIns="0" rtlCol="0" anchor="t"/>
          <a:lstStyle/>
          <a:p>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Тема полезна не только в алгебре: она связана с разными областями, где важно замечать порядок, рост и повторяющийся закон.
</a:t>
            </a:r>
            <a:endParaRPr lang="en-US" sz="1022" dirty="0"/>
          </a:p>
        </p:txBody>
      </p:sp>
      <p:sp>
        <p:nvSpPr>
          <p:cNvPr id="11" name="Text 4"/>
          <p:cNvSpPr txBox="1"/>
          <p:nvPr/>
        </p:nvSpPr>
        <p:spPr>
          <a:xfrm>
            <a:off x="3997950" y="4208775"/>
            <a:ext cx="3398400" cy="215700"/>
          </a:xfrm>
          <a:prstGeom prst="rect">
            <a:avLst/>
          </a:prstGeom>
          <a:noFill/>
          <a:ln/>
        </p:spPr>
        <p:txBody>
          <a:bodyPr wrap="square" lIns="0" tIns="0" rIns="0" bIns="0" rtlCol="0" anchor="t"/>
          <a:lstStyle/>
          <a:p>
            <a:pPr algn="l" indent="0" marL="0">
              <a:lnSpc>
                <a:spcPct val="115000"/>
              </a:lnSpc>
              <a:buNone/>
            </a:pPr>
            <a:r>
              <a:rPr lang="en-US" sz="722" i="1" dirty="0">
                <a:solidFill>
                  <a:srgbClr val="000000"/>
                </a:solidFill>
                <a:latin typeface="Arial" pitchFamily="34" charset="0"/>
                <a:ea typeface="Arial" pitchFamily="34" charset="-122"/>
                <a:cs typeface="Arial" pitchFamily="34" charset="-120"/>
              </a:rPr>
              <a:t>Учебная иллюстрация по теме «Числовые последовательности»
</a:t>
            </a:r>
            <a:endParaRPr lang="en-US" sz="722"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270000"/>
            <a:ext cx="8344800" cy="534900"/>
          </a:xfrm>
          <a:prstGeom prst="rect">
            <a:avLst/>
          </a:prstGeom>
          <a:noFill/>
          <a:ln/>
        </p:spPr>
        <p:txBody>
          <a:bodyPr wrap="square" lIns="0" tIns="0" rIns="0" bIns="0" rtlCol="0" anchor="t"/>
          <a:lstStyle/>
          <a:p>
            <a:pPr algn="l" indent="0" marL="0">
              <a:lnSpc>
                <a:spcPct val="100000"/>
              </a:lnSpc>
              <a:buNone/>
            </a:pPr>
            <a:r>
              <a:rPr lang="en-US" sz="2412" b="1" dirty="0">
                <a:solidFill>
                  <a:srgbClr val="000000"/>
                </a:solidFill>
                <a:latin typeface="Arial" pitchFamily="34" charset="0"/>
                <a:ea typeface="Arial" pitchFamily="34" charset="-122"/>
                <a:cs typeface="Arial" pitchFamily="34" charset="-120"/>
              </a:rPr>
              <a:t>Задания для закрепления темы
</a:t>
            </a:r>
            <a:endParaRPr lang="en-US" sz="2412" dirty="0"/>
          </a:p>
        </p:txBody>
      </p:sp>
      <p:sp>
        <p:nvSpPr>
          <p:cNvPr id="10" name="Text 1"/>
          <p:cNvSpPr txBox="1"/>
          <p:nvPr/>
        </p:nvSpPr>
        <p:spPr>
          <a:xfrm>
            <a:off x="8909850" y="4911150"/>
            <a:ext cx="198300" cy="1947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19</a:t>
            </a:r>
            <a:endParaRPr lang="en-US" sz="700" dirty="0"/>
          </a:p>
        </p:txBody>
      </p:sp>
      <p:sp>
        <p:nvSpPr>
          <p:cNvPr id="11" name="Text 2"/>
          <p:cNvSpPr txBox="1"/>
          <p:nvPr/>
        </p:nvSpPr>
        <p:spPr>
          <a:xfrm>
            <a:off x="510661" y="1088975"/>
            <a:ext cx="4008000" cy="676500"/>
          </a:xfrm>
          <a:prstGeom prst="rect">
            <a:avLst/>
          </a:prstGeom>
          <a:noFill/>
          <a:ln/>
        </p:spPr>
        <p:txBody>
          <a:bodyPr wrap="square" lIns="0" tIns="0" rIns="0" bIns="0" rtlCol="0" anchor="t"/>
          <a:lstStyle/>
          <a:p>
            <a:pPr algn="l" indent="0" marL="0">
              <a:lnSpc>
                <a:spcPct val="115000"/>
              </a:lnSpc>
              <a:buNone/>
            </a:pPr>
            <a:r>
              <a:rPr lang="en-US" sz="1081" b="1" dirty="0">
                <a:solidFill>
                  <a:srgbClr val="000000"/>
                </a:solidFill>
                <a:latin typeface="Arial" pitchFamily="34" charset="0"/>
                <a:ea typeface="Arial" pitchFamily="34" charset="-122"/>
                <a:cs typeface="Arial" pitchFamily="34" charset="-120"/>
              </a:rPr>
              <a:t>Найти следующий член
</a:t>
            </a:r>
            <a:pPr algn="l" indent="0" marL="0">
              <a:lnSpc>
                <a:spcPct val="115000"/>
              </a:lnSpc>
              <a:buNone/>
            </a:pPr>
            <a:r>
              <a:rPr lang="en-US" sz="295"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81" dirty="0">
                <a:solidFill>
                  <a:srgbClr val="000000"/>
                </a:solidFill>
                <a:latin typeface="Arial" pitchFamily="34" charset="0"/>
                <a:ea typeface="Arial" pitchFamily="34" charset="-122"/>
                <a:cs typeface="Arial" pitchFamily="34" charset="-120"/>
              </a:rPr>
              <a:t>Попробуйте продолжить последовательность по правилу изменения. Для этого нужно заметить, что происходит между соседними числами: прибавление, вычитание или умножение.
</a:t>
            </a:r>
            <a:endParaRPr lang="en-US" sz="1081" dirty="0"/>
          </a:p>
        </p:txBody>
      </p:sp>
      <p:sp>
        <p:nvSpPr>
          <p:cNvPr id="12" name="Text 3"/>
          <p:cNvSpPr txBox="1"/>
          <p:nvPr/>
        </p:nvSpPr>
        <p:spPr>
          <a:xfrm>
            <a:off x="510650" y="1883014"/>
            <a:ext cx="4008000" cy="676500"/>
          </a:xfrm>
          <a:prstGeom prst="rect">
            <a:avLst/>
          </a:prstGeom>
          <a:noFill/>
          <a:ln/>
        </p:spPr>
        <p:txBody>
          <a:bodyPr wrap="square" lIns="0" tIns="0" rIns="0" bIns="0" rtlCol="0" anchor="t"/>
          <a:lstStyle/>
          <a:p>
            <a:pPr algn="l" indent="0" marL="0">
              <a:lnSpc>
                <a:spcPct val="115000"/>
              </a:lnSpc>
              <a:buNone/>
            </a:pPr>
            <a:r>
              <a:rPr lang="en-US" sz="1084" b="1" dirty="0">
                <a:solidFill>
                  <a:srgbClr val="000000"/>
                </a:solidFill>
                <a:latin typeface="Arial" pitchFamily="34" charset="0"/>
                <a:ea typeface="Arial" pitchFamily="34" charset="-122"/>
                <a:cs typeface="Arial" pitchFamily="34" charset="-120"/>
              </a:rPr>
              <a:t>Определить вид прогрессии
</a:t>
            </a:r>
            <a:pPr algn="l" indent="0" marL="0">
              <a:lnSpc>
                <a:spcPct val="115000"/>
              </a:lnSpc>
              <a:buNone/>
            </a:pPr>
            <a:r>
              <a:rPr lang="en-US" sz="2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84" dirty="0">
                <a:solidFill>
                  <a:srgbClr val="000000"/>
                </a:solidFill>
                <a:latin typeface="Arial" pitchFamily="34" charset="0"/>
                <a:ea typeface="Arial" pitchFamily="34" charset="-122"/>
                <a:cs typeface="Arial" pitchFamily="34" charset="-120"/>
              </a:rPr>
              <a:t>Сравните несколько соседних членов и выясните, одинаковая ли разность или одинаковый множитель. Это поможет понять, арифметическая перед вами прогрессия или геометрическая.
</a:t>
            </a:r>
            <a:endParaRPr lang="en-US" sz="1084" dirty="0"/>
          </a:p>
        </p:txBody>
      </p:sp>
      <p:sp>
        <p:nvSpPr>
          <p:cNvPr id="13" name="Text 4"/>
          <p:cNvSpPr txBox="1"/>
          <p:nvPr/>
        </p:nvSpPr>
        <p:spPr>
          <a:xfrm>
            <a:off x="510650" y="2677044"/>
            <a:ext cx="4008000" cy="676500"/>
          </a:xfrm>
          <a:prstGeom prst="rect">
            <a:avLst/>
          </a:prstGeom>
          <a:noFill/>
          <a:ln/>
        </p:spPr>
        <p:txBody>
          <a:bodyPr wrap="square" lIns="0" tIns="0" rIns="0" bIns="0" rtlCol="0" anchor="t"/>
          <a:lstStyle/>
          <a:p>
            <a:pPr algn="l" indent="0" marL="0">
              <a:lnSpc>
                <a:spcPct val="115000"/>
              </a:lnSpc>
              <a:buNone/>
            </a:pPr>
            <a:r>
              <a:rPr lang="en-US" sz="1084" b="1" dirty="0">
                <a:solidFill>
                  <a:srgbClr val="000000"/>
                </a:solidFill>
                <a:latin typeface="Arial" pitchFamily="34" charset="0"/>
                <a:ea typeface="Arial" pitchFamily="34" charset="-122"/>
                <a:cs typeface="Arial" pitchFamily="34" charset="-120"/>
              </a:rPr>
              <a:t>Восстановить пропуск
</a:t>
            </a:r>
            <a:pPr algn="l" indent="0" marL="0">
              <a:lnSpc>
                <a:spcPct val="115000"/>
              </a:lnSpc>
              <a:buNone/>
            </a:pPr>
            <a:r>
              <a:rPr lang="en-US" sz="2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84" dirty="0">
                <a:solidFill>
                  <a:srgbClr val="000000"/>
                </a:solidFill>
                <a:latin typeface="Arial" pitchFamily="34" charset="0"/>
                <a:ea typeface="Arial" pitchFamily="34" charset="-122"/>
                <a:cs typeface="Arial" pitchFamily="34" charset="-120"/>
              </a:rPr>
              <a:t>Если в записи есть пустое место, используйте правило последовательности и проверьте, какое число подходит между соседними членами без нарушения закономерности.
</a:t>
            </a:r>
            <a:endParaRPr lang="en-US" sz="1084" dirty="0"/>
          </a:p>
        </p:txBody>
      </p:sp>
      <p:sp>
        <p:nvSpPr>
          <p:cNvPr id="14" name="Text 5"/>
          <p:cNvSpPr txBox="1"/>
          <p:nvPr/>
        </p:nvSpPr>
        <p:spPr>
          <a:xfrm>
            <a:off x="510800" y="3471071"/>
            <a:ext cx="4008000" cy="676500"/>
          </a:xfrm>
          <a:prstGeom prst="rect">
            <a:avLst/>
          </a:prstGeom>
          <a:noFill/>
          <a:ln/>
        </p:spPr>
        <p:txBody>
          <a:bodyPr wrap="square" lIns="0" tIns="0" rIns="0" bIns="0" rtlCol="0" anchor="t"/>
          <a:lstStyle/>
          <a:p>
            <a:pPr algn="l" indent="0" marL="0">
              <a:lnSpc>
                <a:spcPct val="115000"/>
              </a:lnSpc>
              <a:buNone/>
            </a:pPr>
            <a:r>
              <a:rPr lang="en-US" sz="1084" b="1" dirty="0">
                <a:solidFill>
                  <a:srgbClr val="000000"/>
                </a:solidFill>
                <a:latin typeface="Arial" pitchFamily="34" charset="0"/>
                <a:ea typeface="Arial" pitchFamily="34" charset="-122"/>
                <a:cs typeface="Arial" pitchFamily="34" charset="-120"/>
              </a:rPr>
              <a:t>Найти n-й член
</a:t>
            </a:r>
            <a:pPr algn="l" indent="0" marL="0">
              <a:lnSpc>
                <a:spcPct val="115000"/>
              </a:lnSpc>
              <a:buNone/>
            </a:pPr>
            <a:r>
              <a:rPr lang="en-US" sz="2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84" dirty="0">
                <a:solidFill>
                  <a:srgbClr val="000000"/>
                </a:solidFill>
                <a:latin typeface="Arial" pitchFamily="34" charset="0"/>
                <a:ea typeface="Arial" pitchFamily="34" charset="-122"/>
                <a:cs typeface="Arial" pitchFamily="34" charset="-120"/>
              </a:rPr>
              <a:t>По известной формуле можно вычислить любой член последовательности, если даны нужные величины. После вычисления всегда полезно проверить результат по смыслу.
</a:t>
            </a:r>
            <a:endParaRPr lang="en-US" sz="1084"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129350" y="1681087"/>
            <a:ext cx="6885300" cy="857700"/>
          </a:xfrm>
          <a:prstGeom prst="rect">
            <a:avLst/>
          </a:prstGeom>
          <a:noFill/>
          <a:ln/>
        </p:spPr>
        <p:txBody>
          <a:bodyPr wrap="square" lIns="0" tIns="0" rIns="0" bIns="0" rtlCol="0" anchor="b"/>
          <a:lstStyle/>
          <a:p>
            <a:pPr algn="ctr" indent="0" marL="0">
              <a:lnSpc>
                <a:spcPct val="100000"/>
              </a:lnSpc>
              <a:buNone/>
            </a:pPr>
            <a:r>
              <a:rPr lang="en-US" sz="2912" b="1" dirty="0">
                <a:solidFill>
                  <a:srgbClr val="000000"/>
                </a:solidFill>
                <a:latin typeface="Arial" pitchFamily="34" charset="0"/>
                <a:ea typeface="Arial" pitchFamily="34" charset="-122"/>
                <a:cs typeface="Arial" pitchFamily="34" charset="-120"/>
              </a:rPr>
              <a:t>Числовые последовательности: правило, которое видно в числах
</a:t>
            </a:r>
            <a:endParaRPr lang="en-US" sz="2912" dirty="0"/>
          </a:p>
        </p:txBody>
      </p:sp>
      <p:sp>
        <p:nvSpPr>
          <p:cNvPr id="5" name="Text 1"/>
          <p:cNvSpPr txBox="1"/>
          <p:nvPr/>
        </p:nvSpPr>
        <p:spPr>
          <a:xfrm>
            <a:off x="2372600" y="2756027"/>
            <a:ext cx="4399200" cy="815100"/>
          </a:xfrm>
          <a:prstGeom prst="rect">
            <a:avLst/>
          </a:prstGeom>
          <a:noFill/>
          <a:ln/>
        </p:spPr>
        <p:txBody>
          <a:bodyPr wrap="square" lIns="0" tIns="0" rIns="0" bIns="0" rtlCol="0" anchor="t"/>
          <a:lstStyle/>
          <a:p>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Числовые последовательности учат замечать закономерность и быстро работать с числами. Зная формулы и правила прогрессий, можно уверенно решать учебные и жизненные задачи.
</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2026-05-30T01:57:04Z</dcterms:created>
  <dcterms:modified xsi:type="dcterms:W3CDTF">2026-05-30T01:57:04Z</dcterms:modified>
</cp:coreProperties>
</file>