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image" Target="../media/image-3-9.png"/><Relationship Id="rId10" Type="http://schemas.openxmlformats.org/officeDocument/2006/relationships/image" Target="../media/image-3-10.png"/><Relationship Id="rId11" Type="http://schemas.openxmlformats.org/officeDocument/2006/relationships/image" Target="../media/image-3-11.png"/><Relationship Id="rId12" Type="http://schemas.openxmlformats.org/officeDocument/2006/relationships/image" Target="../media/image-3-12.png"/><Relationship Id="rId13" Type="http://schemas.openxmlformats.org/officeDocument/2006/relationships/image" Target="../media/image-3-13.png"/><Relationship Id="rId14" Type="http://schemas.openxmlformats.org/officeDocument/2006/relationships/image" Target="../media/image-3-14.png"/><Relationship Id="rId15" Type="http://schemas.openxmlformats.org/officeDocument/2006/relationships/slideLayout" Target="../slideLayouts/slideLayout1.xml"/><Relationship Id="rId1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jpeg"/><Relationship Id="rId5" Type="http://schemas.openxmlformats.org/officeDocument/2006/relationships/image" Target="../media/image-4-5.jpeg"/><Relationship Id="rId6" Type="http://schemas.openxmlformats.org/officeDocument/2006/relationships/image" Target="../media/image-4-6.jpeg"/><Relationship Id="rId7" Type="http://schemas.openxmlformats.org/officeDocument/2006/relationships/image" Target="../media/image-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jpeg"/><Relationship Id="rId5" Type="http://schemas.openxmlformats.org/officeDocument/2006/relationships/image" Target="../media/image-12-5.jpe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image" Target="../media/image-14-8.png"/><Relationship Id="rId9" Type="http://schemas.openxmlformats.org/officeDocument/2006/relationships/image" Target="../media/image-14-9.png"/><Relationship Id="rId10" Type="http://schemas.openxmlformats.org/officeDocument/2006/relationships/image" Target="../media/image-14-10.png"/><Relationship Id="rId11" Type="http://schemas.openxmlformats.org/officeDocument/2006/relationships/image" Target="../media/image-14-11.png"/><Relationship Id="rId12" Type="http://schemas.openxmlformats.org/officeDocument/2006/relationships/image" Target="../media/image-14-12.png"/><Relationship Id="rId13" Type="http://schemas.openxmlformats.org/officeDocument/2006/relationships/slideLayout" Target="../slideLayouts/slideLayout1.xml"/><Relationship Id="rId1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image" Target="../media/image-19-8.png"/><Relationship Id="rId9" Type="http://schemas.openxmlformats.org/officeDocument/2006/relationships/image" Target="../media/image-19-9.png"/><Relationship Id="rId10" Type="http://schemas.openxmlformats.org/officeDocument/2006/relationships/image" Target="../media/image-19-10.png"/><Relationship Id="rId11" Type="http://schemas.openxmlformats.org/officeDocument/2006/relationships/image" Target="../media/image-19-11.png"/><Relationship Id="rId12" Type="http://schemas.openxmlformats.org/officeDocument/2006/relationships/image" Target="../media/image-19-12.png"/><Relationship Id="rId13" Type="http://schemas.openxmlformats.org/officeDocument/2006/relationships/image" Target="../media/image-19-13.png"/><Relationship Id="rId14" Type="http://schemas.openxmlformats.org/officeDocument/2006/relationships/image" Target="../media/image-19-14.png"/><Relationship Id="rId15" Type="http://schemas.openxmlformats.org/officeDocument/2006/relationships/image" Target="../media/image-19-15.png"/><Relationship Id="rId16" Type="http://schemas.openxmlformats.org/officeDocument/2006/relationships/image" Target="../media/image-19-16.png"/><Relationship Id="rId17" Type="http://schemas.openxmlformats.org/officeDocument/2006/relationships/image" Target="../media/image-19-17.png"/><Relationship Id="rId18" Type="http://schemas.openxmlformats.org/officeDocument/2006/relationships/image" Target="../media/image-19-18.png"/><Relationship Id="rId19" Type="http://schemas.openxmlformats.org/officeDocument/2006/relationships/slideLayout" Target="../slideLayouts/slideLayout1.xml"/><Relationship Id="rId20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94425" y="161"/>
            <a:ext cx="8549700" cy="514317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180013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  <p:sp>
        <p:nvSpPr>
          <p:cNvPr id="7" name="Text 1"/>
          <p:cNvSpPr txBox="1"/>
          <p:nvPr/>
        </p:nvSpPr>
        <p:spPr>
          <a:xfrm>
            <a:off x="180000" y="464175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Ф. Тютчев. «Чародейкою Зимою...»
</a:t>
            </a:r>
            <a:endParaRPr lang="en-US" sz="2223" dirty="0"/>
          </a:p>
        </p:txBody>
      </p:sp>
      <p:sp>
        <p:nvSpPr>
          <p:cNvPr id="8" name="Text 2"/>
          <p:cNvSpPr txBox="1"/>
          <p:nvPr/>
        </p:nvSpPr>
        <p:spPr>
          <a:xfrm>
            <a:off x="330850" y="2622913"/>
            <a:ext cx="3562200" cy="119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Зима у Тютчева — добрая волшебница, превращающая лес в сказку.
</a:t>
            </a:r>
            <a:endParaRPr lang="en-US" sz="1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410150" y="1574"/>
            <a:ext cx="5733900" cy="514035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00" dirty="0"/>
          </a:p>
        </p:txBody>
      </p:sp>
      <p:sp>
        <p:nvSpPr>
          <p:cNvPr id="7" name="Text 1"/>
          <p:cNvSpPr txBox="1"/>
          <p:nvPr/>
        </p:nvSpPr>
        <p:spPr>
          <a:xfrm>
            <a:off x="180000" y="180000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Фёдор Тютчев: поэт, который умел видеть чудо
</a:t>
            </a:r>
            <a:endParaRPr lang="en-US" sz="2223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4080300"/>
            <a:ext cx="33630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Фёдор Иванович Тютчев жил в 1803–1873 годах. Он был поэтом и дипломатом, а в стихах особенно любил природу. Даже обычный лес у него звучит ярко и живо.
</a:t>
            </a:r>
            <a:endParaRPr lang="en-US" sz="9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25226" y="2362487"/>
            <a:ext cx="175350" cy="2004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2420913" y="2362487"/>
            <a:ext cx="175350" cy="2004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4604076" y="2362487"/>
            <a:ext cx="200400" cy="2004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5" name="Image 13" descr="preencoded.png">    </p:cNvPr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>
            <a:off x="6798376" y="2362487"/>
            <a:ext cx="200400" cy="200400"/>
          </a:xfrm>
          <a:prstGeom prst="rect">
            <a:avLst/>
          </a:prstGeom>
        </p:spPr>
      </p:pic>
      <p:sp>
        <p:nvSpPr>
          <p:cNvPr id="16" name="Text 0"/>
          <p:cNvSpPr txBox="1"/>
          <p:nvPr/>
        </p:nvSpPr>
        <p:spPr>
          <a:xfrm>
            <a:off x="180000" y="247500"/>
            <a:ext cx="8784000" cy="66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 чём это стихотворение
</a:t>
            </a:r>
            <a:endParaRPr lang="en-US" sz="1823" dirty="0"/>
          </a:p>
        </p:txBody>
      </p:sp>
      <p:sp>
        <p:nvSpPr>
          <p:cNvPr id="17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00" dirty="0"/>
          </a:p>
        </p:txBody>
      </p:sp>
      <p:sp>
        <p:nvSpPr>
          <p:cNvPr id="18" name="Text 2"/>
          <p:cNvSpPr txBox="1"/>
          <p:nvPr/>
        </p:nvSpPr>
        <p:spPr>
          <a:xfrm>
            <a:off x="526227" y="2692775"/>
            <a:ext cx="1768200" cy="94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Зимний лес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читателем возникает лес, который словно уснул под снежным покрывалом. Деревья стоят неподвижно, и кажется, что вокруг них всё замерло в ожидании чуда.
</a:t>
            </a:r>
            <a:endParaRPr lang="en-US" sz="900" dirty="0"/>
          </a:p>
        </p:txBody>
      </p:sp>
      <p:sp>
        <p:nvSpPr>
          <p:cNvPr id="19" name="Text 3"/>
          <p:cNvSpPr txBox="1"/>
          <p:nvPr/>
        </p:nvSpPr>
        <p:spPr>
          <a:xfrm>
            <a:off x="2722596" y="2692775"/>
            <a:ext cx="1768200" cy="94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Снег и тишина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Снег делает картину светлой и чистой, а тишина усиливает ощущение покоя. В такой природе слышится не шум, а мягкое дыхание зимы.
</a:t>
            </a:r>
            <a:endParaRPr lang="en-US" sz="900" dirty="0"/>
          </a:p>
        </p:txBody>
      </p:sp>
      <p:sp>
        <p:nvSpPr>
          <p:cNvPr id="20" name="Text 4"/>
          <p:cNvSpPr txBox="1"/>
          <p:nvPr/>
        </p:nvSpPr>
        <p:spPr>
          <a:xfrm>
            <a:off x="4918964" y="2692775"/>
            <a:ext cx="1768200" cy="94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Волшебство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Зима в стихотворении похожа на добрую волшебницу. Она не пугает холодом, а тихо преображает лес, делая его сказочным и красивым.
</a:t>
            </a:r>
            <a:endParaRPr lang="en-US" sz="900" dirty="0"/>
          </a:p>
        </p:txBody>
      </p:sp>
      <p:sp>
        <p:nvSpPr>
          <p:cNvPr id="21" name="Text 5"/>
          <p:cNvSpPr txBox="1"/>
          <p:nvPr/>
        </p:nvSpPr>
        <p:spPr>
          <a:xfrm>
            <a:off x="7115332" y="2692775"/>
            <a:ext cx="1768200" cy="94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Любовь к природе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 любуется родной природой и показывает, что даже зимний лес может быть тёплым для сердца. В этом и есть его особая красота.
</a:t>
            </a:r>
            <a:endParaRPr lang="en-US" sz="9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530750" y="1251272"/>
            <a:ext cx="5433300" cy="102935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530750" y="2396970"/>
            <a:ext cx="5433300" cy="1029356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530750" y="3558571"/>
            <a:ext cx="5433300" cy="1029356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80000" y="247500"/>
            <a:ext cx="8784000" cy="66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Зимний лес в стихотворении
</a:t>
            </a:r>
            <a:endParaRPr lang="en-US" sz="1823" dirty="0"/>
          </a:p>
        </p:txBody>
      </p:sp>
      <p:sp>
        <p:nvSpPr>
          <p:cNvPr id="10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00" dirty="0"/>
          </a:p>
        </p:txBody>
      </p:sp>
      <p:sp>
        <p:nvSpPr>
          <p:cNvPr id="11" name="Text 2"/>
          <p:cNvSpPr txBox="1"/>
          <p:nvPr/>
        </p:nvSpPr>
        <p:spPr>
          <a:xfrm>
            <a:off x="179950" y="1249800"/>
            <a:ext cx="3055800" cy="103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Лес, укрытый снегом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стихотворении лес кажется укутанным в белое одеяло. Снег лежит на ветках мягко и ровно, будто сам заботится о деревьях. От этого пейзаж становится тихим, светлым и почти сказочным.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179950" y="2395497"/>
            <a:ext cx="3055800" cy="103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Тихие деревья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Деревья стоят неподвижно, как будто слушают зимнюю тишину. Ни одного лишнего движения, ни одного резкого звука — только спокойствие. Такой лес легко представить на картине или в детской книжке.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179950" y="3557099"/>
            <a:ext cx="3055800" cy="103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Светлый зимний воздух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Воздух в стихотворении кажется прозрачным и чистым. Белизна снега, мягкий свет и спокойная даль создают ощущение зимнего покоя. Это тот самый лес, где хочется говорить шёпотом.
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99400" y="326400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мысль стихотворения
</a:t>
            </a:r>
            <a:endParaRPr lang="en-US" sz="2223" dirty="0"/>
          </a:p>
        </p:txBody>
      </p:sp>
      <p:sp>
        <p:nvSpPr>
          <p:cNvPr id="8" name="Text 1"/>
          <p:cNvSpPr txBox="1"/>
          <p:nvPr/>
        </p:nvSpPr>
        <p:spPr>
          <a:xfrm>
            <a:off x="337050" y="1743100"/>
            <a:ext cx="23229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Тютчев показывает, что зима умеет не только морозить, но и удивлять. Она меняет лес так, что он становится особенно красивым и почти сказочным.
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337050" y="3159800"/>
            <a:ext cx="23229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мысль проста: в любом времени года можно увидеть чудо. Нужно только смотреть внимательно — и зимний лес сам откроет свою красоту.
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3192150" y="1743087"/>
            <a:ext cx="23229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стихотворении природа не кажется холодной и строгой. Напротив, она вызывает восхищение, потому что даже в снежной тишине остаётся живой и прекрасной.
</a:t>
            </a:r>
            <a:endParaRPr lang="en-US" sz="900" dirty="0"/>
          </a:p>
        </p:txBody>
      </p:sp>
      <p:sp>
        <p:nvSpPr>
          <p:cNvPr id="11" name="Text 4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83568" y="1506425"/>
            <a:ext cx="8776864" cy="3046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00150" y="307575"/>
            <a:ext cx="8543700" cy="54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меняется картина в стихотворении
</a:t>
            </a:r>
            <a:endParaRPr lang="en-US" sz="2223" dirty="0"/>
          </a:p>
        </p:txBody>
      </p:sp>
      <p:sp>
        <p:nvSpPr>
          <p:cNvPr id="8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300150" y="907000"/>
            <a:ext cx="8543700" cy="35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образов помогает увидеть, как обычный лес превращается в зимнюю сказку.
</a:t>
            </a:r>
            <a:endParaRPr lang="en-US" sz="1123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00" dirty="0"/>
          </a:p>
        </p:txBody>
      </p:sp>
      <p:sp>
        <p:nvSpPr>
          <p:cNvPr id="5" name="Text 1"/>
          <p:cNvSpPr txBox="1"/>
          <p:nvPr/>
        </p:nvSpPr>
        <p:spPr>
          <a:xfrm>
            <a:off x="5423425" y="2050450"/>
            <a:ext cx="3446700" cy="98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образы помогают представить зиму доброй и тихой. Они делают стихотворение похожим на волшебную картинку, которую легко увидеть глазами и сердцем.
</a:t>
            </a:r>
            <a:endParaRPr lang="en-US" sz="1022" dirty="0"/>
          </a:p>
        </p:txBody>
      </p:sp>
      <p:sp>
        <p:nvSpPr>
          <p:cNvPr id="6" name="Text 2"/>
          <p:cNvSpPr txBox="1"/>
          <p:nvPr/>
        </p:nvSpPr>
        <p:spPr>
          <a:xfrm>
            <a:off x="4948150" y="3337050"/>
            <a:ext cx="3921900" cy="1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Стихотворение Ф. И. Тютчева «Чародейкою Зимою...»
</a:t>
            </a:r>
            <a:endParaRPr lang="en-US" sz="722" dirty="0"/>
          </a:p>
        </p:txBody>
      </p:sp>
      <p:sp>
        <p:nvSpPr>
          <p:cNvPr id="7" name="Text 3"/>
          <p:cNvSpPr txBox="1"/>
          <p:nvPr/>
        </p:nvSpPr>
        <p:spPr>
          <a:xfrm>
            <a:off x="180000" y="1080177"/>
            <a:ext cx="4372200" cy="1309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7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
</a:t>
            </a:r>
            <a:endParaRPr lang="en-US" sz="7200" dirty="0"/>
          </a:p>
        </p:txBody>
      </p:sp>
      <p:sp>
        <p:nvSpPr>
          <p:cNvPr id="8" name="Text 4"/>
          <p:cNvSpPr txBox="1"/>
          <p:nvPr/>
        </p:nvSpPr>
        <p:spPr>
          <a:xfrm>
            <a:off x="180000" y="2541425"/>
            <a:ext cx="4372200" cy="126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главных образа особенно ярко ведут к ощущению сна и чуда.
</a:t>
            </a:r>
            <a:endParaRPr lang="en-US" sz="2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410150" y="1574"/>
            <a:ext cx="5733900" cy="514035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00" dirty="0"/>
          </a:p>
        </p:txBody>
      </p:sp>
      <p:sp>
        <p:nvSpPr>
          <p:cNvPr id="7" name="Text 1"/>
          <p:cNvSpPr txBox="1"/>
          <p:nvPr/>
        </p:nvSpPr>
        <p:spPr>
          <a:xfrm>
            <a:off x="180000" y="180000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можно представить во время чтения
</a:t>
            </a:r>
            <a:endParaRPr lang="en-US" sz="2223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4080300"/>
            <a:ext cx="30429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Стихотворение похоже на маленькую словесную картину. Для него хорошо подходит иллюстрация без людей: только лес, снег и светлая зимняя тишина.
</a:t>
            </a:r>
            <a:endParaRPr lang="en-US" sz="900" dirty="0"/>
          </a:p>
        </p:txBody>
      </p:sp>
      <p:sp>
        <p:nvSpPr>
          <p:cNvPr id="9" name="Text 3"/>
          <p:cNvSpPr txBox="1"/>
          <p:nvPr/>
        </p:nvSpPr>
        <p:spPr>
          <a:xfrm>
            <a:off x="180000" y="3064575"/>
            <a:ext cx="30429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время чтения легко увидеть белые деревья, мягкий снег и спокойный лес. Картина получается тихой, как будто природа решила немножко вздремнуть.
</a:t>
            </a:r>
            <a:endParaRPr lang="en-US" sz="9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00" dirty="0"/>
          </a:p>
        </p:txBody>
      </p:sp>
      <p:sp>
        <p:nvSpPr>
          <p:cNvPr id="8" name="Text 1"/>
          <p:cNvSpPr txBox="1"/>
          <p:nvPr/>
        </p:nvSpPr>
        <p:spPr>
          <a:xfrm>
            <a:off x="180000" y="180000"/>
            <a:ext cx="5992500" cy="6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Настроение стихотворения
</a:t>
            </a:r>
            <a:endParaRPr lang="en-US" sz="2223" dirty="0"/>
          </a:p>
        </p:txBody>
      </p:sp>
      <p:sp>
        <p:nvSpPr>
          <p:cNvPr id="9" name="Text 2"/>
          <p:cNvSpPr txBox="1"/>
          <p:nvPr/>
        </p:nvSpPr>
        <p:spPr>
          <a:xfrm>
            <a:off x="394025" y="1903425"/>
            <a:ext cx="2555400" cy="959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строки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Сразу чувствуется спокойствие. Лес кажется тихим и неподвижным, а зимний пейзаж настраивает на внимательное, неторопливое чтение.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3129240" y="1903413"/>
            <a:ext cx="2555400" cy="959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Середина стихотворения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Появляется ощущение сказки. Снег и тишина делают лес похожим на сон, где всё вокруг стало мягким и светлым.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5864480" y="1903413"/>
            <a:ext cx="2555400" cy="959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чтения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Остаются удивление и радость. Хочется ещё раз посмотреть на зимнюю природу и заметить в ней красоту, которую обычно не спешишь увидеть.
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45225" y="1996921"/>
            <a:ext cx="2444400" cy="153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«чародейка» показывает, что зима умеет творить настоящее чудо. Она превращает обычный лес в место, похожее на сказочное королевство.
</a:t>
            </a:r>
            <a:endParaRPr lang="en-US" sz="900" dirty="0"/>
          </a:p>
        </p:txBody>
      </p:sp>
      <p:sp>
        <p:nvSpPr>
          <p:cNvPr id="8" name="Text 1"/>
          <p:cNvSpPr txBox="1"/>
          <p:nvPr/>
        </p:nvSpPr>
        <p:spPr>
          <a:xfrm>
            <a:off x="3349763" y="1996899"/>
            <a:ext cx="2444400" cy="153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Снег, белизна и тишина делают природу необычной и красивой. Из-за этого зима в стихотворении кажется не строгой, а доброй и загадочной.
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6354300" y="1996921"/>
            <a:ext cx="2444400" cy="153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Такое название помогает сразу почувствовать волшебство. Одно слово — а перед глазами уже не просто зима, а настоящая лесная сказка.
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299400" y="326400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зима названа чародейкою
</a:t>
            </a:r>
            <a:endParaRPr lang="en-US" sz="2223" dirty="0"/>
          </a:p>
        </p:txBody>
      </p:sp>
      <p:sp>
        <p:nvSpPr>
          <p:cNvPr id="11" name="Text 4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83568" y="1506425"/>
            <a:ext cx="8776864" cy="3046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00150" y="307575"/>
            <a:ext cx="8543700" cy="54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снега к сказке: как оживает зимний лес
</a:t>
            </a:r>
            <a:endParaRPr lang="en-US" sz="2223" dirty="0"/>
          </a:p>
        </p:txBody>
      </p:sp>
      <p:sp>
        <p:nvSpPr>
          <p:cNvPr id="8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300150" y="907000"/>
            <a:ext cx="8543700" cy="35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Поэтические детали, через которые Ф. Тютчев создаёт образ зимней природы.
</a:t>
            </a:r>
            <a:endParaRPr lang="en-US" sz="1123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79975" y="2896697"/>
            <a:ext cx="4259100" cy="163875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04900" y="2896697"/>
            <a:ext cx="4259100" cy="1638755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80000" y="247500"/>
            <a:ext cx="8784000" cy="66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 как живой герой
</a:t>
            </a:r>
            <a:endParaRPr lang="en-US" sz="1823" dirty="0"/>
          </a:p>
        </p:txBody>
      </p:sp>
      <p:sp>
        <p:nvSpPr>
          <p:cNvPr id="9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179950" y="1668700"/>
            <a:ext cx="3780000" cy="1108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Лес, который умеет молчать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Тютчева лес не просто стоит на месте — он словно слушает зиму. Снег укутывает ветви, и всё вокруг замирает. От этой тишины лес кажется живым, но очень задумчивым и спокойным.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4704895" y="1668688"/>
            <a:ext cx="3780000" cy="1108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Сонное царство без людей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стихотворении нет шума, следов и спешки. Лес остаётся один на один с зимой, как будто его убаюкали мягким снежным покрывалом. Такая картина подходит для тихой иллюстрации: белые деревья, покой и ни одного лишнего движения.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99400" y="326400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Звучание стихотворения
</a:t>
            </a:r>
            <a:endParaRPr lang="en-US" sz="2223" dirty="0"/>
          </a:p>
        </p:txBody>
      </p:sp>
      <p:sp>
        <p:nvSpPr>
          <p:cNvPr id="10" name="Text 1"/>
          <p:cNvSpPr txBox="1"/>
          <p:nvPr/>
        </p:nvSpPr>
        <p:spPr>
          <a:xfrm>
            <a:off x="337050" y="1743100"/>
            <a:ext cx="23229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Строки читаются плавно, без резких остановок. Из-за этого кажется, будто снег медленно опускается на землю и лес тихо засыпает.
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337050" y="3159800"/>
            <a:ext cx="23229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Ритм помогает представить неподвижность природы. Каждая строка словно бережно подводит читателя к ощущению сна, тишины и чудесного покоя.
</a:t>
            </a:r>
            <a:endParaRPr lang="en-US" sz="800" dirty="0"/>
          </a:p>
        </p:txBody>
      </p:sp>
      <p:sp>
        <p:nvSpPr>
          <p:cNvPr id="12" name="Text 3"/>
          <p:cNvSpPr txBox="1"/>
          <p:nvPr/>
        </p:nvSpPr>
        <p:spPr>
          <a:xfrm>
            <a:off x="3192150" y="1743087"/>
            <a:ext cx="23229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Повторы и мягкие звуки делают речь спокойной и напевной. Стихотворение звучит не торопливо, а размеренно, как зимний вечер в лесу.
</a:t>
            </a:r>
            <a:endParaRPr lang="en-US" sz="800" dirty="0"/>
          </a:p>
        </p:txBody>
      </p:sp>
      <p:sp>
        <p:nvSpPr>
          <p:cNvPr id="13" name="Text 4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00" dirty="0"/>
          </a:p>
        </p:txBody>
      </p:sp>
      <p:sp>
        <p:nvSpPr>
          <p:cNvPr id="14" name="Text 5"/>
          <p:cNvSpPr txBox="1"/>
          <p:nvPr/>
        </p:nvSpPr>
        <p:spPr>
          <a:xfrm>
            <a:off x="3192150" y="3149113"/>
            <a:ext cx="23229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Звучание стихотворения поддерживает его настроение. Оно не будоражит, а успокаивает, поэтому зимняя картина кажется особенно нежной и красивой.
</a:t>
            </a:r>
            <a:endParaRPr lang="en-US" sz="8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35297" y="2547617"/>
            <a:ext cx="339300" cy="3393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231966" y="2547629"/>
            <a:ext cx="296887" cy="3393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6186234" y="2547629"/>
            <a:ext cx="339300" cy="3393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4" name="Text 0"/>
          <p:cNvSpPr txBox="1"/>
          <p:nvPr/>
        </p:nvSpPr>
        <p:spPr>
          <a:xfrm>
            <a:off x="180000" y="247500"/>
            <a:ext cx="8784000" cy="66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чувства вызывает стихотворение
</a:t>
            </a:r>
            <a:endParaRPr lang="en-US" sz="1823" dirty="0"/>
          </a:p>
        </p:txBody>
      </p:sp>
      <p:sp>
        <p:nvSpPr>
          <p:cNvPr id="15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00" dirty="0"/>
          </a:p>
        </p:txBody>
      </p:sp>
      <p:sp>
        <p:nvSpPr>
          <p:cNvPr id="16" name="Text 2"/>
          <p:cNvSpPr txBox="1"/>
          <p:nvPr/>
        </p:nvSpPr>
        <p:spPr>
          <a:xfrm>
            <a:off x="729278" y="2589450"/>
            <a:ext cx="2184300" cy="94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Радость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Зимний лес у Тютчева не пугает, а радует. Читатель любуется белыми деревьями и чувствует, что зима может быть доброй и красивой.
</a:t>
            </a:r>
            <a:endParaRPr lang="en-US" sz="1000" dirty="0"/>
          </a:p>
        </p:txBody>
      </p:sp>
      <p:sp>
        <p:nvSpPr>
          <p:cNvPr id="17" name="Text 3"/>
          <p:cNvSpPr txBox="1"/>
          <p:nvPr/>
        </p:nvSpPr>
        <p:spPr>
          <a:xfrm>
            <a:off x="3704740" y="2589473"/>
            <a:ext cx="2184300" cy="94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Удивление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Обычный лес превращается в чудесную картину. От этого хочется присмотреться внимательнее и заметить, как много волшебства есть в природе.
</a:t>
            </a:r>
            <a:endParaRPr lang="en-US" sz="1000" dirty="0"/>
          </a:p>
        </p:txBody>
      </p:sp>
      <p:sp>
        <p:nvSpPr>
          <p:cNvPr id="18" name="Text 4"/>
          <p:cNvSpPr txBox="1"/>
          <p:nvPr/>
        </p:nvSpPr>
        <p:spPr>
          <a:xfrm>
            <a:off x="6680215" y="2589473"/>
            <a:ext cx="2184300" cy="94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Нежность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чтения остаётся тёплое чувство к зиме. Стихотворение учит относиться к природе бережно и замечать её тихую красоту.
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83568" y="1506425"/>
            <a:ext cx="8776864" cy="3046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00150" y="307575"/>
            <a:ext cx="8543700" cy="54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сравнения к чуду: как рождается зимняя сказка
</a:t>
            </a:r>
            <a:endParaRPr lang="en-US" sz="2223" dirty="0"/>
          </a:p>
        </p:txBody>
      </p:sp>
      <p:sp>
        <p:nvSpPr>
          <p:cNvPr id="8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300150" y="907000"/>
            <a:ext cx="8543700" cy="35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Поэтические приёмы, которые превращают обычный лес в волшебную картину.
</a:t>
            </a:r>
            <a:endParaRPr lang="en-US" sz="1123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410150" y="1574"/>
            <a:ext cx="5733900" cy="514035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38500" y="4080300"/>
            <a:ext cx="30429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помогает детям представить, что природа тоже умеет удивлять. В нём нет сложных событий, зато есть загадка, красота и тихая сказка, которая совсем не скучная.
</a:t>
            </a:r>
            <a:endParaRPr lang="en-US" sz="900" dirty="0"/>
          </a:p>
        </p:txBody>
      </p:sp>
      <p:sp>
        <p:nvSpPr>
          <p:cNvPr id="8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180000" y="180000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стихотворение нравится детям
</a:t>
            </a:r>
            <a:endParaRPr lang="en-US" sz="2223" dirty="0"/>
          </a:p>
        </p:txBody>
      </p:sp>
      <p:sp>
        <p:nvSpPr>
          <p:cNvPr id="10" name="Text 3"/>
          <p:cNvSpPr txBox="1"/>
          <p:nvPr/>
        </p:nvSpPr>
        <p:spPr>
          <a:xfrm>
            <a:off x="338500" y="3064575"/>
            <a:ext cx="30429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Стихотворение короткое, поэтому его легко читать и запоминать. В нём сразу видны снег, лес и волшебство, а знакомая зимняя картина будто оживает перед глазами.
</a:t>
            </a:r>
            <a:endParaRPr lang="en-US" sz="9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61000" y="1629368"/>
            <a:ext cx="4227900" cy="67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Оно учит замечать красоту в простых вещах. Даже снег на ветках может стать настоящим чудом, если смотреть внимательно и с интересом.
</a:t>
            </a:r>
            <a:endParaRPr lang="en-US" sz="900" dirty="0"/>
          </a:p>
        </p:txBody>
      </p:sp>
      <p:sp>
        <p:nvSpPr>
          <p:cNvPr id="9" name="Text 1"/>
          <p:cNvSpPr txBox="1"/>
          <p:nvPr/>
        </p:nvSpPr>
        <p:spPr>
          <a:xfrm>
            <a:off x="299400" y="326400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Чему учит стихотворение
</a:t>
            </a:r>
            <a:endParaRPr lang="en-US" sz="2223" dirty="0"/>
          </a:p>
        </p:txBody>
      </p:sp>
      <p:sp>
        <p:nvSpPr>
          <p:cNvPr id="10" name="Text 2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00" dirty="0"/>
          </a:p>
        </p:txBody>
      </p:sp>
      <p:sp>
        <p:nvSpPr>
          <p:cNvPr id="11" name="Text 3"/>
          <p:cNvSpPr txBox="1"/>
          <p:nvPr/>
        </p:nvSpPr>
        <p:spPr>
          <a:xfrm>
            <a:off x="261000" y="2493927"/>
            <a:ext cx="4227900" cy="67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Стихотворение развивает любовь к природе. После него хочется не просто пройти мимо зимнего леса, а остановиться и полюбоваться им.
</a:t>
            </a:r>
            <a:endParaRPr lang="en-US" sz="900" dirty="0"/>
          </a:p>
        </p:txBody>
      </p:sp>
      <p:sp>
        <p:nvSpPr>
          <p:cNvPr id="12" name="Text 4"/>
          <p:cNvSpPr txBox="1"/>
          <p:nvPr/>
        </p:nvSpPr>
        <p:spPr>
          <a:xfrm>
            <a:off x="261000" y="3358487"/>
            <a:ext cx="4227900" cy="67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воспитывает наблюдательность. Читатель учится видеть не только деревья и снег, но и настроение, которое создаёт зимняя картина.
</a:t>
            </a:r>
            <a:endParaRPr lang="en-US" sz="900" dirty="0"/>
          </a:p>
        </p:txBody>
      </p:sp>
      <p:sp>
        <p:nvSpPr>
          <p:cNvPr id="13" name="Text 5"/>
          <p:cNvSpPr txBox="1"/>
          <p:nvPr/>
        </p:nvSpPr>
        <p:spPr>
          <a:xfrm>
            <a:off x="258450" y="4223045"/>
            <a:ext cx="4227900" cy="67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помогает почувствовать, что природа — это не скучный фон, а живой мир, полный тишины, красоты и неожиданного волшебства.
</a:t>
            </a:r>
            <a:endParaRPr lang="en-US" sz="9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61000" y="1644400"/>
            <a:ext cx="4227900" cy="83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Тютчев продолжает традицию русских поэтов, которые внимательно всматривались в мир природы. Для них важны не только картины, но и настроение, которое они создают.
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299400" y="326400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Тютчев и русская поэзия о природе
</a:t>
            </a:r>
            <a:endParaRPr lang="en-US" sz="2223" dirty="0"/>
          </a:p>
        </p:txBody>
      </p:sp>
      <p:sp>
        <p:nvSpPr>
          <p:cNvPr id="9" name="Text 2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00" dirty="0"/>
          </a:p>
        </p:txBody>
      </p:sp>
      <p:sp>
        <p:nvSpPr>
          <p:cNvPr id="10" name="Text 3"/>
          <p:cNvSpPr txBox="1"/>
          <p:nvPr/>
        </p:nvSpPr>
        <p:spPr>
          <a:xfrm>
            <a:off x="261000" y="2710550"/>
            <a:ext cx="4227900" cy="83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его стихах природа часто становится главным героем. Она может быть тихой, величественной, задумчивой или радостной — почти как человек, только без слов.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261000" y="3776700"/>
            <a:ext cx="4227900" cy="83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Такое изображение делает пейзаж живым и выразительным. Поэтому стихи Тютчева легко представить, как красивую картину, которую хочется рассматривать ещё и ещё.
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10451" y="2371621"/>
            <a:ext cx="204900" cy="18213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1980838" y="2362487"/>
            <a:ext cx="175350" cy="2004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3741638" y="2362487"/>
            <a:ext cx="175350" cy="2004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5" name="Image 13" descr="preencoded.png">    </p:cNvPr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>
            <a:off x="5514976" y="2362487"/>
            <a:ext cx="150300" cy="200400"/>
          </a:xfrm>
          <a:prstGeom prst="rect">
            <a:avLst/>
          </a:prstGeom>
        </p:spPr>
      </p:pic>
      <p:pic>
        <p:nvPicPr>
          <p:cNvPr id="16" name="Image 14" descr="preencoded.png">    </p:cNvPr>
          <p:cNvPicPr>
            <a:picLocks noChangeAspect="1"/>
          </p:cNvPicPr>
          <p:nvPr/>
        </p:nvPicPr>
        <p:blipFill>
          <a:blip r:embed="rId1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7" name="Image 15" descr="preencoded.png">    </p:cNvPr>
          <p:cNvPicPr>
            <a:picLocks noChangeAspect="1"/>
          </p:cNvPicPr>
          <p:nvPr/>
        </p:nvPicPr>
        <p:blipFill>
          <a:blip r:embed="rId1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8" name="Image 16" descr="preencoded.png">    </p:cNvPr>
          <p:cNvPicPr>
            <a:picLocks noChangeAspect="1"/>
          </p:cNvPicPr>
          <p:nvPr/>
        </p:nvPicPr>
        <p:blipFill>
          <a:blip r:embed="rId17"/>
          <a:stretch>
            <a:fillRect/>
          </a:stretch>
        </p:blipFill>
        <p:spPr>
          <a:xfrm>
            <a:off x="7243301" y="2371621"/>
            <a:ext cx="204900" cy="182133"/>
          </a:xfrm>
          <a:prstGeom prst="rect">
            <a:avLst/>
          </a:prstGeom>
        </p:spPr>
      </p:pic>
      <p:pic>
        <p:nvPicPr>
          <p:cNvPr id="19" name="Image 17" descr="preencoded.png">    </p:cNvPr>
          <p:cNvPicPr>
            <a:picLocks noChangeAspect="1"/>
          </p:cNvPicPr>
          <p:nvPr/>
        </p:nvPicPr>
        <p:blipFill>
          <a:blip r:embed="rId1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20" name="Text 0"/>
          <p:cNvSpPr txBox="1"/>
          <p:nvPr/>
        </p:nvSpPr>
        <p:spPr>
          <a:xfrm>
            <a:off x="180000" y="247500"/>
            <a:ext cx="8784000" cy="66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слова и образы
</a:t>
            </a:r>
            <a:endParaRPr lang="en-US" sz="1823" dirty="0"/>
          </a:p>
        </p:txBody>
      </p:sp>
      <p:sp>
        <p:nvSpPr>
          <p:cNvPr id="21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00" dirty="0"/>
          </a:p>
        </p:txBody>
      </p:sp>
      <p:sp>
        <p:nvSpPr>
          <p:cNvPr id="22" name="Text 2"/>
          <p:cNvSpPr txBox="1"/>
          <p:nvPr/>
        </p:nvSpPr>
        <p:spPr>
          <a:xfrm>
            <a:off x="507697" y="2692775"/>
            <a:ext cx="1360800" cy="94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Чародейка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слово сразу показывает, что зима в стихотворении похожа на добрую волшебницу. Она не страшит, а преображает лес и делает его сказочным.
</a:t>
            </a:r>
            <a:endParaRPr lang="en-US" sz="800" dirty="0"/>
          </a:p>
        </p:txBody>
      </p:sp>
      <p:sp>
        <p:nvSpPr>
          <p:cNvPr id="23" name="Text 3"/>
          <p:cNvSpPr txBox="1"/>
          <p:nvPr/>
        </p:nvSpPr>
        <p:spPr>
          <a:xfrm>
            <a:off x="2263330" y="2692775"/>
            <a:ext cx="1360800" cy="94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 у Тютчева — не фон, а главный герой. Он молчит, замирает и словно ждёт, когда зима окончательно укроет его снежной тишиной.
</a:t>
            </a:r>
            <a:endParaRPr lang="en-US" sz="900" dirty="0"/>
          </a:p>
        </p:txBody>
      </p:sp>
      <p:sp>
        <p:nvSpPr>
          <p:cNvPr id="24" name="Text 4"/>
          <p:cNvSpPr txBox="1"/>
          <p:nvPr/>
        </p:nvSpPr>
        <p:spPr>
          <a:xfrm>
            <a:off x="4024116" y="2692775"/>
            <a:ext cx="1360800" cy="94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Снег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Снег создаёт белизну и мягкость картины. Он покрывает ветви, прячет обычные детали и превращает знакомый пейзаж в зимнее чудо.
</a:t>
            </a:r>
            <a:endParaRPr lang="en-US" sz="900" dirty="0"/>
          </a:p>
        </p:txBody>
      </p:sp>
      <p:sp>
        <p:nvSpPr>
          <p:cNvPr id="25" name="Text 5"/>
          <p:cNvSpPr txBox="1"/>
          <p:nvPr/>
        </p:nvSpPr>
        <p:spPr>
          <a:xfrm>
            <a:off x="5786346" y="2692775"/>
            <a:ext cx="1360800" cy="94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Сон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сна помогает почувствовать спокойствие природы. Лес будто задремал, и от этого всё вокруг кажется тихим, мягким и очень мирным.
</a:t>
            </a:r>
            <a:endParaRPr lang="en-US" sz="900" dirty="0"/>
          </a:p>
        </p:txBody>
      </p:sp>
      <p:sp>
        <p:nvSpPr>
          <p:cNvPr id="26" name="Text 6"/>
          <p:cNvSpPr txBox="1"/>
          <p:nvPr/>
        </p:nvSpPr>
        <p:spPr>
          <a:xfrm>
            <a:off x="7541294" y="2692775"/>
            <a:ext cx="1360800" cy="94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Волшебство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слово соединяет все образы стихотворения. Благодаря ему зимняя картина выглядит не просто красивой, а по-настоящему сказочной и удивительной.
</a:t>
            </a:r>
            <a:endParaRPr lang="en-US" sz="9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464175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Зима у Тютчева — не холод, а чудо
</a:t>
            </a:r>
            <a:endParaRPr lang="en-US" sz="2223" dirty="0"/>
          </a:p>
        </p:txBody>
      </p:sp>
      <p:sp>
        <p:nvSpPr>
          <p:cNvPr id="6" name="Text 1"/>
          <p:cNvSpPr txBox="1"/>
          <p:nvPr/>
        </p:nvSpPr>
        <p:spPr>
          <a:xfrm>
            <a:off x="330850" y="2622913"/>
            <a:ext cx="3562200" cy="119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стихотворении «Чародейкою Зимою...» Тютчев показывает зимний лес тихим, белым и волшебным. Он учит видеть в природе не только холод, но и красоту, покой и радость.
</a:t>
            </a:r>
            <a:endParaRPr lang="en-US" sz="1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2026-05-24T08:12:08Z</dcterms:created>
  <dcterms:modified xsi:type="dcterms:W3CDTF">2026-05-24T08:12:08Z</dcterms:modified>
</cp:coreProperties>
</file>