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jpe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image" Target="../media/image-7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jpe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image" Target="../media/image-13-7.png"/><Relationship Id="rId8" Type="http://schemas.openxmlformats.org/officeDocument/2006/relationships/image" Target="../media/image-13-8.png"/><Relationship Id="rId9" Type="http://schemas.openxmlformats.org/officeDocument/2006/relationships/image" Target="../media/image-13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jpe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jpe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242900" y="771255"/>
            <a:ext cx="3602700" cy="358159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11600" y="769550"/>
            <a:ext cx="2952000" cy="53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511600" y="3285900"/>
            <a:ext cx="4503900" cy="113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Поэзия и песни военных лет сохранили память о подвиге народа.
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511600" y="1583875"/>
            <a:ext cx="4503900" cy="142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7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Стихи и песни о Великой Отечественной войне
</a:t>
            </a:r>
            <a:endParaRPr lang="en-US" sz="3272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74600" y="1018157"/>
            <a:ext cx="3198000" cy="314178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400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902875" y="1038350"/>
            <a:ext cx="3973500" cy="89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6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военная поэзия и песня были так важны
</a:t>
            </a:r>
            <a:endParaRPr lang="en-US" sz="2561" dirty="0"/>
          </a:p>
        </p:txBody>
      </p:sp>
      <p:sp>
        <p:nvSpPr>
          <p:cNvPr id="6" name="Text 2"/>
          <p:cNvSpPr txBox="1"/>
          <p:nvPr/>
        </p:nvSpPr>
        <p:spPr>
          <a:xfrm>
            <a:off x="902875" y="2041075"/>
            <a:ext cx="3973500" cy="209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1941–1945 годах стихи и песни не только рассказывали о войне, но и поддерживали людей: их печатали, читали по радио и пели на фронте.
</a:t>
            </a:r>
            <a:endParaRPr lang="en-US" sz="16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400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2400" dirty="0"/>
          </a:p>
        </p:txBody>
      </p:sp>
      <p:sp>
        <p:nvSpPr>
          <p:cNvPr id="4" name="Text 1"/>
          <p:cNvSpPr txBox="1"/>
          <p:nvPr/>
        </p:nvSpPr>
        <p:spPr>
          <a:xfrm>
            <a:off x="912825" y="1139925"/>
            <a:ext cx="7725900" cy="57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Они говорят о Родине, верности, дружбе и памяти о тех, кто не вернулся с войны, поэтому были понятны самым разным людям.
</a:t>
            </a:r>
            <a:endParaRPr lang="en-US" sz="1600" dirty="0"/>
          </a:p>
        </p:txBody>
      </p:sp>
      <p:sp>
        <p:nvSpPr>
          <p:cNvPr id="5" name="Text 2"/>
          <p:cNvSpPr txBox="1"/>
          <p:nvPr/>
        </p:nvSpPr>
        <p:spPr>
          <a:xfrm>
            <a:off x="912825" y="2083550"/>
            <a:ext cx="7725900" cy="57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таких текстов характерны простые слова, чёткий ритм, повторы и припевы: это помогало быстро запоминать строки и петь их вместе.
</a:t>
            </a:r>
            <a:endParaRPr lang="en-US" sz="1600" dirty="0"/>
          </a:p>
        </p:txBody>
      </p:sp>
      <p:sp>
        <p:nvSpPr>
          <p:cNvPr id="6" name="Text 3"/>
          <p:cNvSpPr txBox="1"/>
          <p:nvPr/>
        </p:nvSpPr>
        <p:spPr>
          <a:xfrm>
            <a:off x="912825" y="3041575"/>
            <a:ext cx="7725900" cy="57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Авторы часто строят произведения на контрасте мирной жизни и войны, дома и фронта, разлуки и долгожданной встречи.
</a:t>
            </a:r>
            <a:endParaRPr lang="en-US" sz="1600" dirty="0"/>
          </a:p>
        </p:txBody>
      </p:sp>
      <p:sp>
        <p:nvSpPr>
          <p:cNvPr id="7" name="Text 4"/>
          <p:cNvSpPr txBox="1"/>
          <p:nvPr/>
        </p:nvSpPr>
        <p:spPr>
          <a:xfrm>
            <a:off x="912825" y="3999600"/>
            <a:ext cx="7725900" cy="57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центре всегда остаётся человек, но его личная судьба показана как часть общей судьбы страны и народа.
</a:t>
            </a:r>
            <a:endParaRPr lang="en-US" sz="1600" dirty="0"/>
          </a:p>
        </p:txBody>
      </p:sp>
      <p:sp>
        <p:nvSpPr>
          <p:cNvPr id="8" name="Text 5"/>
          <p:cNvSpPr txBox="1"/>
          <p:nvPr/>
        </p:nvSpPr>
        <p:spPr>
          <a:xfrm>
            <a:off x="354500" y="320675"/>
            <a:ext cx="84279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объединяет стихи и песни военных лет
</a:t>
            </a:r>
            <a:endParaRPr lang="en-US" sz="3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15504" y="0"/>
            <a:ext cx="4430241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400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354500" y="320675"/>
            <a:ext cx="4217400" cy="126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Александр Твардовский и образ солдата
</a:t>
            </a:r>
            <a:endParaRPr lang="en-US" sz="3000" dirty="0"/>
          </a:p>
        </p:txBody>
      </p:sp>
      <p:sp>
        <p:nvSpPr>
          <p:cNvPr id="7" name="Text 2"/>
          <p:cNvSpPr txBox="1"/>
          <p:nvPr/>
        </p:nvSpPr>
        <p:spPr>
          <a:xfrm>
            <a:off x="590900" y="1732850"/>
            <a:ext cx="3974700" cy="136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Поэма «Василий Тёркин» создавалась в 1942–1945 годах и печаталась по частям, чтобы её могли читать бойцы на фронте и в тылу.
</a:t>
            </a:r>
            <a:endParaRPr lang="en-US" sz="1600" dirty="0"/>
          </a:p>
        </p:txBody>
      </p:sp>
      <p:sp>
        <p:nvSpPr>
          <p:cNvPr id="8" name="Text 3"/>
          <p:cNvSpPr txBox="1"/>
          <p:nvPr/>
        </p:nvSpPr>
        <p:spPr>
          <a:xfrm>
            <a:off x="590900" y="3243023"/>
            <a:ext cx="3974700" cy="136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Герой Твардовского — простой, смелый и находчивый солдат, в котором соединились юмор, стойкость и человеческое достоинство; именно поэтому он стал народным образом войны.
</a:t>
            </a:r>
            <a:endParaRPr lang="en-US" sz="16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400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2400" dirty="0"/>
          </a:p>
        </p:txBody>
      </p:sp>
      <p:sp>
        <p:nvSpPr>
          <p:cNvPr id="4" name="Text 1"/>
          <p:cNvSpPr txBox="1"/>
          <p:nvPr/>
        </p:nvSpPr>
        <p:spPr>
          <a:xfrm>
            <a:off x="354500" y="320675"/>
            <a:ext cx="69624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Константин Симонов: стихотворение «Жди меня»
</a:t>
            </a:r>
            <a:endParaRPr lang="en-US" sz="2203" dirty="0"/>
          </a:p>
        </p:txBody>
      </p:sp>
      <p:sp>
        <p:nvSpPr>
          <p:cNvPr id="5" name="Text 2"/>
          <p:cNvSpPr txBox="1"/>
          <p:nvPr/>
        </p:nvSpPr>
        <p:spPr>
          <a:xfrm>
            <a:off x="846200" y="1152300"/>
            <a:ext cx="7659000" cy="85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Стихотворение написано в 1941 году и стало одним из самых известных текстов о войне, потому что говорит о разлуке и ожидании очень просто и искренне.
</a:t>
            </a:r>
            <a:endParaRPr lang="en-US" sz="1600" dirty="0"/>
          </a:p>
        </p:txBody>
      </p:sp>
      <p:sp>
        <p:nvSpPr>
          <p:cNvPr id="6" name="Text 3"/>
          <p:cNvSpPr txBox="1"/>
          <p:nvPr/>
        </p:nvSpPr>
        <p:spPr>
          <a:xfrm>
            <a:off x="846200" y="2500093"/>
            <a:ext cx="7659000" cy="85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Главная мысль произведения — верность и любовь помогают человеку выстоять, даже когда вокруг опасность и неизвестность.
</a:t>
            </a:r>
            <a:endParaRPr lang="en-US" sz="1600" dirty="0"/>
          </a:p>
        </p:txBody>
      </p:sp>
      <p:sp>
        <p:nvSpPr>
          <p:cNvPr id="7" name="Text 4"/>
          <p:cNvSpPr txBox="1"/>
          <p:nvPr/>
        </p:nvSpPr>
        <p:spPr>
          <a:xfrm>
            <a:off x="846200" y="3836799"/>
            <a:ext cx="7659000" cy="85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Повтор ключевой строки и личное обращение делают стихотворение сильным и запоминающимся; оно быстро распространилось среди солдат.
</a:t>
            </a:r>
            <a:endParaRPr lang="en-US" sz="16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15504" y="0"/>
            <a:ext cx="4430241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400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354500" y="320675"/>
            <a:ext cx="4217400" cy="126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Ольга Берггольц и голос блокадного Ленинграда
</a:t>
            </a:r>
            <a:endParaRPr lang="en-US" sz="3000" dirty="0"/>
          </a:p>
        </p:txBody>
      </p:sp>
      <p:sp>
        <p:nvSpPr>
          <p:cNvPr id="7" name="Text 2"/>
          <p:cNvSpPr txBox="1"/>
          <p:nvPr/>
        </p:nvSpPr>
        <p:spPr>
          <a:xfrm>
            <a:off x="590900" y="1732850"/>
            <a:ext cx="3974700" cy="136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Ольга Берггольц работала в осаждённом Ленинграде, и её стихи, прозвучавшие по радио, поддерживали жителей города в дни голода, холода и обстрелов.
</a:t>
            </a:r>
            <a:endParaRPr lang="en-US" sz="1600" dirty="0"/>
          </a:p>
        </p:txBody>
      </p:sp>
      <p:sp>
        <p:nvSpPr>
          <p:cNvPr id="8" name="Text 3"/>
          <p:cNvSpPr txBox="1"/>
          <p:nvPr/>
        </p:nvSpPr>
        <p:spPr>
          <a:xfrm>
            <a:off x="590900" y="3243023"/>
            <a:ext cx="3974700" cy="136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её творчестве звучат стойкость, достоинство и вера в то, что Ленинград выстоит; поэтому Берггольц стала символом духовной силы блокадного города.
</a:t>
            </a:r>
            <a:endParaRPr lang="en-US" sz="16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22825" y="1295150"/>
            <a:ext cx="541500" cy="541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301075" y="1295150"/>
            <a:ext cx="541500" cy="541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047013" y="1295150"/>
            <a:ext cx="406125" cy="541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400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2400" dirty="0"/>
          </a:p>
        </p:txBody>
      </p:sp>
      <p:sp>
        <p:nvSpPr>
          <p:cNvPr id="10" name="Text 1"/>
          <p:cNvSpPr txBox="1"/>
          <p:nvPr/>
        </p:nvSpPr>
        <p:spPr>
          <a:xfrm>
            <a:off x="354500" y="320675"/>
            <a:ext cx="70107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Песни, которые знала вся страна
</a:t>
            </a:r>
            <a:endParaRPr lang="en-US" sz="3000" dirty="0"/>
          </a:p>
        </p:txBody>
      </p:sp>
      <p:sp>
        <p:nvSpPr>
          <p:cNvPr id="11" name="Text 2"/>
          <p:cNvSpPr txBox="1"/>
          <p:nvPr/>
        </p:nvSpPr>
        <p:spPr>
          <a:xfrm>
            <a:off x="928925" y="2327525"/>
            <a:ext cx="1929300" cy="19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9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«Священная война»
</a:t>
            </a:r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9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9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Песня стала призывом к защите Родины и одним из самых сильных символов первых дней войны.
</a:t>
            </a:r>
            <a:endParaRPr lang="en-US" sz="1600" dirty="0"/>
          </a:p>
        </p:txBody>
      </p:sp>
      <p:sp>
        <p:nvSpPr>
          <p:cNvPr id="12" name="Text 3"/>
          <p:cNvSpPr txBox="1"/>
          <p:nvPr/>
        </p:nvSpPr>
        <p:spPr>
          <a:xfrm>
            <a:off x="3607350" y="2327525"/>
            <a:ext cx="1929300" cy="19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9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«Катюша»
</a:t>
            </a:r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9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9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Созданная до войны, в годы испытаний она зазвучала как песня о верности, ожидании и любви к близким.
</a:t>
            </a:r>
            <a:endParaRPr lang="en-US" sz="1600" dirty="0"/>
          </a:p>
        </p:txBody>
      </p:sp>
      <p:sp>
        <p:nvSpPr>
          <p:cNvPr id="13" name="Text 4"/>
          <p:cNvSpPr txBox="1"/>
          <p:nvPr/>
        </p:nvSpPr>
        <p:spPr>
          <a:xfrm>
            <a:off x="6285775" y="2327525"/>
            <a:ext cx="1929300" cy="19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9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«Тёмная ночь»
</a:t>
            </a:r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9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9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 песня передаёт тоску солдата по дому и родным, поэтому звучит особенно тихо и задушевно.
</a:t>
            </a:r>
            <a:endParaRPr lang="en-US" sz="16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45" y="1042525"/>
            <a:ext cx="4106309" cy="3425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400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354500" y="320675"/>
            <a:ext cx="75243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4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Хронология ключевых произведений военных лет
</a:t>
            </a:r>
            <a:endParaRPr lang="en-US" sz="2549" dirty="0"/>
          </a:p>
        </p:txBody>
      </p:sp>
      <p:sp>
        <p:nvSpPr>
          <p:cNvPr id="7" name="Text 2"/>
          <p:cNvSpPr txBox="1"/>
          <p:nvPr/>
        </p:nvSpPr>
        <p:spPr>
          <a:xfrm>
            <a:off x="354500" y="1042525"/>
            <a:ext cx="3974700" cy="154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линии видны годы появления самых известных текстов, связанных с войной и поддержкой людей на фронте и в тылу.
</a:t>
            </a:r>
            <a:endParaRPr lang="en-US" sz="1600" dirty="0"/>
          </a:p>
        </p:txBody>
      </p:sp>
      <p:sp>
        <p:nvSpPr>
          <p:cNvPr id="8" name="Text 3"/>
          <p:cNvSpPr txBox="1"/>
          <p:nvPr/>
        </p:nvSpPr>
        <p:spPr>
          <a:xfrm>
            <a:off x="354500" y="2919325"/>
            <a:ext cx="3974700" cy="154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произведения возникли уже в начале войны и сопровождали людей до Победы.
</a:t>
            </a:r>
            <a:endParaRPr lang="en-US" sz="1600" dirty="0"/>
          </a:p>
        </p:txBody>
      </p:sp>
      <p:sp>
        <p:nvSpPr>
          <p:cNvPr id="9" name="Text 4"/>
          <p:cNvSpPr txBox="1"/>
          <p:nvPr/>
        </p:nvSpPr>
        <p:spPr>
          <a:xfrm>
            <a:off x="4828312" y="4705875"/>
            <a:ext cx="36699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5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Историко-литературные данные по датам создания и первой публикации произведений: 1941–1945 годы.
</a:t>
            </a:r>
            <a:endParaRPr lang="en-US" sz="1159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400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354500" y="320675"/>
            <a:ext cx="82179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 Родины в стихах и песнях
</a:t>
            </a:r>
            <a:endParaRPr lang="en-US" sz="3000" dirty="0"/>
          </a:p>
        </p:txBody>
      </p:sp>
      <p:sp>
        <p:nvSpPr>
          <p:cNvPr id="6" name="Text 2"/>
          <p:cNvSpPr txBox="1"/>
          <p:nvPr/>
        </p:nvSpPr>
        <p:spPr>
          <a:xfrm>
            <a:off x="624125" y="1532225"/>
            <a:ext cx="2088300" cy="307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Родина в военной поэзии — это не абстрактное слово, а дом, улица, мать, город, поле и всё, что нужно защитить.
</a:t>
            </a:r>
            <a:endParaRPr lang="en-US" sz="1600" dirty="0"/>
          </a:p>
        </p:txBody>
      </p:sp>
      <p:sp>
        <p:nvSpPr>
          <p:cNvPr id="7" name="Text 3"/>
          <p:cNvSpPr txBox="1"/>
          <p:nvPr/>
        </p:nvSpPr>
        <p:spPr>
          <a:xfrm>
            <a:off x="3398790" y="1532225"/>
            <a:ext cx="2088300" cy="307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Такой образ делает тексты близкими школьникам: большая история связывается с личными чувствами, памятью семьи и любовью к родному месту.
</a:t>
            </a:r>
            <a:endParaRPr lang="en-US" sz="1600" dirty="0"/>
          </a:p>
        </p:txBody>
      </p:sp>
      <p:sp>
        <p:nvSpPr>
          <p:cNvPr id="8" name="Text 4"/>
          <p:cNvSpPr txBox="1"/>
          <p:nvPr/>
        </p:nvSpPr>
        <p:spPr>
          <a:xfrm>
            <a:off x="6199276" y="1532225"/>
            <a:ext cx="2088300" cy="307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песнях образ Родины усиливают мелодия, повтор припева и общий призыв к единству, поэтому их легко пели вместе.
</a:t>
            </a:r>
            <a:endParaRPr lang="en-US" sz="16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4500" y="1533341"/>
            <a:ext cx="4106400" cy="2475918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38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2138" dirty="0"/>
          </a:p>
        </p:txBody>
      </p:sp>
      <p:sp>
        <p:nvSpPr>
          <p:cNvPr id="5" name="Text 1"/>
          <p:cNvSpPr txBox="1"/>
          <p:nvPr/>
        </p:nvSpPr>
        <p:spPr>
          <a:xfrm>
            <a:off x="354500" y="320675"/>
            <a:ext cx="75243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5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произведения и их особенности
</a:t>
            </a:r>
            <a:endParaRPr lang="en-US" sz="2856" dirty="0"/>
          </a:p>
        </p:txBody>
      </p:sp>
      <p:sp>
        <p:nvSpPr>
          <p:cNvPr id="6" name="Text 2"/>
          <p:cNvSpPr txBox="1"/>
          <p:nvPr/>
        </p:nvSpPr>
        <p:spPr>
          <a:xfrm>
            <a:off x="4601025" y="1058750"/>
            <a:ext cx="3974700" cy="154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ключевых текстов военных лет по автору, году, теме и художественной особенности.
</a:t>
            </a:r>
            <a:endParaRPr lang="en-US" sz="1600" dirty="0"/>
          </a:p>
        </p:txBody>
      </p:sp>
      <p:sp>
        <p:nvSpPr>
          <p:cNvPr id="7" name="Text 3"/>
          <p:cNvSpPr txBox="1"/>
          <p:nvPr/>
        </p:nvSpPr>
        <p:spPr>
          <a:xfrm>
            <a:off x="4601025" y="2935550"/>
            <a:ext cx="3974700" cy="154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Жанры разные, но все произведения поддерживали людей, укрепляли веру и сохраняли память о войне.
</a:t>
            </a:r>
            <a:endParaRPr lang="en-US" sz="1600" dirty="0"/>
          </a:p>
        </p:txBody>
      </p:sp>
      <p:sp>
        <p:nvSpPr>
          <p:cNvPr id="8" name="Text 4"/>
          <p:cNvSpPr txBox="1"/>
          <p:nvPr/>
        </p:nvSpPr>
        <p:spPr>
          <a:xfrm>
            <a:off x="791025" y="4693900"/>
            <a:ext cx="36699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Тексты и общеизвестные даты создания произведений о Великой Отечественной войне.
</a:t>
            </a:r>
            <a:endParaRPr lang="en-US" sz="12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15504" y="0"/>
            <a:ext cx="4430241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290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2290" dirty="0"/>
          </a:p>
        </p:txBody>
      </p:sp>
      <p:sp>
        <p:nvSpPr>
          <p:cNvPr id="6" name="Text 1"/>
          <p:cNvSpPr txBox="1"/>
          <p:nvPr/>
        </p:nvSpPr>
        <p:spPr>
          <a:xfrm>
            <a:off x="354500" y="320675"/>
            <a:ext cx="4217400" cy="126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Музыка как часть фронтовой жизни
</a:t>
            </a:r>
            <a:endParaRPr lang="en-US" sz="3000" dirty="0"/>
          </a:p>
        </p:txBody>
      </p:sp>
      <p:sp>
        <p:nvSpPr>
          <p:cNvPr id="7" name="Text 2"/>
          <p:cNvSpPr txBox="1"/>
          <p:nvPr/>
        </p:nvSpPr>
        <p:spPr>
          <a:xfrm>
            <a:off x="590900" y="1732850"/>
            <a:ext cx="3974700" cy="136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Песни на войне звучали на привалах, в госпиталях, в клубах и по радио. Они помогали бойцам сохранять силы, вспоминать дом и чувствовать рядом товарищей.
</a:t>
            </a:r>
            <a:endParaRPr lang="en-US" sz="1600" dirty="0"/>
          </a:p>
        </p:txBody>
      </p:sp>
      <p:sp>
        <p:nvSpPr>
          <p:cNvPr id="8" name="Text 3"/>
          <p:cNvSpPr txBox="1"/>
          <p:nvPr/>
        </p:nvSpPr>
        <p:spPr>
          <a:xfrm>
            <a:off x="590900" y="3243023"/>
            <a:ext cx="3974700" cy="136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Многие мелодии быстро подхватывали хором, поэтому песня становилась общей для целого подразделения или города. Так музыка поддерживала людей не хуже слов.
</a:t>
            </a:r>
            <a:endParaRPr lang="en-US" sz="16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4500" y="1341388"/>
            <a:ext cx="8423400" cy="312542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38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2138" dirty="0"/>
          </a:p>
        </p:txBody>
      </p:sp>
      <p:sp>
        <p:nvSpPr>
          <p:cNvPr id="7" name="Text 1"/>
          <p:cNvSpPr txBox="1"/>
          <p:nvPr/>
        </p:nvSpPr>
        <p:spPr>
          <a:xfrm>
            <a:off x="354500" y="320675"/>
            <a:ext cx="84234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5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военного произведения к общенародной памяти
</a:t>
            </a:r>
            <a:endParaRPr lang="en-US" sz="2452" dirty="0"/>
          </a:p>
        </p:txBody>
      </p:sp>
      <p:sp>
        <p:nvSpPr>
          <p:cNvPr id="8" name="Text 2"/>
          <p:cNvSpPr txBox="1"/>
          <p:nvPr/>
        </p:nvSpPr>
        <p:spPr>
          <a:xfrm>
            <a:off x="354500" y="874128"/>
            <a:ext cx="84234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8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 текст, созданный в годы войны, быстро распространялся через печать, радио и живое исполнение, а затем становился символом эпохи.
</a:t>
            </a:r>
            <a:endParaRPr lang="en-US" sz="1289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91150" y="1295150"/>
            <a:ext cx="541500" cy="541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331719" y="1295150"/>
            <a:ext cx="473813" cy="541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304600" y="1295150"/>
            <a:ext cx="541500" cy="541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7311325" y="1295150"/>
            <a:ext cx="541500" cy="541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38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2138" dirty="0"/>
          </a:p>
        </p:txBody>
      </p:sp>
      <p:sp>
        <p:nvSpPr>
          <p:cNvPr id="12" name="Text 1"/>
          <p:cNvSpPr txBox="1"/>
          <p:nvPr/>
        </p:nvSpPr>
        <p:spPr>
          <a:xfrm>
            <a:off x="354500" y="320675"/>
            <a:ext cx="70107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9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Художественные особенности стихов о войне
</a:t>
            </a:r>
            <a:endParaRPr lang="en-US" sz="2396" dirty="0"/>
          </a:p>
        </p:txBody>
      </p:sp>
      <p:sp>
        <p:nvSpPr>
          <p:cNvPr id="13" name="Text 2"/>
          <p:cNvSpPr txBox="1"/>
          <p:nvPr/>
        </p:nvSpPr>
        <p:spPr>
          <a:xfrm>
            <a:off x="781350" y="2327525"/>
            <a:ext cx="1544400" cy="19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1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Точные детали
</a:t>
            </a:r>
            <a:pPr algn="l" indent="0" marL="0">
              <a:lnSpc>
                <a:spcPct val="100000"/>
              </a:lnSpc>
              <a:buNone/>
            </a:pPr>
            <a:r>
              <a:rPr lang="en-US" sz="121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1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Авторы показывают войну через конкретные предметы и ситуации: письмо, дорогу, ночь, огонь, ожидание. Благодаря этому стихотворение звучит правдиво и зримо.
</a:t>
            </a:r>
            <a:endParaRPr lang="en-US" sz="1211" dirty="0"/>
          </a:p>
        </p:txBody>
      </p:sp>
      <p:sp>
        <p:nvSpPr>
          <p:cNvPr id="14" name="Text 3"/>
          <p:cNvSpPr txBox="1"/>
          <p:nvPr/>
        </p:nvSpPr>
        <p:spPr>
          <a:xfrm>
            <a:off x="2796450" y="2327525"/>
            <a:ext cx="1544400" cy="19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5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Прямое обращение
</a:t>
            </a:r>
            <a:pPr algn="l" indent="0" marL="0">
              <a:lnSpc>
                <a:spcPct val="100000"/>
              </a:lnSpc>
              <a:buNone/>
            </a:pPr>
            <a:r>
              <a:rPr lang="en-US" sz="125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5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Часто поэт говорит с матерью, другом, любимым человеком или родным городом. Такое обращение делает текст личным и близким каждому читателю.
</a:t>
            </a:r>
            <a:endParaRPr lang="en-US" sz="1258" dirty="0"/>
          </a:p>
        </p:txBody>
      </p:sp>
      <p:sp>
        <p:nvSpPr>
          <p:cNvPr id="15" name="Text 4"/>
          <p:cNvSpPr txBox="1"/>
          <p:nvPr/>
        </p:nvSpPr>
        <p:spPr>
          <a:xfrm>
            <a:off x="4803175" y="2327525"/>
            <a:ext cx="1544400" cy="19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6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Повторы и ритм
</a:t>
            </a:r>
            <a:pPr algn="l" indent="0" marL="0">
              <a:lnSpc>
                <a:spcPct val="100000"/>
              </a:lnSpc>
              <a:buNone/>
            </a:pPr>
            <a:r>
              <a:rPr lang="en-US" sz="136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6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Повтор ключевых слов, краткие строфы и чёткий ритм помогают запомнить текст. Именно поэтому многие военные стихи легко читаются вслух.
</a:t>
            </a:r>
            <a:endParaRPr lang="en-US" sz="1367" dirty="0"/>
          </a:p>
        </p:txBody>
      </p:sp>
      <p:sp>
        <p:nvSpPr>
          <p:cNvPr id="16" name="Text 5"/>
          <p:cNvSpPr txBox="1"/>
          <p:nvPr/>
        </p:nvSpPr>
        <p:spPr>
          <a:xfrm>
            <a:off x="6809900" y="2327525"/>
            <a:ext cx="1544400" cy="19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5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Стойкость и надежда
</a:t>
            </a:r>
            <a:pPr algn="l" indent="0" marL="0">
              <a:lnSpc>
                <a:spcPct val="100000"/>
              </a:lnSpc>
              <a:buNone/>
            </a:pPr>
            <a:r>
              <a:rPr lang="en-US" sz="125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5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в трагических строках звучит вера в жизнь и победу. Военная поэзия не только рассказывает о боли, но и поддерживает человека.
</a:t>
            </a:r>
            <a:endParaRPr lang="en-US" sz="1253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38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2138" dirty="0"/>
          </a:p>
        </p:txBody>
      </p:sp>
      <p:sp>
        <p:nvSpPr>
          <p:cNvPr id="5" name="Text 1"/>
          <p:cNvSpPr txBox="1"/>
          <p:nvPr/>
        </p:nvSpPr>
        <p:spPr>
          <a:xfrm>
            <a:off x="354500" y="987350"/>
            <a:ext cx="3294900" cy="386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Тема памяти о погибших
</a:t>
            </a:r>
            <a:endParaRPr lang="en-US" sz="3000" dirty="0"/>
          </a:p>
        </p:txBody>
      </p:sp>
      <p:sp>
        <p:nvSpPr>
          <p:cNvPr id="6" name="Text 2"/>
          <p:cNvSpPr txBox="1"/>
          <p:nvPr/>
        </p:nvSpPr>
        <p:spPr>
          <a:xfrm>
            <a:off x="4305700" y="1152300"/>
            <a:ext cx="4220400" cy="85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Военные стихи напоминают о тех, кто не вернулся с поля боя. Имя павшего, тишина после сражения и благодарность живых становятся важной частью текста.
</a:t>
            </a:r>
            <a:endParaRPr lang="en-US" sz="1600" dirty="0"/>
          </a:p>
        </p:txBody>
      </p:sp>
      <p:sp>
        <p:nvSpPr>
          <p:cNvPr id="7" name="Text 3"/>
          <p:cNvSpPr txBox="1"/>
          <p:nvPr/>
        </p:nvSpPr>
        <p:spPr>
          <a:xfrm>
            <a:off x="4305700" y="2500091"/>
            <a:ext cx="4220400" cy="85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8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Память в таких произведениях понимается как долг: нельзя забывать ни солдат, ни мирных жителей, переживших войну. Это нравственный урок для следующего поколения.
</a:t>
            </a:r>
            <a:endParaRPr lang="en-US" sz="1489" dirty="0"/>
          </a:p>
        </p:txBody>
      </p:sp>
      <p:sp>
        <p:nvSpPr>
          <p:cNvPr id="8" name="Text 4"/>
          <p:cNvSpPr txBox="1"/>
          <p:nvPr/>
        </p:nvSpPr>
        <p:spPr>
          <a:xfrm>
            <a:off x="4305700" y="3836795"/>
            <a:ext cx="4220400" cy="85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6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школе эта тема помогает увидеть связь между семейной историей, историей города и судьбой страны. Поэтому военные тексты читают как художественные и исторические свидетельства.
</a:t>
            </a:r>
            <a:endParaRPr lang="en-US" sz="1463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45" y="1042525"/>
            <a:ext cx="4106309" cy="3425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38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2138" dirty="0"/>
          </a:p>
        </p:txBody>
      </p:sp>
      <p:sp>
        <p:nvSpPr>
          <p:cNvPr id="6" name="Text 1"/>
          <p:cNvSpPr txBox="1"/>
          <p:nvPr/>
        </p:nvSpPr>
        <p:spPr>
          <a:xfrm>
            <a:off x="354500" y="320675"/>
            <a:ext cx="75243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1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чувства чаще всего звучат в военных песнях и стихах
</a:t>
            </a:r>
            <a:endParaRPr lang="en-US" sz="2115" dirty="0"/>
          </a:p>
        </p:txBody>
      </p:sp>
      <p:sp>
        <p:nvSpPr>
          <p:cNvPr id="7" name="Text 2"/>
          <p:cNvSpPr txBox="1"/>
          <p:nvPr/>
        </p:nvSpPr>
        <p:spPr>
          <a:xfrm>
            <a:off x="354500" y="1042525"/>
            <a:ext cx="3974700" cy="154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Военная лирика соединяет личные переживания и общую судьбу страны, поэтому в ней звучат сразу несколько сильных чувств.
</a:t>
            </a:r>
            <a:endParaRPr lang="en-US" sz="1600" dirty="0"/>
          </a:p>
        </p:txBody>
      </p:sp>
      <p:sp>
        <p:nvSpPr>
          <p:cNvPr id="8" name="Text 3"/>
          <p:cNvSpPr txBox="1"/>
          <p:nvPr/>
        </p:nvSpPr>
        <p:spPr>
          <a:xfrm>
            <a:off x="354500" y="2919325"/>
            <a:ext cx="3974700" cy="154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первом плане оказываются надежда и любовь к Родине, а рядом с ними — тоска, скорбь и товарищество.
</a:t>
            </a:r>
            <a:endParaRPr lang="en-US" sz="1600" dirty="0"/>
          </a:p>
        </p:txBody>
      </p:sp>
      <p:sp>
        <p:nvSpPr>
          <p:cNvPr id="9" name="Text 4"/>
          <p:cNvSpPr txBox="1"/>
          <p:nvPr/>
        </p:nvSpPr>
        <p:spPr>
          <a:xfrm>
            <a:off x="4828312" y="4705875"/>
            <a:ext cx="36699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5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Стихотворения и песни военных лет: К. Симонов «Жди меня», В. Лебедев-Кумач «Священная война», М. Исаковский «Катюша», В. Агатов «Тёмная ночь», А. Твардовский «Василий Тёркин».
</a:t>
            </a:r>
            <a:endParaRPr lang="en-US" sz="859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15504" y="0"/>
            <a:ext cx="4430241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38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2138" dirty="0"/>
          </a:p>
        </p:txBody>
      </p:sp>
      <p:sp>
        <p:nvSpPr>
          <p:cNvPr id="6" name="Text 1"/>
          <p:cNvSpPr txBox="1"/>
          <p:nvPr/>
        </p:nvSpPr>
        <p:spPr>
          <a:xfrm>
            <a:off x="354500" y="320675"/>
            <a:ext cx="4217400" cy="126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Фронтовая лирика и письма с войны
</a:t>
            </a:r>
            <a:endParaRPr lang="en-US" sz="3000" dirty="0"/>
          </a:p>
        </p:txBody>
      </p:sp>
      <p:sp>
        <p:nvSpPr>
          <p:cNvPr id="7" name="Text 2"/>
          <p:cNvSpPr txBox="1"/>
          <p:nvPr/>
        </p:nvSpPr>
        <p:spPr>
          <a:xfrm>
            <a:off x="590900" y="1732850"/>
            <a:ext cx="3974700" cy="136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Военные стихи нередко похожи на письмо: в них есть прямое обращение, простые слова и искренний тон. Такая манера делает переживания героя особенно близкими читателю.
</a:t>
            </a:r>
            <a:endParaRPr lang="en-US" sz="1600" dirty="0"/>
          </a:p>
        </p:txBody>
      </p:sp>
      <p:sp>
        <p:nvSpPr>
          <p:cNvPr id="8" name="Text 3"/>
          <p:cNvSpPr txBox="1"/>
          <p:nvPr/>
        </p:nvSpPr>
        <p:spPr>
          <a:xfrm>
            <a:off x="590900" y="3243023"/>
            <a:ext cx="3974700" cy="136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Письма-треугольники были главным связующим звеном между фронтом и домом. Поэтому в поэзии так часто звучат ожидание, тревога и надежда на скорую встречу.
</a:t>
            </a:r>
            <a:endParaRPr lang="en-US" sz="16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38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2138" dirty="0"/>
          </a:p>
        </p:txBody>
      </p:sp>
      <p:sp>
        <p:nvSpPr>
          <p:cNvPr id="5" name="Text 1"/>
          <p:cNvSpPr txBox="1"/>
          <p:nvPr/>
        </p:nvSpPr>
        <p:spPr>
          <a:xfrm>
            <a:off x="603200" y="1625825"/>
            <a:ext cx="1576500" cy="292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Они соединяют литературу с историей и помогают понять, как слово отражает реальную жизнь людей в годы войны.
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2729600" y="1625825"/>
            <a:ext cx="1576500" cy="292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Ученики видят, как художественный текст передаёт чувства точнее, чем сухое сообщение о событии или дата в учебнике.
</a:t>
            </a:r>
            <a:endParaRPr lang="en-US" sz="1600" dirty="0"/>
          </a:p>
        </p:txBody>
      </p:sp>
      <p:sp>
        <p:nvSpPr>
          <p:cNvPr id="7" name="Text 3"/>
          <p:cNvSpPr txBox="1"/>
          <p:nvPr/>
        </p:nvSpPr>
        <p:spPr>
          <a:xfrm>
            <a:off x="4856000" y="1625825"/>
            <a:ext cx="1576500" cy="292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произведения воспитывают уважение к подвигу, памяти семьи и страны, а также к людям, пережившим тяжёлые испытания.
</a:t>
            </a:r>
            <a:endParaRPr lang="en-US" sz="1600" dirty="0"/>
          </a:p>
        </p:txBody>
      </p:sp>
      <p:sp>
        <p:nvSpPr>
          <p:cNvPr id="8" name="Text 4"/>
          <p:cNvSpPr txBox="1"/>
          <p:nvPr/>
        </p:nvSpPr>
        <p:spPr>
          <a:xfrm>
            <a:off x="6982400" y="1625825"/>
            <a:ext cx="1576500" cy="292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Изучение военной поэзии учит замечать, как поддержка, верность и мужество проявляются в обычных словах и поступках.
</a:t>
            </a:r>
            <a:endParaRPr lang="en-US" sz="1600" dirty="0"/>
          </a:p>
        </p:txBody>
      </p:sp>
      <p:sp>
        <p:nvSpPr>
          <p:cNvPr id="9" name="Text 5"/>
          <p:cNvSpPr txBox="1"/>
          <p:nvPr/>
        </p:nvSpPr>
        <p:spPr>
          <a:xfrm>
            <a:off x="354500" y="320675"/>
            <a:ext cx="84279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1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эти произведения изучают в 8 классе
</a:t>
            </a:r>
            <a:endParaRPr lang="en-US" sz="2915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27706" y="1038300"/>
            <a:ext cx="5088437" cy="18483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38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2138" dirty="0"/>
          </a:p>
        </p:txBody>
      </p:sp>
      <p:sp>
        <p:nvSpPr>
          <p:cNvPr id="5" name="Text 1"/>
          <p:cNvSpPr txBox="1"/>
          <p:nvPr/>
        </p:nvSpPr>
        <p:spPr>
          <a:xfrm>
            <a:off x="354500" y="3018450"/>
            <a:ext cx="4097700" cy="144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Стихи и песни по-разному воздействуют на читателя и слушателя, но обе формы сохраняют память о войне.
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4702398" y="3020475"/>
            <a:ext cx="4097700" cy="144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Стихотворение сильнее работает через личное переживание, а песня — через общую эмоцию и мелодию. Вместе они поддерживали людей и сохраняли историческую память.
</a:t>
            </a:r>
            <a:endParaRPr lang="en-US" sz="1600" dirty="0"/>
          </a:p>
        </p:txBody>
      </p:sp>
      <p:sp>
        <p:nvSpPr>
          <p:cNvPr id="7" name="Text 3"/>
          <p:cNvSpPr txBox="1"/>
          <p:nvPr/>
        </p:nvSpPr>
        <p:spPr>
          <a:xfrm>
            <a:off x="349125" y="4710550"/>
            <a:ext cx="79623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Произведения военных лет: К. Симонов, А. Твардовский, В. Лебедев-Кумач, М. Исаковский, В. Агатов.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354500" y="320675"/>
            <a:ext cx="75243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1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стихов и песен военного времени
</a:t>
            </a:r>
            <a:endParaRPr lang="en-US" sz="2619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38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2138" dirty="0"/>
          </a:p>
        </p:txBody>
      </p:sp>
      <p:sp>
        <p:nvSpPr>
          <p:cNvPr id="8" name="Text 1"/>
          <p:cNvSpPr txBox="1"/>
          <p:nvPr/>
        </p:nvSpPr>
        <p:spPr>
          <a:xfrm>
            <a:off x="914425" y="2227250"/>
            <a:ext cx="2287200" cy="23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Послевоенные годы
</a:t>
            </a:r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Произведения о войне входят в книги, школьные хрестоматии и домашнее чтение. Они помогают сохранить живую память о поколении Победы.
</a:t>
            </a:r>
            <a:endParaRPr lang="en-US" sz="1600" dirty="0"/>
          </a:p>
        </p:txBody>
      </p:sp>
      <p:sp>
        <p:nvSpPr>
          <p:cNvPr id="9" name="Text 2"/>
          <p:cNvSpPr txBox="1"/>
          <p:nvPr/>
        </p:nvSpPr>
        <p:spPr>
          <a:xfrm>
            <a:off x="3654575" y="2227250"/>
            <a:ext cx="2287200" cy="23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Памятные даты и уроки
</a:t>
            </a:r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Тексты звучат на уроках, концертах ко Дню Победы и в музеях. Так они становятся частью общего разговора о прошлом и мире.
</a:t>
            </a:r>
            <a:endParaRPr lang="en-US" sz="1600" dirty="0"/>
          </a:p>
        </p:txBody>
      </p:sp>
      <p:sp>
        <p:nvSpPr>
          <p:cNvPr id="10" name="Text 3"/>
          <p:cNvSpPr txBox="1"/>
          <p:nvPr/>
        </p:nvSpPr>
        <p:spPr>
          <a:xfrm>
            <a:off x="6394728" y="2227250"/>
            <a:ext cx="2287200" cy="23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Сегодня
</a:t>
            </a:r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Военные стихи и песни знают разные поколения. Они напоминают о цене мира, о стойкости людей и о силе искусства сохранять правду.
</a:t>
            </a:r>
            <a:endParaRPr lang="en-US" sz="1600" dirty="0"/>
          </a:p>
        </p:txBody>
      </p:sp>
      <p:sp>
        <p:nvSpPr>
          <p:cNvPr id="11" name="Text 4"/>
          <p:cNvSpPr txBox="1"/>
          <p:nvPr/>
        </p:nvSpPr>
        <p:spPr>
          <a:xfrm>
            <a:off x="354500" y="320675"/>
            <a:ext cx="84297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военные стихи и песни живут сегодня
</a:t>
            </a:r>
            <a:endParaRPr lang="en-US" sz="30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242900" y="771255"/>
            <a:ext cx="3602700" cy="358159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14850" y="818700"/>
            <a:ext cx="4068600" cy="358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69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стихи и песни войны не теряют силы
</a:t>
            </a:r>
            <a:pPr algn="l" indent="0" marL="0">
              <a:lnSpc>
                <a:spcPct val="100000"/>
              </a:lnSpc>
              <a:buNone/>
            </a:pPr>
            <a:r>
              <a:rPr lang="en-US" sz="234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6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Они сохраняют живые чувства людей 1941–1945 годов и учат помнить о мужестве, верности и цене мира. Поэтому эти тексты остаются важными и сегодня.
</a:t>
            </a:r>
            <a:endParaRPr lang="en-US" sz="4692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2026-05-19T05:21:40Z</dcterms:created>
  <dcterms:modified xsi:type="dcterms:W3CDTF">2026-05-19T05:21:40Z</dcterms:modified>
</cp:coreProperties>
</file>