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общества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занимают разные позиции в обществе?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общество меняется и меняется его структура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сдвиги, миграция, урбанизация и цифровые технологии перестраивают группы, профессии и способы продвижения. Чтобы понимать современное общество, важно видеть, какие ресурсы помогают человеку адаптироваться и какие барьеры ограничивают его возможности.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социальной структуры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состоит из групп, общностей и институтов, которые связывают людей общими интересами, нормами и устойчивыми правилами взаимодействия.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статусы определяют положение человека в обществе, а связанные с ними права, обязанности и ожидания делают поведение предсказуемым для окружающих.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различаются численностью, сплочённостью и устойчивостью, поэтому одни меняются быстро, а другие сохраняются десятилетиями и влияют на жизнь общества сильнее.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статус и социальная роль человека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статусов человек получает от рождения: это возраст, пол, происхождение. Другие статусы приобретаются в течение жизни через учёбу, труд и личные достижения.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статус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роль — это ожидаемая модель поведения в конкретной ситуации. Один человек одновременно бывает учеником, другом, ребёнком, гражданином и работником, а их требования не всегда совпадают.
</a:t>
            </a:r>
            <a:endParaRPr lang="en-US" sz="1427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социальная роль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критерии социальной стратификации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в повседневной жизни оказываются доход и образование: именно они сильнее всего открывают или ограничивают дальнейший выбор.
</a:t>
            </a:r>
            <a:endParaRPr lang="en-US" sz="1477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«Социальная стратификация». Условная оценка значимости критериев для наглядности, 2025.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Стратификация не сводится только к деньгам: разные критерии часто усиливают друг друга и формируют устойчивые жизненные траектории.
</a:t>
            </a:r>
            <a:endParaRPr lang="en-US" sz="1477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2313826"/>
            <a:ext cx="4048200" cy="11013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и их признаки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теме «Социальная стратификация».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трёх слоёв показывает различия в ресурсах, условиях труда и повседневных возможностях.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слой особенно важен для устойчивости общества, а различия в доходе и занятости определяют доступ к качественным услугам и выбору.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социальной мобильности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схема: последовательность факторов, влияющих на изменение социального положения.
</a:t>
            </a:r>
            <a:endParaRPr lang="en-US" sz="1426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6925" y="1398013"/>
            <a:ext cx="891000" cy="7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21187" y="131746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97399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9662" y="1398013"/>
            <a:ext cx="891000" cy="712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0350" y="1317313"/>
            <a:ext cx="874200" cy="874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социальную мобильность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495125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школа, колледж или вуз расширяют выбор профессий и помогают человеку перейти в более устойчивую и престижную занятость.
</a:t>
            </a:r>
            <a:endParaRPr lang="en-US" sz="1317" dirty="0"/>
          </a:p>
        </p:txBody>
      </p:sp>
      <p:sp>
        <p:nvSpPr>
          <p:cNvPr id="15" name="Text 2"/>
          <p:cNvSpPr txBox="1"/>
          <p:nvPr/>
        </p:nvSpPr>
        <p:spPr>
          <a:xfrm>
            <a:off x="2175438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 ресурс сил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здоровья влияет на возможность учиться, работать и выдерживать нагрузку, а значит напрямую связано с жизненными шансами.
</a:t>
            </a:r>
            <a:endParaRPr lang="en-US" sz="1317" dirty="0"/>
          </a:p>
        </p:txBody>
      </p:sp>
      <p:sp>
        <p:nvSpPr>
          <p:cNvPr id="16" name="Text 3"/>
          <p:cNvSpPr txBox="1"/>
          <p:nvPr/>
        </p:nvSpPr>
        <p:spPr>
          <a:xfrm>
            <a:off x="38553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капитал
</a:t>
            </a:r>
            <a:pPr algn="ctr" indent="0" marL="0">
              <a:lnSpc>
                <a:spcPct val="100000"/>
              </a:lnSpc>
              <a:buNone/>
            </a:pPr>
            <a:r>
              <a:rPr lang="en-US" sz="142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семьи, материальные ресурсы и привычка к учёбе могут ускорить старт, а их нехватка делает путь к успеху длиннее.
</a:t>
            </a:r>
            <a:endParaRPr lang="en-US" sz="1426" dirty="0"/>
          </a:p>
        </p:txBody>
      </p:sp>
      <p:sp>
        <p:nvSpPr>
          <p:cNvPr id="17" name="Text 4"/>
          <p:cNvSpPr txBox="1"/>
          <p:nvPr/>
        </p:nvSpPr>
        <p:spPr>
          <a:xfrm>
            <a:off x="55579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связи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Знакомства помогают находить информацию о конкурсах, стажировках и вакансиях, но закрытые сети иногда закрепляют неравенство.
</a:t>
            </a:r>
            <a:endParaRPr lang="en-US" sz="1317" dirty="0"/>
          </a:p>
        </p:txBody>
      </p:sp>
      <p:sp>
        <p:nvSpPr>
          <p:cNvPr id="18" name="Text 5"/>
          <p:cNvSpPr txBox="1"/>
          <p:nvPr/>
        </p:nvSpPr>
        <p:spPr>
          <a:xfrm>
            <a:off x="7260552" y="2476300"/>
            <a:ext cx="1374600" cy="21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Рынок труда и поддержка
</a:t>
            </a:r>
            <a:pPr algn="ct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Стипендии, конкурсы, доступные образовательные программы и спрос на профессии создают реальные каналы подъёма, если они открыты для всех.
</a:t>
            </a:r>
            <a:endParaRPr lang="en-US" sz="1241" dirty="0"/>
          </a:p>
        </p:txBody>
      </p:sp>
      <p:sp>
        <p:nvSpPr>
          <p:cNvPr id="19" name="Text 6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влияет на жизнь человека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3387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дома ребёнок впервые слышит, как взрослые решают споры, распределяют обязанности и относятся к труду. Эти повседневные наблюдения становятся основой будущего поведения в школе, коллективе и обществе. Семья задаёт не только правила, но и эмоциональный тон жизни.
</a:t>
            </a:r>
            <a:endParaRPr lang="en-US" sz="1147" dirty="0"/>
          </a:p>
        </p:txBody>
      </p:sp>
      <p:sp>
        <p:nvSpPr>
          <p:cNvPr id="11" name="Text 2"/>
          <p:cNvSpPr txBox="1"/>
          <p:nvPr/>
        </p:nvSpPr>
        <p:spPr>
          <a:xfrm>
            <a:off x="3342050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поддержка становится ресурсом
</a:t>
            </a:r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семье ребёнку помогают выбирать кружки, готовят к экзаменам и объясняют, как планировать время. В другой таких возможностей меньше, и путь к успеху требует больше самостоятельности. Разница в поддержке часто незаметна, но сильно влияет на образовательную траекторию.
</a:t>
            </a:r>
            <a:endParaRPr lang="en-US" sz="1083" dirty="0"/>
          </a:p>
        </p:txBody>
      </p:sp>
      <p:sp>
        <p:nvSpPr>
          <p:cNvPr id="12" name="Text 3"/>
          <p:cNvSpPr txBox="1"/>
          <p:nvPr/>
        </p:nvSpPr>
        <p:spPr>
          <a:xfrm>
            <a:off x="6150225" y="3038750"/>
            <a:ext cx="24543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меняется — меняется и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семьи, поздние браки и снижение рождаемости изменяют привычный уклад жизни и структуру поколений. Это отражается на школах, рынке труда и системе социальной поддержки. Поэтому семейные изменения важны не только для отдельных людей, но и для всего общества.
</a:t>
            </a:r>
            <a:endParaRPr lang="en-US" sz="1039" dirty="0"/>
          </a:p>
        </p:txBody>
      </p:sp>
      <p:sp>
        <p:nvSpPr>
          <p:cNvPr id="13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ресурсов и жизненных возможностей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доступ к ключевым ресурсам, тем выше шансы на образование, здоровье и устойчивую карьеру.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«Социальное неравенство». Условные значения для наглядной иллюстрации, 2025.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ресурсах особенно заметен между городом и периферией, а также между семьями с разным уровнем поддержки.
</a:t>
            </a:r>
            <a:endParaRPr lang="en-US" sz="1586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общности и группы в обществе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Этнические, профессиональные, возрастные и территориальные общности объединяют людей общими интересами, нормами поведения, традициями и ощущением принадлежности к одной группе.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таких групп формируются свои ожидания и правила, поэтому они могут не только сотрудничать, но и конкурировать за ресурсы, признание и социальный статус.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разнообразнее состав общностей в обществе, тем сложнее его структура; при этом это разнообразие повышает устойчивость и помогает учитывать разные интересы людей.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4881" y="1230400"/>
            <a:ext cx="3248889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институты и их основные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институты выполняют взаимодополняющие задачи; вместе они обеспечивают передачу норм, регулирование поведения и воспроизводство социальной структуры.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функций основных социальных институтов по материалам школьного курса обществознания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институты распределяют роли, передают ценности и поддерживают порядок в обществе.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усваивает нормы общества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социализации и перехода от первичных влияний к профессиональной роли.
</a:t>
            </a:r>
            <a:endParaRPr lang="en-US" sz="1329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в социальной структуре общества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Молодежь находится на переходе от семейной зависимости к самостоятельной взрослой жизни: в этот период особенно важны выбор профессии, образование и поиск собственной идентичности.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ее возможности сильнее всего влияют качество школы, доступ к дополнительному обучению, наставники и цифровые навыки, которые помогают быстрее адаптироваться к меняющемуся рынку труда.
</a:t>
            </a:r>
            <a:endParaRPr lang="en-US" sz="17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социальных конфликтов в обществе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роль играют экономические и статусные различия, но устойчивые напряжения возникают и из-за территориальных, этнических и образовательных барьеров.
</a:t>
            </a:r>
            <a:endParaRPr lang="en-US" sz="1422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причин социальных конфликтов по содержанию темы; условные доли для учебной визуализации
</a:t>
            </a:r>
            <a:endParaRPr lang="en-US" sz="1233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распределения ресурсов, конфликты часто связаны с ощущением несправедливости, нарушением ожиданий и борьбой за общественное признание.
</a:t>
            </a:r>
            <a:endParaRPr lang="en-US" sz="1454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капитал и сетевые связи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школа
</a:t>
            </a:r>
            <a:pPr algn="l" indent="0" marL="0">
              <a:lnSpc>
                <a:spcPct val="100000"/>
              </a:lnSpc>
              <a:buNone/>
            </a:pPr>
            <a:r>
              <a:rPr lang="en-US" sz="67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связи формируются в семье и школе: человек учится доверять, сотрудничать и обращаться за помощью. Эти ранние отношения часто становятся основой будущих возможностей.
</a:t>
            </a:r>
            <a:endParaRPr lang="en-US" sz="1533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67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обучения и профессионального старта связи помогают узнавать о курсах, конкурсах, стажировках и вакансиях. Здесь социальный капитал начинает работать как практический ресурс.
</a:t>
            </a:r>
            <a:endParaRPr lang="en-US" sz="1552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взрослой жизни доверие и устойчивые контакты поддерживают профессиональный рост и взаимопомощь, но замкнутые сети могут ограничивать доступ к возможностям для тех, кто снаружи.
</a:t>
            </a:r>
            <a:endParaRPr lang="en-US" sz="15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900076"/>
            <a:ext cx="4048200" cy="19288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социальной структуры России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различий социальной структуры России по материалам школьного курса обществознания
</a:t>
            </a:r>
            <a:endParaRPr lang="en-US" sz="1147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между городом и селом, а также между крупными и периферийными территориями.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шансы в России заметно зависят от места проживания: крупные центры дают больше возможностей для образования, работы и мобильности.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Трансформации социальной структуры в XXI веке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экономика повышает спрос на гибкие навыки и быстро меняет требования к профессиям, поэтому устойчивость занятости всё чаще зависит от готовности учиться заново.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Дистанционная и проектная работа расширяют выбор форм занятости, но одновременно усиливают конкуренцию и делают доходы многих работников менее предсказуемыми.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ускоренных изменений особенно важны технологическая грамотность, умение работать с информацией и способность адаптироваться к новым правилам коммуникации.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становится более подвижной, однако различия в качестве образования и доступе к технологиям сильнее влияют на жизненные траектории людей.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430" y="1547250"/>
            <a:ext cx="8277541" cy="3168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социального неравенства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426500" y="1172125"/>
            <a:ext cx="8285400" cy="30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мер, которые уменьшают барьеры и расширяют равный доступ к жизненным шансам.
</a:t>
            </a:r>
            <a:endParaRPr lang="en-US" sz="1452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19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структура: от различий к возможностям
</a:t>
            </a:r>
            <a:pPr algn="ctr" indent="0" marL="0">
              <a:lnSpc>
                <a:spcPct val="100000"/>
              </a:lnSpc>
              <a:buNone/>
            </a:pPr>
            <a:r>
              <a:rPr lang="en-US" sz="319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определяет, кто и какими ресурсами располагает, как человек перемещается между группами и какие шансы получает в жизни. Понимание её механизмов помогает видеть неравенство осознанно и менять его.
</a:t>
            </a:r>
            <a:endParaRPr lang="en-US" sz="41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2026-05-25T13:33:00Z</dcterms:created>
  <dcterms:modified xsi:type="dcterms:W3CDTF">2026-05-25T13:33:00Z</dcterms:modified>
</cp:coreProperties>
</file>