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jpeg"/><Relationship Id="rId4" Type="http://schemas.openxmlformats.org/officeDocument/2006/relationships/image" Target="../media/image-4-4.png"/><Relationship Id="rId5" Type="http://schemas.openxmlformats.org/officeDocument/2006/relationships/image" Target="../media/image-4-5.jpe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e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png"/><Relationship Id="rId5" Type="http://schemas.openxmlformats.org/officeDocument/2006/relationships/image" Target="../media/image-11-5.jpeg"/><Relationship Id="rId6" Type="http://schemas.openxmlformats.org/officeDocument/2006/relationships/image" Target="../media/image-11-6.png"/><Relationship Id="rId7" Type="http://schemas.openxmlformats.org/officeDocument/2006/relationships/image" Target="../media/image-11-7.jpe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slideLayout" Target="../slideLayouts/slideLayout1.xml"/><Relationship Id="rId11"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jpeg"/><Relationship Id="rId4" Type="http://schemas.openxmlformats.org/officeDocument/2006/relationships/image" Target="../media/image-13-4.png"/><Relationship Id="rId5" Type="http://schemas.openxmlformats.org/officeDocument/2006/relationships/image" Target="../media/image-13-5.jpeg"/><Relationship Id="rId6" Type="http://schemas.openxmlformats.org/officeDocument/2006/relationships/image" Target="../media/image-13-6.png"/><Relationship Id="rId7" Type="http://schemas.openxmlformats.org/officeDocument/2006/relationships/image" Target="../media/image-13-7.jpe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slideLayout" Target="../slideLayouts/slideLayout1.xml"/><Relationship Id="rId1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slideLayout" Target="../slideLayouts/slideLayout1.xml"/><Relationship Id="rId1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slideLayout" Target="../slideLayouts/slideLayout1.xml"/><Relationship Id="rId9"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e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516200" y="-1160"/>
            <a:ext cx="5627700" cy="514407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80000" y="3771075"/>
            <a:ext cx="3904800" cy="11790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Селекция помогает человеку создавать новые формы организмов с нужными свойствами.
</a:t>
            </a:r>
            <a:endParaRPr lang="en-US" sz="1000" dirty="0"/>
          </a:p>
        </p:txBody>
      </p:sp>
      <p:sp>
        <p:nvSpPr>
          <p:cNvPr id="8" name="Text 1"/>
          <p:cNvSpPr txBox="1"/>
          <p:nvPr/>
        </p:nvSpPr>
        <p:spPr>
          <a:xfrm>
            <a:off x="180000" y="1269896"/>
            <a:ext cx="5312100" cy="824400"/>
          </a:xfrm>
          <a:prstGeom prst="rect">
            <a:avLst/>
          </a:prstGeom>
          <a:noFill/>
          <a:ln/>
        </p:spPr>
        <p:txBody>
          <a:bodyPr wrap="square" lIns="0" tIns="0" rIns="0" bIns="0" rtlCol="0" anchor="ctr"/>
          <a:lstStyle/>
          <a:p>
            <a:pPr algn="l" indent="0" marL="0">
              <a:lnSpc>
                <a:spcPct val="100000"/>
              </a:lnSpc>
              <a:buNone/>
            </a:pPr>
            <a:r>
              <a:rPr lang="en-US" sz="2412" b="1" dirty="0">
                <a:solidFill>
                  <a:srgbClr val="FFFFFF"/>
                </a:solidFill>
                <a:latin typeface="Arial" pitchFamily="34" charset="0"/>
                <a:ea typeface="Arial" pitchFamily="34" charset="-122"/>
                <a:cs typeface="Arial" pitchFamily="34" charset="-120"/>
              </a:rPr>
              <a:t>Селекция как ключ к управлению наследственностью организмов
</a:t>
            </a:r>
            <a:endParaRPr lang="en-US" sz="2412" dirty="0"/>
          </a:p>
        </p:txBody>
      </p:sp>
      <p:sp>
        <p:nvSpPr>
          <p:cNvPr id="9" name="Text 2"/>
          <p:cNvSpPr txBox="1"/>
          <p:nvPr/>
        </p:nvSpPr>
        <p:spPr>
          <a:xfrm>
            <a:off x="180000" y="999163"/>
            <a:ext cx="3246300" cy="192600"/>
          </a:xfrm>
          <a:prstGeom prst="rect">
            <a:avLst/>
          </a:prstGeom>
          <a:noFill/>
          <a:ln/>
        </p:spPr>
        <p:txBody>
          <a:bodyPr wrap="square" lIns="0" tIns="0" rIns="0" bIns="0" rtlCol="0" anchor="ctr"/>
          <a:lstStyle/>
          <a:p>
            <a:pPr algn="l" indent="0" marL="0">
              <a:lnSpc>
                <a:spcPct val="115000"/>
              </a:lnSpc>
              <a:buNone/>
            </a:pPr>
            <a:r>
              <a:rPr lang="en-US" sz="746" dirty="0">
                <a:solidFill>
                  <a:srgbClr val="FFFFFF"/>
                </a:solidFill>
                <a:latin typeface="Arial" pitchFamily="34" charset="0"/>
                <a:ea typeface="Arial" pitchFamily="34" charset="-122"/>
                <a:cs typeface="Arial" pitchFamily="34" charset="-120"/>
              </a:rPr>
              <a:t>
</a:t>
            </a:r>
            <a:endParaRPr lang="en-US" sz="74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6287" y="108800"/>
            <a:ext cx="3511676" cy="4939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80000" y="3826475"/>
            <a:ext cx="3870600" cy="10512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Селекция показывает, как человек улучшает растения, животных и микроорганизмы, чтобы получать больше пищи, лекарств и полезных продуктов. Без неё трудно представить современное сельское хозяйство, медицину и промышленность.
</a:t>
            </a:r>
            <a:endParaRPr lang="en-US" sz="1000" dirty="0"/>
          </a:p>
        </p:txBody>
      </p:sp>
      <p:sp>
        <p:nvSpPr>
          <p:cNvPr id="8" name="Text 1"/>
          <p:cNvSpPr txBox="1"/>
          <p:nvPr/>
        </p:nvSpPr>
        <p:spPr>
          <a:xfrm>
            <a:off x="180000" y="397125"/>
            <a:ext cx="3944400" cy="824400"/>
          </a:xfrm>
          <a:prstGeom prst="rect">
            <a:avLst/>
          </a:prstGeom>
          <a:noFill/>
          <a:ln/>
        </p:spPr>
        <p:txBody>
          <a:bodyPr wrap="square" lIns="0" tIns="0" rIns="0" bIns="0" rtlCol="0" anchor="ctr"/>
          <a:lstStyle/>
          <a:p>
            <a:pPr algn="l" indent="0" marL="0">
              <a:lnSpc>
                <a:spcPct val="100000"/>
              </a:lnSpc>
              <a:buNone/>
            </a:pPr>
            <a:r>
              <a:rPr lang="en-US" sz="2012" dirty="0">
                <a:solidFill>
                  <a:srgbClr val="FFFFFF"/>
                </a:solidFill>
                <a:latin typeface="Arial" pitchFamily="34" charset="0"/>
                <a:ea typeface="Arial" pitchFamily="34" charset="-122"/>
                <a:cs typeface="Arial" pitchFamily="34" charset="-120"/>
              </a:rPr>
              <a:t>Почему селекция важна каждому
</a:t>
            </a:r>
            <a:endParaRPr lang="en-US" sz="2012" dirty="0"/>
          </a:p>
        </p:txBody>
      </p:sp>
      <p:sp>
        <p:nvSpPr>
          <p:cNvPr id="9" name="Text 2"/>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2</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80000" y="397125"/>
            <a:ext cx="3907200" cy="824400"/>
          </a:xfrm>
          <a:prstGeom prst="rect">
            <a:avLst/>
          </a:prstGeom>
          <a:noFill/>
          <a:ln/>
        </p:spPr>
        <p:txBody>
          <a:bodyPr wrap="square" lIns="0" tIns="0" rIns="0" bIns="0" rtlCol="0" anchor="ctr"/>
          <a:lstStyle/>
          <a:p>
            <a:pPr algn="l" indent="0" marL="0">
              <a:lnSpc>
                <a:spcPct val="100000"/>
              </a:lnSpc>
              <a:buNone/>
            </a:pPr>
            <a:r>
              <a:rPr lang="en-US" sz="2212" dirty="0">
                <a:solidFill>
                  <a:srgbClr val="FFFFFF"/>
                </a:solidFill>
                <a:latin typeface="Arial" pitchFamily="34" charset="0"/>
                <a:ea typeface="Arial" pitchFamily="34" charset="-122"/>
                <a:cs typeface="Arial" pitchFamily="34" charset="-120"/>
              </a:rPr>
              <a:t>Ключевые задачи селекции в биологии
</a:t>
            </a:r>
            <a:endParaRPr lang="en-US" sz="2212" dirty="0"/>
          </a:p>
        </p:txBody>
      </p:sp>
      <p:sp>
        <p:nvSpPr>
          <p:cNvPr id="7" name="Text 1"/>
          <p:cNvSpPr txBox="1"/>
          <p:nvPr/>
        </p:nvSpPr>
        <p:spPr>
          <a:xfrm>
            <a:off x="3659186" y="3088713"/>
            <a:ext cx="2564700" cy="10512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Выводить породы животных с нужной продуктивностью: быстрым ростом, крепким здоровьем, высокой молочной, мясной или яичной отдачей. Это помогает повышать качество продуктов животноводства и делать хозяйства выгоднее.
</a:t>
            </a:r>
            <a:endParaRPr lang="en-US" sz="800" dirty="0"/>
          </a:p>
        </p:txBody>
      </p:sp>
      <p:sp>
        <p:nvSpPr>
          <p:cNvPr id="8" name="Text 2"/>
          <p:cNvSpPr txBox="1"/>
          <p:nvPr/>
        </p:nvSpPr>
        <p:spPr>
          <a:xfrm>
            <a:off x="5773786" y="1678187"/>
            <a:ext cx="2564700" cy="10512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Получать штаммы микроорганизмов, которые дают ферменты, витамины, антибиотики и другие полезные вещества. Такие культуры нужны пищевой, медицинской и биотехнологической промышленности в больших объёмах.
</a:t>
            </a:r>
            <a:endParaRPr lang="en-US" sz="800" dirty="0"/>
          </a:p>
        </p:txBody>
      </p:sp>
      <p:sp>
        <p:nvSpPr>
          <p:cNvPr id="9" name="Text 3"/>
          <p:cNvSpPr txBox="1"/>
          <p:nvPr/>
        </p:nvSpPr>
        <p:spPr>
          <a:xfrm>
            <a:off x="840448" y="2382988"/>
            <a:ext cx="2564700" cy="10512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Создавать сорта растений с высокой урожайностью, хорошим вкусом и устойчивостью к болезням, засухе, холоду и вредителям, чтобы получать стабильный результат даже в разных природных условиях.
</a:t>
            </a:r>
            <a:endParaRPr lang="en-US" sz="800" dirty="0"/>
          </a:p>
        </p:txBody>
      </p:sp>
      <p:sp>
        <p:nvSpPr>
          <p:cNvPr id="10" name="Text 4"/>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3</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19450" y="1516913"/>
            <a:ext cx="4230000" cy="140862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219998" y="2925605"/>
            <a:ext cx="4230000" cy="140862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4</a:t>
            </a:r>
            <a:endParaRPr lang="en-US" sz="800" dirty="0"/>
          </a:p>
        </p:txBody>
      </p:sp>
      <p:sp>
        <p:nvSpPr>
          <p:cNvPr id="10" name="Text 1"/>
          <p:cNvSpPr txBox="1"/>
          <p:nvPr/>
        </p:nvSpPr>
        <p:spPr>
          <a:xfrm>
            <a:off x="180000" y="258600"/>
            <a:ext cx="8784000" cy="415200"/>
          </a:xfrm>
          <a:prstGeom prst="rect">
            <a:avLst/>
          </a:prstGeom>
          <a:noFill/>
          <a:ln/>
        </p:spPr>
        <p:txBody>
          <a:bodyPr wrap="square" lIns="0" tIns="0" rIns="0" bIns="0" rtlCol="0" anchor="ctr"/>
          <a:lstStyle/>
          <a:p>
            <a:pPr algn="l" indent="0" marL="0">
              <a:lnSpc>
                <a:spcPct val="100000"/>
              </a:lnSpc>
              <a:buNone/>
            </a:pPr>
            <a:r>
              <a:rPr lang="en-US" sz="2012" dirty="0">
                <a:solidFill>
                  <a:srgbClr val="FFFFFF"/>
                </a:solidFill>
                <a:latin typeface="Arial" pitchFamily="34" charset="0"/>
                <a:ea typeface="Arial" pitchFamily="34" charset="-122"/>
                <a:cs typeface="Arial" pitchFamily="34" charset="-120"/>
              </a:rPr>
              <a:t>Яркие успехи селекции растений и животных
</a:t>
            </a:r>
            <a:endParaRPr lang="en-US" sz="2012" dirty="0"/>
          </a:p>
        </p:txBody>
      </p:sp>
      <p:sp>
        <p:nvSpPr>
          <p:cNvPr id="11" name="Text 2"/>
          <p:cNvSpPr txBox="1"/>
          <p:nvPr/>
        </p:nvSpPr>
        <p:spPr>
          <a:xfrm>
            <a:off x="820025" y="1652350"/>
            <a:ext cx="2384400" cy="1134900"/>
          </a:xfrm>
          <a:prstGeom prst="rect">
            <a:avLst/>
          </a:prstGeom>
          <a:noFill/>
          <a:ln/>
        </p:spPr>
        <p:txBody>
          <a:bodyPr wrap="square" lIns="0" tIns="0" rIns="0" bIns="0" rtlCol="0" anchor="t"/>
          <a:lstStyle/>
          <a:p>
            <a:pPr algn="l" indent="0" marL="0">
              <a:lnSpc>
                <a:spcPct val="115000"/>
              </a:lnSpc>
              <a:buNone/>
            </a:pPr>
            <a:r>
              <a:rPr lang="en-US" sz="945" dirty="0">
                <a:solidFill>
                  <a:srgbClr val="FFFFFF"/>
                </a:solidFill>
                <a:latin typeface="Arial" pitchFamily="34" charset="0"/>
                <a:ea typeface="Arial" pitchFamily="34" charset="-122"/>
                <a:cs typeface="Arial" pitchFamily="34" charset="-120"/>
              </a:rPr>
              <a:t>Пшеница и кукуруза для разных климатов
</a:t>
            </a:r>
            <a:pPr algn="l" indent="0" marL="0">
              <a:lnSpc>
                <a:spcPct val="115000"/>
              </a:lnSpc>
              <a:buNone/>
            </a:pPr>
            <a:r>
              <a:rPr lang="en-US" sz="51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9" dirty="0">
                <a:solidFill>
                  <a:srgbClr val="FFFFFF"/>
                </a:solidFill>
                <a:latin typeface="Arial" pitchFamily="34" charset="0"/>
                <a:ea typeface="Arial" pitchFamily="34" charset="-122"/>
                <a:cs typeface="Arial" pitchFamily="34" charset="-120"/>
              </a:rPr>
              <a:t>Сорт пшеницы Безостая 1 ценят за высокую засухоустойчивость и стабильный урожай в жарком климате. Гибридная кукуруза помогает продвигать земледелие в более северные районы: она созревает раньше и успевает дать зерно за короткое лето. Это снижает риск потерь и делает производство надёжнее.
</a:t>
            </a:r>
            <a:endParaRPr lang="en-US" sz="945" dirty="0"/>
          </a:p>
        </p:txBody>
      </p:sp>
      <p:sp>
        <p:nvSpPr>
          <p:cNvPr id="12" name="Text 3"/>
          <p:cNvSpPr txBox="1"/>
          <p:nvPr/>
        </p:nvSpPr>
        <p:spPr>
          <a:xfrm>
            <a:off x="820573" y="3061041"/>
            <a:ext cx="2384400" cy="1134900"/>
          </a:xfrm>
          <a:prstGeom prst="rect">
            <a:avLst/>
          </a:prstGeom>
          <a:noFill/>
          <a:ln/>
        </p:spPr>
        <p:txBody>
          <a:bodyPr wrap="square" lIns="0" tIns="0" rIns="0" bIns="0" rtlCol="0" anchor="t"/>
          <a:lstStyle/>
          <a:p>
            <a:pPr algn="l" indent="0" marL="0">
              <a:lnSpc>
                <a:spcPct val="115000"/>
              </a:lnSpc>
              <a:buNone/>
            </a:pPr>
            <a:r>
              <a:rPr lang="en-US" sz="857" dirty="0">
                <a:solidFill>
                  <a:srgbClr val="FFFFFF"/>
                </a:solidFill>
                <a:latin typeface="Arial" pitchFamily="34" charset="0"/>
                <a:ea typeface="Arial" pitchFamily="34" charset="-122"/>
                <a:cs typeface="Arial" pitchFamily="34" charset="-120"/>
              </a:rPr>
              <a:t>Продуктивные животные в сельском хозяйстве
</a:t>
            </a:r>
            <a:pPr algn="l" indent="0" marL="0">
              <a:lnSpc>
                <a:spcPct val="115000"/>
              </a:lnSpc>
              <a:buNone/>
            </a:pPr>
            <a:r>
              <a:rPr lang="en-US" sz="46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79" dirty="0">
                <a:solidFill>
                  <a:srgbClr val="FFFFFF"/>
                </a:solidFill>
                <a:latin typeface="Arial" pitchFamily="34" charset="0"/>
                <a:ea typeface="Arial" pitchFamily="34" charset="-122"/>
                <a:cs typeface="Arial" pitchFamily="34" charset="-120"/>
              </a:rPr>
              <a:t>Голштинские коровы известны очень высокой молочной продуктивностью, поэтому их часто используют в современном молочном животноводстве. Куры-несушки с яйценоскостью более 300 яиц в год позволяют получать больше полезных продуктов при меньших затратах кормов и труда. Такие результаты заметно влияют на рацион людей и экономику хозяйств.
</a:t>
            </a:r>
            <a:endParaRPr lang="en-US" sz="857"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21656" y="108800"/>
            <a:ext cx="4225588" cy="4939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80000" y="397125"/>
            <a:ext cx="3944400" cy="824400"/>
          </a:xfrm>
          <a:prstGeom prst="rect">
            <a:avLst/>
          </a:prstGeom>
          <a:noFill/>
          <a:ln/>
        </p:spPr>
        <p:txBody>
          <a:bodyPr wrap="square" lIns="0" tIns="0" rIns="0" bIns="0" rtlCol="0" anchor="ctr"/>
          <a:lstStyle/>
          <a:p>
            <a:pPr algn="l" indent="0" marL="0">
              <a:lnSpc>
                <a:spcPct val="100000"/>
              </a:lnSpc>
              <a:buNone/>
            </a:pPr>
            <a:r>
              <a:rPr lang="en-US" sz="2012" dirty="0">
                <a:solidFill>
                  <a:srgbClr val="FFFFFF"/>
                </a:solidFill>
                <a:latin typeface="Arial" pitchFamily="34" charset="0"/>
                <a:ea typeface="Arial" pitchFamily="34" charset="-122"/>
                <a:cs typeface="Arial" pitchFamily="34" charset="-120"/>
              </a:rPr>
              <a:t>Селекция микроорганизмов: примеры и применение
</a:t>
            </a:r>
            <a:endParaRPr lang="en-US" sz="2012" dirty="0"/>
          </a:p>
        </p:txBody>
      </p:sp>
      <p:sp>
        <p:nvSpPr>
          <p:cNvPr id="7" name="Text 1"/>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5</a:t>
            </a:r>
            <a:endParaRPr lang="en-US" sz="800" dirty="0"/>
          </a:p>
        </p:txBody>
      </p:sp>
      <p:sp>
        <p:nvSpPr>
          <p:cNvPr id="8" name="Text 2"/>
          <p:cNvSpPr txBox="1"/>
          <p:nvPr/>
        </p:nvSpPr>
        <p:spPr>
          <a:xfrm>
            <a:off x="839525" y="2380425"/>
            <a:ext cx="3237600" cy="1134900"/>
          </a:xfrm>
          <a:prstGeom prst="rect">
            <a:avLst/>
          </a:prstGeom>
          <a:noFill/>
          <a:ln/>
        </p:spPr>
        <p:txBody>
          <a:bodyPr wrap="square" lIns="0" tIns="0" rIns="0" bIns="0" rtlCol="0" anchor="b"/>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Кисломолочные продукты и хлеб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Штаммы Lactobacillus используют для йогурта, кефира и других кисломолочных продуктов. Они улучшают вкус, помогают получить нужную консистенцию и делают производство более стабильным. Это особенно важно при массовом выпуске.
</a:t>
            </a:r>
            <a:endParaRPr lang="en-US" sz="1100" dirty="0"/>
          </a:p>
        </p:txBody>
      </p:sp>
      <p:sp>
        <p:nvSpPr>
          <p:cNvPr id="9" name="Text 3"/>
          <p:cNvSpPr txBox="1"/>
          <p:nvPr/>
        </p:nvSpPr>
        <p:spPr>
          <a:xfrm>
            <a:off x="839550" y="3743475"/>
            <a:ext cx="3237600" cy="11349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Очистка воды и снижение затрат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Дрожжи применяют в хлебопечении, а некоторые бактерии — для очистки воды и сточных вод. Такие культуры повышают эффективность процессов и позволяют снижать затраты при больших объёмах производства.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799700" y="2388302"/>
            <a:ext cx="4014300" cy="909121"/>
          </a:xfrm>
          <a:prstGeom prst="rect">
            <a:avLst/>
          </a:prstGeom>
        </p:spPr>
      </p:pic>
      <p:sp>
        <p:nvSpPr>
          <p:cNvPr id="6" name="Text 0"/>
          <p:cNvSpPr txBox="1"/>
          <p:nvPr/>
        </p:nvSpPr>
        <p:spPr>
          <a:xfrm>
            <a:off x="180000" y="257700"/>
            <a:ext cx="8784000" cy="412500"/>
          </a:xfrm>
          <a:prstGeom prst="rect">
            <a:avLst/>
          </a:prstGeom>
          <a:noFill/>
          <a:ln/>
        </p:spPr>
        <p:txBody>
          <a:bodyPr wrap="square" lIns="0" tIns="0" rIns="0" bIns="0" rtlCol="0" anchor="ctr"/>
          <a:lstStyle/>
          <a:p>
            <a:pPr algn="l" indent="0" marL="0">
              <a:lnSpc>
                <a:spcPct val="100000"/>
              </a:lnSpc>
              <a:buNone/>
            </a:pPr>
            <a:r>
              <a:rPr lang="en-US" sz="2212" dirty="0">
                <a:solidFill>
                  <a:srgbClr val="FFFFFF"/>
                </a:solidFill>
                <a:latin typeface="Arial" pitchFamily="34" charset="0"/>
                <a:ea typeface="Arial" pitchFamily="34" charset="-122"/>
                <a:cs typeface="Arial" pitchFamily="34" charset="-120"/>
              </a:rPr>
              <a:t>Сравнение селекции растений, животных и микроорганизмов
</a:t>
            </a:r>
            <a:endParaRPr lang="en-US" sz="2212" dirty="0"/>
          </a:p>
        </p:txBody>
      </p:sp>
      <p:sp>
        <p:nvSpPr>
          <p:cNvPr id="7" name="Text 1"/>
          <p:cNvSpPr txBox="1"/>
          <p:nvPr/>
        </p:nvSpPr>
        <p:spPr>
          <a:xfrm>
            <a:off x="5014337" y="1658623"/>
            <a:ext cx="3351000" cy="8589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Таблица показывает, как жизненный цикл и число потомков влияют на скорость селекции.
</a:t>
            </a:r>
            <a:endParaRPr lang="en-US" sz="1000" dirty="0"/>
          </a:p>
        </p:txBody>
      </p:sp>
      <p:sp>
        <p:nvSpPr>
          <p:cNvPr id="8" name="Text 2"/>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6</a:t>
            </a:r>
            <a:endParaRPr lang="en-US" sz="800" dirty="0"/>
          </a:p>
        </p:txBody>
      </p:sp>
      <p:sp>
        <p:nvSpPr>
          <p:cNvPr id="9" name="Text 3"/>
          <p:cNvSpPr txBox="1"/>
          <p:nvPr/>
        </p:nvSpPr>
        <p:spPr>
          <a:xfrm>
            <a:off x="5012675" y="2626877"/>
            <a:ext cx="3351000" cy="8589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Чем короче цикл и больше потомков, тем быстрее появляется селекционный результат. Самые быстрые изменения получают у микроорганизмов, а у животных процесс идёт медленнее всего.
</a:t>
            </a:r>
            <a:endParaRPr lang="en-US" sz="1000" dirty="0"/>
          </a:p>
        </p:txBody>
      </p:sp>
      <p:sp>
        <p:nvSpPr>
          <p:cNvPr id="10" name="Text 4"/>
          <p:cNvSpPr txBox="1"/>
          <p:nvPr/>
        </p:nvSpPr>
        <p:spPr>
          <a:xfrm>
            <a:off x="799700" y="4131050"/>
            <a:ext cx="4014300" cy="101700"/>
          </a:xfrm>
          <a:prstGeom prst="rect">
            <a:avLst/>
          </a:prstGeom>
          <a:noFill/>
          <a:ln/>
        </p:spPr>
        <p:txBody>
          <a:bodyPr wrap="square" lIns="0" tIns="0" rIns="0" bIns="0" rtlCol="0" anchor="ctr"/>
          <a:lstStyle/>
          <a:p>
            <a:pPr algn="l" indent="0" marL="0">
              <a:lnSpc>
                <a:spcPct val="115000"/>
              </a:lnSpc>
              <a:buNone/>
            </a:pPr>
            <a:r>
              <a:rPr lang="en-US" sz="696" dirty="0">
                <a:solidFill>
                  <a:srgbClr val="FFFFFF"/>
                </a:solidFill>
                <a:latin typeface="Arial" pitchFamily="34" charset="0"/>
                <a:ea typeface="Arial" pitchFamily="34" charset="-122"/>
                <a:cs typeface="Arial" pitchFamily="34" charset="-120"/>
              </a:rPr>
              <a:t>Обобщение по школьному курсу биологии
</a:t>
            </a:r>
            <a:endParaRPr lang="en-US" sz="696"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87525" y="918141"/>
            <a:ext cx="8784000" cy="3344017"/>
          </a:xfrm>
          <a:prstGeom prst="rect">
            <a:avLst/>
          </a:prstGeom>
        </p:spPr>
      </p:pic>
      <p:sp>
        <p:nvSpPr>
          <p:cNvPr id="6" name="Text 0"/>
          <p:cNvSpPr txBox="1"/>
          <p:nvPr/>
        </p:nvSpPr>
        <p:spPr>
          <a:xfrm>
            <a:off x="180000" y="257700"/>
            <a:ext cx="8784000" cy="298500"/>
          </a:xfrm>
          <a:prstGeom prst="rect">
            <a:avLst/>
          </a:prstGeom>
          <a:noFill/>
          <a:ln/>
        </p:spPr>
        <p:txBody>
          <a:bodyPr wrap="square" lIns="0" tIns="0" rIns="0" bIns="0" rtlCol="0" anchor="t"/>
          <a:lstStyle/>
          <a:p>
            <a:pPr algn="l" indent="0" marL="0">
              <a:lnSpc>
                <a:spcPct val="100000"/>
              </a:lnSpc>
              <a:buNone/>
            </a:pPr>
            <a:r>
              <a:rPr lang="en-US" sz="2012" dirty="0">
                <a:solidFill>
                  <a:srgbClr val="FFFFFF"/>
                </a:solidFill>
                <a:latin typeface="Arial" pitchFamily="34" charset="0"/>
                <a:ea typeface="Arial" pitchFamily="34" charset="-122"/>
                <a:cs typeface="Arial" pitchFamily="34" charset="-120"/>
              </a:rPr>
              <a:t>Этапы селекционного процесса
</a:t>
            </a:r>
            <a:endParaRPr lang="en-US" sz="2012" dirty="0"/>
          </a:p>
        </p:txBody>
      </p:sp>
      <p:sp>
        <p:nvSpPr>
          <p:cNvPr id="7" name="Text 1"/>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7</a:t>
            </a:r>
            <a:endParaRPr lang="en-US" sz="800" dirty="0"/>
          </a:p>
        </p:txBody>
      </p:sp>
      <p:sp>
        <p:nvSpPr>
          <p:cNvPr id="8" name="Text 2"/>
          <p:cNvSpPr txBox="1"/>
          <p:nvPr/>
        </p:nvSpPr>
        <p:spPr>
          <a:xfrm>
            <a:off x="180000" y="556200"/>
            <a:ext cx="8784000" cy="181200"/>
          </a:xfrm>
          <a:prstGeom prst="rect">
            <a:avLst/>
          </a:prstGeom>
          <a:noFill/>
          <a:ln/>
        </p:spPr>
        <p:txBody>
          <a:bodyPr wrap="square" lIns="0" tIns="0" rIns="0" bIns="0" rtlCol="0" anchor="b"/>
          <a:lstStyle/>
          <a:p>
            <a:pPr algn="l" indent="0" marL="0">
              <a:lnSpc>
                <a:spcPct val="100000"/>
              </a:lnSpc>
              <a:buNone/>
            </a:pPr>
            <a:r>
              <a:rPr lang="en-US" sz="1112" dirty="0">
                <a:solidFill>
                  <a:srgbClr val="FFFFFF"/>
                </a:solidFill>
                <a:latin typeface="Arial" pitchFamily="34" charset="0"/>
                <a:ea typeface="Arial" pitchFamily="34" charset="-122"/>
                <a:cs typeface="Arial" pitchFamily="34" charset="-120"/>
              </a:rPr>
              <a:t>Блок-схема составлена по школьному курсу биологии.
</a:t>
            </a:r>
            <a:endParaRPr lang="en-US" sz="1112"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 y="2929307"/>
            <a:ext cx="9144000" cy="211633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80000" y="397125"/>
            <a:ext cx="3944400" cy="824400"/>
          </a:xfrm>
          <a:prstGeom prst="rect">
            <a:avLst/>
          </a:prstGeom>
          <a:noFill/>
          <a:ln/>
        </p:spPr>
        <p:txBody>
          <a:bodyPr wrap="square" lIns="0" tIns="0" rIns="0" bIns="0" rtlCol="0" anchor="ctr"/>
          <a:lstStyle/>
          <a:p>
            <a:pPr algn="l" indent="0" marL="0">
              <a:lnSpc>
                <a:spcPct val="100000"/>
              </a:lnSpc>
              <a:buNone/>
            </a:pPr>
            <a:r>
              <a:rPr lang="en-US" sz="2012" dirty="0">
                <a:solidFill>
                  <a:srgbClr val="FFFFFF"/>
                </a:solidFill>
                <a:latin typeface="Arial" pitchFamily="34" charset="0"/>
                <a:ea typeface="Arial" pitchFamily="34" charset="-122"/>
                <a:cs typeface="Arial" pitchFamily="34" charset="-120"/>
              </a:rPr>
              <a:t>Роль генетической изменчивости в селекции
</a:t>
            </a:r>
            <a:endParaRPr lang="en-US" sz="2012" dirty="0"/>
          </a:p>
        </p:txBody>
      </p:sp>
      <p:sp>
        <p:nvSpPr>
          <p:cNvPr id="7" name="Text 1"/>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8</a:t>
            </a:r>
            <a:endParaRPr lang="en-US" sz="800" dirty="0"/>
          </a:p>
        </p:txBody>
      </p:sp>
      <p:sp>
        <p:nvSpPr>
          <p:cNvPr id="8" name="Text 2"/>
          <p:cNvSpPr txBox="1"/>
          <p:nvPr/>
        </p:nvSpPr>
        <p:spPr>
          <a:xfrm>
            <a:off x="838975" y="1651475"/>
            <a:ext cx="3644400" cy="1134900"/>
          </a:xfrm>
          <a:prstGeom prst="rect">
            <a:avLst/>
          </a:prstGeom>
          <a:noFill/>
          <a:ln/>
        </p:spPr>
        <p:txBody>
          <a:bodyPr wrap="square" lIns="0" tIns="0" rIns="0" bIns="0" rtlCol="0" anchor="ctr"/>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Откуда берётся разнообразие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Изменчивость возникает из-за мутаций, рекомбинаций и независимого наследования признаков. Именно она создаёт различия между особями, которые потом можно изучать и использовать в селекции на практике.
</a:t>
            </a:r>
            <a:endParaRPr lang="en-US" sz="1200" dirty="0"/>
          </a:p>
        </p:txBody>
      </p:sp>
      <p:sp>
        <p:nvSpPr>
          <p:cNvPr id="9" name="Text 3"/>
          <p:cNvSpPr txBox="1"/>
          <p:nvPr/>
        </p:nvSpPr>
        <p:spPr>
          <a:xfrm>
            <a:off x="4657700" y="1653400"/>
            <a:ext cx="3644400" cy="1134900"/>
          </a:xfrm>
          <a:prstGeom prst="rect">
            <a:avLst/>
          </a:prstGeom>
          <a:noFill/>
          <a:ln/>
        </p:spPr>
        <p:txBody>
          <a:bodyPr wrap="square" lIns="0" tIns="0" rIns="0" bIns="0" rtlCol="0" anchor="ctr"/>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Почему это важно селекционеру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Чем шире разнообразие, тем больше шансов найти полезный признак. Так получают, например, гетерозисные гибриды кукурузы и формы пшеницы, устойчивые к болезням.
</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113273" y="950175"/>
            <a:ext cx="6917455" cy="2349900"/>
          </a:xfrm>
          <a:prstGeom prst="rect">
            <a:avLst/>
          </a:prstGeom>
        </p:spPr>
      </p:pic>
      <p:sp>
        <p:nvSpPr>
          <p:cNvPr id="6" name="Text 0"/>
          <p:cNvSpPr txBox="1"/>
          <p:nvPr/>
        </p:nvSpPr>
        <p:spPr>
          <a:xfrm>
            <a:off x="180000" y="257700"/>
            <a:ext cx="8784000" cy="412500"/>
          </a:xfrm>
          <a:prstGeom prst="rect">
            <a:avLst/>
          </a:prstGeom>
          <a:noFill/>
          <a:ln/>
        </p:spPr>
        <p:txBody>
          <a:bodyPr wrap="square" lIns="0" tIns="0" rIns="0" bIns="0" rtlCol="0" anchor="ctr"/>
          <a:lstStyle/>
          <a:p>
            <a:pPr algn="l" indent="0" marL="0">
              <a:lnSpc>
                <a:spcPct val="100000"/>
              </a:lnSpc>
              <a:buNone/>
            </a:pPr>
            <a:r>
              <a:rPr lang="en-US" sz="2212" dirty="0">
                <a:solidFill>
                  <a:srgbClr val="FFFFFF"/>
                </a:solidFill>
                <a:latin typeface="Arial" pitchFamily="34" charset="0"/>
                <a:ea typeface="Arial" pitchFamily="34" charset="-122"/>
                <a:cs typeface="Arial" pitchFamily="34" charset="-120"/>
              </a:rPr>
              <a:t>Методы селекции растений, животных и микроорганизмов
</a:t>
            </a:r>
            <a:endParaRPr lang="en-US" sz="2212" dirty="0"/>
          </a:p>
        </p:txBody>
      </p:sp>
      <p:sp>
        <p:nvSpPr>
          <p:cNvPr id="7" name="Text 1"/>
          <p:cNvSpPr txBox="1"/>
          <p:nvPr/>
        </p:nvSpPr>
        <p:spPr>
          <a:xfrm>
            <a:off x="836350" y="3737950"/>
            <a:ext cx="2277900" cy="1190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Таблица показывает основные методы и то, как они помогают получать новые формы организмов.
</a:t>
            </a:r>
            <a:endParaRPr lang="en-US" sz="1000" dirty="0"/>
          </a:p>
        </p:txBody>
      </p:sp>
      <p:sp>
        <p:nvSpPr>
          <p:cNvPr id="8" name="Text 2"/>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9</a:t>
            </a:r>
            <a:endParaRPr lang="en-US" sz="800" dirty="0"/>
          </a:p>
        </p:txBody>
      </p:sp>
      <p:sp>
        <p:nvSpPr>
          <p:cNvPr id="9" name="Text 3"/>
          <p:cNvSpPr txBox="1"/>
          <p:nvPr/>
        </p:nvSpPr>
        <p:spPr>
          <a:xfrm>
            <a:off x="179600" y="3386250"/>
            <a:ext cx="8784000" cy="1134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Школьный курс биологии; примеры из практики селекции
</a:t>
            </a:r>
            <a:endParaRPr lang="en-US" sz="700" dirty="0"/>
          </a:p>
        </p:txBody>
      </p:sp>
      <p:sp>
        <p:nvSpPr>
          <p:cNvPr id="10" name="Text 4"/>
          <p:cNvSpPr txBox="1"/>
          <p:nvPr/>
        </p:nvSpPr>
        <p:spPr>
          <a:xfrm>
            <a:off x="3217394" y="3738850"/>
            <a:ext cx="2277900" cy="11907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Отбор даёт более медленный, но надёжный результат; гибридизация увеличивает разнообразие; мутагенез и генная инженерия быстрее создают новые признаки, но требуют строгой проверки.
</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80000" y="397125"/>
            <a:ext cx="3907200" cy="824400"/>
          </a:xfrm>
          <a:prstGeom prst="rect">
            <a:avLst/>
          </a:prstGeom>
          <a:noFill/>
          <a:ln/>
        </p:spPr>
        <p:txBody>
          <a:bodyPr wrap="square" lIns="0" tIns="0" rIns="0" bIns="0" rtlCol="0" anchor="ctr"/>
          <a:lstStyle/>
          <a:p>
            <a:pPr algn="l" indent="0" marL="0">
              <a:lnSpc>
                <a:spcPct val="100000"/>
              </a:lnSpc>
              <a:buNone/>
            </a:pPr>
            <a:r>
              <a:rPr lang="en-US" sz="2162" dirty="0">
                <a:solidFill>
                  <a:srgbClr val="FFFFFF"/>
                </a:solidFill>
                <a:latin typeface="Arial" pitchFamily="34" charset="0"/>
                <a:ea typeface="Arial" pitchFamily="34" charset="-122"/>
                <a:cs typeface="Arial" pitchFamily="34" charset="-120"/>
              </a:rPr>
              <a:t>Отбор: массовый и индивидуальный — механизм создания новых форм
</a:t>
            </a:r>
            <a:endParaRPr lang="en-US" sz="2162" dirty="0"/>
          </a:p>
        </p:txBody>
      </p:sp>
      <p:sp>
        <p:nvSpPr>
          <p:cNvPr id="8" name="Text 1"/>
          <p:cNvSpPr txBox="1"/>
          <p:nvPr/>
        </p:nvSpPr>
        <p:spPr>
          <a:xfrm>
            <a:off x="839829" y="3088663"/>
            <a:ext cx="2564700" cy="10512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Индивидуальный отбор требует внимательной оценки каждой особи, а затем проверки её потомства. Он помогает точнее выделить линии с высокой продуктивностью и устойчивостью к болезням.
</a:t>
            </a:r>
            <a:endParaRPr lang="en-US" sz="800" dirty="0"/>
          </a:p>
        </p:txBody>
      </p:sp>
      <p:sp>
        <p:nvSpPr>
          <p:cNvPr id="9" name="Text 2"/>
          <p:cNvSpPr txBox="1"/>
          <p:nvPr/>
        </p:nvSpPr>
        <p:spPr>
          <a:xfrm>
            <a:off x="4362886" y="1680400"/>
            <a:ext cx="2564700" cy="10512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При массовом отборе выбирают сразу много особей с похожими полезными качествами. Такой подход удобен, когда нужно быстро улучшить сорт или породу без сложных проверок каждой особи.
</a:t>
            </a:r>
            <a:endParaRPr lang="en-US" sz="800" dirty="0"/>
          </a:p>
        </p:txBody>
      </p:sp>
      <p:sp>
        <p:nvSpPr>
          <p:cNvPr id="10" name="Text 3"/>
          <p:cNvSpPr txBox="1"/>
          <p:nvPr/>
        </p:nvSpPr>
        <p:spPr>
          <a:xfrm>
            <a:off x="856498" y="1680400"/>
            <a:ext cx="2564700" cy="10512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Отбор — один из самых древних методов селекции. Он позволяет сохранять полезные признаки из поколения в поколение и постепенно закреплять их в потомстве у растений и животных.
</a:t>
            </a:r>
            <a:endParaRPr lang="en-US" sz="800" dirty="0"/>
          </a:p>
        </p:txBody>
      </p:sp>
      <p:sp>
        <p:nvSpPr>
          <p:cNvPr id="11" name="Text 4"/>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10</a:t>
            </a:r>
            <a:endParaRPr lang="en-US" sz="800" dirty="0"/>
          </a:p>
        </p:txBody>
      </p:sp>
      <p:sp>
        <p:nvSpPr>
          <p:cNvPr id="12" name="Text 5"/>
          <p:cNvSpPr txBox="1"/>
          <p:nvPr/>
        </p:nvSpPr>
        <p:spPr>
          <a:xfrm>
            <a:off x="4362809" y="3088220"/>
            <a:ext cx="2564700" cy="10512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Примеры хорошо известны: яблоня Антоновка ценится как устойчивый и надёжный сорт, а куры Леггорн широко используются для повышения яйценоскости в птицеводстве.
</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98101" y="2926300"/>
            <a:ext cx="2107934" cy="21162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516888" y="2926525"/>
            <a:ext cx="2110869" cy="21150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336011" y="2926525"/>
            <a:ext cx="2110869" cy="21150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11</a:t>
            </a:r>
            <a:endParaRPr lang="en-US" sz="800" dirty="0"/>
          </a:p>
        </p:txBody>
      </p:sp>
      <p:sp>
        <p:nvSpPr>
          <p:cNvPr id="12" name="Text 1"/>
          <p:cNvSpPr txBox="1"/>
          <p:nvPr/>
        </p:nvSpPr>
        <p:spPr>
          <a:xfrm>
            <a:off x="801062" y="1652125"/>
            <a:ext cx="1773994" cy="1134900"/>
          </a:xfrm>
          <a:prstGeom prst="rect">
            <a:avLst/>
          </a:prstGeom>
          <a:noFill/>
          <a:ln/>
        </p:spPr>
        <p:txBody>
          <a:bodyPr wrap="square" lIns="0" tIns="0" rIns="0" bIns="0" rtlCol="0" anchor="t"/>
          <a:lstStyle/>
          <a:p>
            <a:pPr algn="l" indent="0" marL="0">
              <a:lnSpc>
                <a:spcPct val="115000"/>
              </a:lnSpc>
              <a:buNone/>
            </a:pPr>
            <a:r>
              <a:rPr lang="en-US" sz="801" dirty="0">
                <a:solidFill>
                  <a:srgbClr val="FFFFFF"/>
                </a:solidFill>
                <a:latin typeface="Arial" pitchFamily="34" charset="0"/>
                <a:ea typeface="Arial" pitchFamily="34" charset="-122"/>
                <a:cs typeface="Arial" pitchFamily="34" charset="-120"/>
              </a:rPr>
              <a:t>Пшеница, которая выдерживает засуху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21" dirty="0">
                <a:solidFill>
                  <a:srgbClr val="FFFFFF"/>
                </a:solidFill>
                <a:latin typeface="Arial" pitchFamily="34" charset="0"/>
                <a:ea typeface="Arial" pitchFamily="34" charset="-122"/>
                <a:cs typeface="Arial" pitchFamily="34" charset="-120"/>
              </a:rPr>
              <a:t>На поле скрещивают два сорта пшеницы, чтобы объединить их сильные стороны. В потомстве появляются растения с крепкими стеблями, лучшей устойчивостью к засухе и меньшими потерями урожая. Такие гибриды помогают получать хлеб даже в сложных климатических условиях.
</a:t>
            </a:r>
            <a:endParaRPr lang="en-US" sz="801" dirty="0"/>
          </a:p>
        </p:txBody>
      </p:sp>
      <p:sp>
        <p:nvSpPr>
          <p:cNvPr id="13" name="Text 2"/>
          <p:cNvSpPr txBox="1"/>
          <p:nvPr/>
        </p:nvSpPr>
        <p:spPr>
          <a:xfrm>
            <a:off x="3608544" y="1651085"/>
            <a:ext cx="1786392" cy="1134900"/>
          </a:xfrm>
          <a:prstGeom prst="rect">
            <a:avLst/>
          </a:prstGeom>
          <a:noFill/>
          <a:ln/>
        </p:spPr>
        <p:txBody>
          <a:bodyPr wrap="square" lIns="0" tIns="0" rIns="0" bIns="0" rtlCol="0" anchor="t"/>
          <a:lstStyle/>
          <a:p>
            <a:pPr algn="l" indent="0" marL="0">
              <a:lnSpc>
                <a:spcPct val="115000"/>
              </a:lnSpc>
              <a:buNone/>
            </a:pPr>
            <a:r>
              <a:rPr lang="en-US" sz="801" dirty="0">
                <a:solidFill>
                  <a:srgbClr val="FFFFFF"/>
                </a:solidFill>
                <a:latin typeface="Arial" pitchFamily="34" charset="0"/>
                <a:ea typeface="Arial" pitchFamily="34" charset="-122"/>
                <a:cs typeface="Arial" pitchFamily="34" charset="-120"/>
              </a:rPr>
              <a:t>Новая комбинация качеств у животных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21" dirty="0">
                <a:solidFill>
                  <a:srgbClr val="FFFFFF"/>
                </a:solidFill>
                <a:latin typeface="Arial" pitchFamily="34" charset="0"/>
                <a:ea typeface="Arial" pitchFamily="34" charset="-122"/>
                <a:cs typeface="Arial" pitchFamily="34" charset="-120"/>
              </a:rPr>
              <a:t>Селекционеры подбирают родителей так, чтобы потомство получило сразу несколько полезных признаков. У крупного рогатого скота это может быть сочетание хорошего роста и высокой молочной продуктивности. В результате фермеры получают более выгодные и выносливые животные.
</a:t>
            </a:r>
            <a:endParaRPr lang="en-US" sz="801" dirty="0"/>
          </a:p>
        </p:txBody>
      </p:sp>
      <p:sp>
        <p:nvSpPr>
          <p:cNvPr id="14" name="Text 3"/>
          <p:cNvSpPr txBox="1"/>
          <p:nvPr/>
        </p:nvSpPr>
        <p:spPr>
          <a:xfrm>
            <a:off x="6427668" y="1651085"/>
            <a:ext cx="1786392" cy="1134900"/>
          </a:xfrm>
          <a:prstGeom prst="rect">
            <a:avLst/>
          </a:prstGeom>
          <a:noFill/>
          <a:ln/>
        </p:spPr>
        <p:txBody>
          <a:bodyPr wrap="square" lIns="0" tIns="0" rIns="0" bIns="0" rtlCol="0" anchor="t"/>
          <a:lstStyle/>
          <a:p>
            <a:pPr algn="l" indent="0" marL="0">
              <a:lnSpc>
                <a:spcPct val="115000"/>
              </a:lnSpc>
              <a:buNone/>
            </a:pPr>
            <a:r>
              <a:rPr lang="en-US" sz="801" dirty="0">
                <a:solidFill>
                  <a:srgbClr val="FFFFFF"/>
                </a:solidFill>
                <a:latin typeface="Arial" pitchFamily="34" charset="0"/>
                <a:ea typeface="Arial" pitchFamily="34" charset="-122"/>
                <a:cs typeface="Arial" pitchFamily="34" charset="-120"/>
              </a:rPr>
              <a:t>Гетерозис: когда потомство сильнее родителей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21" dirty="0">
                <a:solidFill>
                  <a:srgbClr val="FFFFFF"/>
                </a:solidFill>
                <a:latin typeface="Arial" pitchFamily="34" charset="0"/>
                <a:ea typeface="Arial" pitchFamily="34" charset="-122"/>
                <a:cs typeface="Arial" pitchFamily="34" charset="-120"/>
              </a:rPr>
              <a:t>Иногда гибриды растут быстрее, лучше переносят болезни и дают более высокий результат, чем исходные формы. Это называют гетерозисом. Для селекционеров такой эффект особенно ценен, потому что он позволяет заметно повысить продуктивность без долгого ожидания.
</a:t>
            </a:r>
            <a:endParaRPr lang="en-US" sz="801" dirty="0"/>
          </a:p>
        </p:txBody>
      </p:sp>
      <p:sp>
        <p:nvSpPr>
          <p:cNvPr id="15" name="Text 4"/>
          <p:cNvSpPr txBox="1"/>
          <p:nvPr/>
        </p:nvSpPr>
        <p:spPr>
          <a:xfrm>
            <a:off x="180000" y="258600"/>
            <a:ext cx="8784000" cy="415200"/>
          </a:xfrm>
          <a:prstGeom prst="rect">
            <a:avLst/>
          </a:prstGeom>
          <a:noFill/>
          <a:ln/>
        </p:spPr>
        <p:txBody>
          <a:bodyPr wrap="square" lIns="0" tIns="0" rIns="0" bIns="0" rtlCol="0" anchor="ctr"/>
          <a:lstStyle/>
          <a:p>
            <a:pPr algn="l" indent="0" marL="0">
              <a:lnSpc>
                <a:spcPct val="100000"/>
              </a:lnSpc>
              <a:buNone/>
            </a:pPr>
            <a:r>
              <a:rPr lang="en-US" sz="2012" dirty="0">
                <a:solidFill>
                  <a:srgbClr val="FFFFFF"/>
                </a:solidFill>
                <a:latin typeface="Arial" pitchFamily="34" charset="0"/>
                <a:ea typeface="Arial" pitchFamily="34" charset="-122"/>
                <a:cs typeface="Arial" pitchFamily="34" charset="-120"/>
              </a:rPr>
              <a:t>Гибридизация как путь к разнообразию и повышению устойчивости
</a:t>
            </a:r>
            <a:endParaRPr lang="en-US" sz="2012"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21656" y="108800"/>
            <a:ext cx="4225588" cy="4939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80000" y="397125"/>
            <a:ext cx="3944400" cy="824400"/>
          </a:xfrm>
          <a:prstGeom prst="rect">
            <a:avLst/>
          </a:prstGeom>
          <a:noFill/>
          <a:ln/>
        </p:spPr>
        <p:txBody>
          <a:bodyPr wrap="square" lIns="0" tIns="0" rIns="0" bIns="0" rtlCol="0" anchor="ctr"/>
          <a:lstStyle/>
          <a:p>
            <a:pPr algn="l" indent="0" marL="0">
              <a:lnSpc>
                <a:spcPct val="100000"/>
              </a:lnSpc>
              <a:buNone/>
            </a:pPr>
            <a:r>
              <a:rPr lang="en-US" sz="2012" dirty="0">
                <a:solidFill>
                  <a:srgbClr val="FFFFFF"/>
                </a:solidFill>
                <a:latin typeface="Arial" pitchFamily="34" charset="0"/>
                <a:ea typeface="Arial" pitchFamily="34" charset="-122"/>
                <a:cs typeface="Arial" pitchFamily="34" charset="-120"/>
              </a:rPr>
              <a:t>Почему мутагенез ускоряет появление новых признаков
</a:t>
            </a:r>
            <a:endParaRPr lang="en-US" sz="2012" dirty="0"/>
          </a:p>
        </p:txBody>
      </p:sp>
      <p:sp>
        <p:nvSpPr>
          <p:cNvPr id="7" name="Text 1"/>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12</a:t>
            </a:r>
            <a:endParaRPr lang="en-US" sz="800" dirty="0"/>
          </a:p>
        </p:txBody>
      </p:sp>
      <p:sp>
        <p:nvSpPr>
          <p:cNvPr id="8" name="Text 2"/>
          <p:cNvSpPr txBox="1"/>
          <p:nvPr/>
        </p:nvSpPr>
        <p:spPr>
          <a:xfrm>
            <a:off x="839525" y="2380425"/>
            <a:ext cx="3237600" cy="1134900"/>
          </a:xfrm>
          <a:prstGeom prst="rect">
            <a:avLst/>
          </a:prstGeom>
          <a:noFill/>
          <a:ln/>
        </p:spPr>
        <p:txBody>
          <a:bodyPr wrap="square" lIns="0" tIns="0" rIns="0" bIns="0" rtlCol="0" anchor="b"/>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Как возникают полезные изменения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Под действием радиации, химических веществ или биологических факторов в ДНК могут появляться изменения. Большинство из них случайны, но иногда именно так возникают полезные признаки, которые сложно найти в обычной природе.
</a:t>
            </a:r>
            <a:endParaRPr lang="en-US" sz="1100" dirty="0"/>
          </a:p>
        </p:txBody>
      </p:sp>
      <p:sp>
        <p:nvSpPr>
          <p:cNvPr id="9" name="Text 3"/>
          <p:cNvSpPr txBox="1"/>
          <p:nvPr/>
        </p:nvSpPr>
        <p:spPr>
          <a:xfrm>
            <a:off x="839550" y="3743475"/>
            <a:ext cx="3237600" cy="11349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Зачем мутагенез нужен селекционеру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 помощью мутагенеза удалось получить, например, пшеницу с более коротким стеблем, устойчивую к полеганию. Этот метод также помогает создавать микроорганизмы, которые лучше вырабатывают витамины, аминокислоты и антибиотики.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18894" y="811066"/>
            <a:ext cx="4230000" cy="140862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219441" y="2219757"/>
            <a:ext cx="4230000" cy="140862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218472" y="3629686"/>
            <a:ext cx="4230000" cy="140862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sp>
        <p:nvSpPr>
          <p:cNvPr id="12" name="Text 0"/>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13</a:t>
            </a:r>
            <a:endParaRPr lang="en-US" sz="800" dirty="0"/>
          </a:p>
        </p:txBody>
      </p:sp>
      <p:sp>
        <p:nvSpPr>
          <p:cNvPr id="13" name="Text 1"/>
          <p:cNvSpPr txBox="1"/>
          <p:nvPr/>
        </p:nvSpPr>
        <p:spPr>
          <a:xfrm>
            <a:off x="819469" y="946502"/>
            <a:ext cx="2384400" cy="1134900"/>
          </a:xfrm>
          <a:prstGeom prst="rect">
            <a:avLst/>
          </a:prstGeom>
          <a:noFill/>
          <a:ln/>
        </p:spPr>
        <p:txBody>
          <a:bodyPr wrap="square" lIns="0" tIns="0" rIns="0" bIns="0" rtlCol="0" anchor="t"/>
          <a:lstStyle/>
          <a:p>
            <a:pPr algn="l" indent="0" marL="0">
              <a:lnSpc>
                <a:spcPct val="115000"/>
              </a:lnSpc>
              <a:buNone/>
            </a:pPr>
            <a:r>
              <a:rPr lang="en-US" sz="982" dirty="0">
                <a:solidFill>
                  <a:srgbClr val="FFFFFF"/>
                </a:solidFill>
                <a:latin typeface="Arial" pitchFamily="34" charset="0"/>
                <a:ea typeface="Arial" pitchFamily="34" charset="-122"/>
                <a:cs typeface="Arial" pitchFamily="34" charset="-120"/>
              </a:rPr>
              <a:t>Кукуруза, защищённая от вредителей
</a:t>
            </a:r>
            <a:pPr algn="l" indent="0" marL="0">
              <a:lnSpc>
                <a:spcPct val="115000"/>
              </a:lnSpc>
              <a:buNone/>
            </a:pPr>
            <a:r>
              <a:rPr lang="en-US" sz="53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3" dirty="0">
                <a:solidFill>
                  <a:srgbClr val="FFFFFF"/>
                </a:solidFill>
                <a:latin typeface="Arial" pitchFamily="34" charset="0"/>
                <a:ea typeface="Arial" pitchFamily="34" charset="-122"/>
                <a:cs typeface="Arial" pitchFamily="34" charset="-120"/>
              </a:rPr>
              <a:t>Учёные могут целенаправленно внести в растение нужный ген, чтобы оно получило полезное свойство. Так появилась кукуруза, способная лучше защищаться от насекомых. Это снижает потери урожая и уменьшает необходимость в частой обработке полей.
</a:t>
            </a:r>
            <a:endParaRPr lang="en-US" sz="982" dirty="0"/>
          </a:p>
        </p:txBody>
      </p:sp>
      <p:sp>
        <p:nvSpPr>
          <p:cNvPr id="14" name="Text 2"/>
          <p:cNvSpPr txBox="1"/>
          <p:nvPr/>
        </p:nvSpPr>
        <p:spPr>
          <a:xfrm>
            <a:off x="820016" y="2355194"/>
            <a:ext cx="2384400" cy="1134900"/>
          </a:xfrm>
          <a:prstGeom prst="rect">
            <a:avLst/>
          </a:prstGeom>
          <a:noFill/>
          <a:ln/>
        </p:spPr>
        <p:txBody>
          <a:bodyPr wrap="square" lIns="0" tIns="0" rIns="0" bIns="0" rtlCol="0" anchor="t"/>
          <a:lstStyle/>
          <a:p>
            <a:pPr algn="l" indent="0" marL="0">
              <a:lnSpc>
                <a:spcPct val="115000"/>
              </a:lnSpc>
              <a:buNone/>
            </a:pPr>
            <a:r>
              <a:rPr lang="en-US" sz="982" dirty="0">
                <a:solidFill>
                  <a:srgbClr val="FFFFFF"/>
                </a:solidFill>
                <a:latin typeface="Arial" pitchFamily="34" charset="0"/>
                <a:ea typeface="Arial" pitchFamily="34" charset="-122"/>
                <a:cs typeface="Arial" pitchFamily="34" charset="-120"/>
              </a:rPr>
              <a:t>Бактерии, которые помогают медицине
</a:t>
            </a:r>
            <a:pPr algn="l" indent="0" marL="0">
              <a:lnSpc>
                <a:spcPct val="115000"/>
              </a:lnSpc>
              <a:buNone/>
            </a:pPr>
            <a:r>
              <a:rPr lang="en-US" sz="53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3" dirty="0">
                <a:solidFill>
                  <a:srgbClr val="FFFFFF"/>
                </a:solidFill>
                <a:latin typeface="Arial" pitchFamily="34" charset="0"/>
                <a:ea typeface="Arial" pitchFamily="34" charset="-122"/>
                <a:cs typeface="Arial" pitchFamily="34" charset="-120"/>
              </a:rPr>
              <a:t>Генная инженерия позволила использовать бактерии как маленькие фабрики для производства инсулина. Раньше получение этого вещества было намного сложнее. Теперь такие микроорганизмы помогают людям с диабетом получать жизненно важный препарат в большем количестве.
</a:t>
            </a:r>
            <a:endParaRPr lang="en-US" sz="982" dirty="0"/>
          </a:p>
        </p:txBody>
      </p:sp>
      <p:sp>
        <p:nvSpPr>
          <p:cNvPr id="15" name="Text 3"/>
          <p:cNvSpPr txBox="1"/>
          <p:nvPr/>
        </p:nvSpPr>
        <p:spPr>
          <a:xfrm>
            <a:off x="819047" y="3765123"/>
            <a:ext cx="2384400" cy="1134900"/>
          </a:xfrm>
          <a:prstGeom prst="rect">
            <a:avLst/>
          </a:prstGeom>
          <a:noFill/>
          <a:ln/>
        </p:spPr>
        <p:txBody>
          <a:bodyPr wrap="square" lIns="0" tIns="0" rIns="0" bIns="0" rtlCol="0" anchor="t"/>
          <a:lstStyle/>
          <a:p>
            <a:pPr algn="l" indent="0" marL="0">
              <a:lnSpc>
                <a:spcPct val="115000"/>
              </a:lnSpc>
              <a:buNone/>
            </a:pPr>
            <a:r>
              <a:rPr lang="en-US" sz="982" dirty="0">
                <a:solidFill>
                  <a:srgbClr val="FFFFFF"/>
                </a:solidFill>
                <a:latin typeface="Arial" pitchFamily="34" charset="0"/>
                <a:ea typeface="Arial" pitchFamily="34" charset="-122"/>
                <a:cs typeface="Arial" pitchFamily="34" charset="-120"/>
              </a:rPr>
              <a:t>Рис с дополнительной пользой
</a:t>
            </a:r>
            <a:pPr algn="l" indent="0" marL="0">
              <a:lnSpc>
                <a:spcPct val="115000"/>
              </a:lnSpc>
              <a:buNone/>
            </a:pPr>
            <a:r>
              <a:rPr lang="en-US" sz="53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3" dirty="0">
                <a:solidFill>
                  <a:srgbClr val="FFFFFF"/>
                </a:solidFill>
                <a:latin typeface="Arial" pitchFamily="34" charset="0"/>
                <a:ea typeface="Arial" pitchFamily="34" charset="-122"/>
                <a:cs typeface="Arial" pitchFamily="34" charset="-120"/>
              </a:rPr>
              <a:t>Одним из известных примеров стал рис, обогащённый провитамином А. Его создают для того, чтобы питание стало более полезным. При этом любые такие растения проходят строгую проверку, потому что безопасность должна быть подтверждена особенно тщательно.
</a:t>
            </a:r>
            <a:endParaRPr lang="en-US" sz="982" dirty="0"/>
          </a:p>
        </p:txBody>
      </p:sp>
      <p:sp>
        <p:nvSpPr>
          <p:cNvPr id="16" name="Text 4"/>
          <p:cNvSpPr txBox="1"/>
          <p:nvPr/>
        </p:nvSpPr>
        <p:spPr>
          <a:xfrm>
            <a:off x="180000" y="258600"/>
            <a:ext cx="8784000" cy="415200"/>
          </a:xfrm>
          <a:prstGeom prst="rect">
            <a:avLst/>
          </a:prstGeom>
          <a:noFill/>
          <a:ln/>
        </p:spPr>
        <p:txBody>
          <a:bodyPr wrap="square" lIns="0" tIns="0" rIns="0" bIns="0" rtlCol="0" anchor="ctr"/>
          <a:lstStyle/>
          <a:p>
            <a:pPr algn="l" indent="0" marL="0">
              <a:lnSpc>
                <a:spcPct val="100000"/>
              </a:lnSpc>
              <a:buNone/>
            </a:pPr>
            <a:r>
              <a:rPr lang="en-US" sz="2012" dirty="0">
                <a:solidFill>
                  <a:srgbClr val="FFFFFF"/>
                </a:solidFill>
                <a:latin typeface="Arial" pitchFamily="34" charset="0"/>
                <a:ea typeface="Arial" pitchFamily="34" charset="-122"/>
                <a:cs typeface="Arial" pitchFamily="34" charset="-120"/>
              </a:rPr>
              <a:t>Генная инженерия: точная работа с наследственностью
</a:t>
            </a:r>
            <a:endParaRPr lang="en-US" sz="2012"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922617" y="1037422"/>
            <a:ext cx="249000" cy="221333"/>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3744870" y="1023565"/>
            <a:ext cx="249000" cy="2490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6560190" y="1023565"/>
            <a:ext cx="249000" cy="2490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3035508" y="2433090"/>
            <a:ext cx="249000" cy="249000"/>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5860053" y="2448990"/>
            <a:ext cx="249000" cy="221333"/>
          </a:xfrm>
          <a:prstGeom prst="rect">
            <a:avLst/>
          </a:prstGeom>
        </p:spPr>
      </p:pic>
      <p:sp>
        <p:nvSpPr>
          <p:cNvPr id="14" name="Text 0"/>
          <p:cNvSpPr txBox="1"/>
          <p:nvPr/>
        </p:nvSpPr>
        <p:spPr>
          <a:xfrm>
            <a:off x="180000" y="258600"/>
            <a:ext cx="8784000" cy="415200"/>
          </a:xfrm>
          <a:prstGeom prst="rect">
            <a:avLst/>
          </a:prstGeom>
          <a:noFill/>
          <a:ln/>
        </p:spPr>
        <p:txBody>
          <a:bodyPr wrap="square" lIns="0" tIns="0" rIns="0" bIns="0" rtlCol="0" anchor="ctr"/>
          <a:lstStyle/>
          <a:p>
            <a:pPr algn="l" indent="0" marL="0">
              <a:lnSpc>
                <a:spcPct val="100000"/>
              </a:lnSpc>
              <a:buNone/>
            </a:pPr>
            <a:r>
              <a:rPr lang="en-US" sz="2012" dirty="0">
                <a:solidFill>
                  <a:srgbClr val="FFFFFF"/>
                </a:solidFill>
                <a:latin typeface="Arial" pitchFamily="34" charset="0"/>
                <a:ea typeface="Arial" pitchFamily="34" charset="-122"/>
                <a:cs typeface="Arial" pitchFamily="34" charset="-120"/>
              </a:rPr>
              <a:t>Где селекция микроорганизмов приносит пользу
</a:t>
            </a:r>
            <a:endParaRPr lang="en-US" sz="2012" dirty="0"/>
          </a:p>
        </p:txBody>
      </p:sp>
      <p:sp>
        <p:nvSpPr>
          <p:cNvPr id="15" name="Text 1"/>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14</a:t>
            </a:r>
            <a:endParaRPr lang="en-US" sz="800" dirty="0"/>
          </a:p>
        </p:txBody>
      </p:sp>
      <p:sp>
        <p:nvSpPr>
          <p:cNvPr id="16" name="Text 2"/>
          <p:cNvSpPr txBox="1"/>
          <p:nvPr/>
        </p:nvSpPr>
        <p:spPr>
          <a:xfrm>
            <a:off x="762731" y="1664203"/>
            <a:ext cx="1965300" cy="1092300"/>
          </a:xfrm>
          <a:prstGeom prst="rect">
            <a:avLst/>
          </a:prstGeom>
          <a:noFill/>
          <a:ln/>
        </p:spPr>
        <p:txBody>
          <a:bodyPr wrap="square" lIns="0" tIns="0" rIns="0" bIns="0" rtlCol="0" anchor="ctr"/>
          <a:lstStyle/>
          <a:p>
            <a:pPr algn="l" indent="0" marL="0">
              <a:lnSpc>
                <a:spcPct val="115000"/>
              </a:lnSpc>
              <a:buNone/>
            </a:pPr>
            <a:r>
              <a:rPr lang="en-US" sz="982" dirty="0">
                <a:solidFill>
                  <a:srgbClr val="FFFFFF"/>
                </a:solidFill>
                <a:latin typeface="Arial" pitchFamily="34" charset="0"/>
                <a:ea typeface="Arial" pitchFamily="34" charset="-122"/>
                <a:cs typeface="Arial" pitchFamily="34" charset="-120"/>
              </a:rPr>
              <a:t>Антибиотики
</a:t>
            </a:r>
            <a:pPr algn="l" indent="0" marL="0">
              <a:lnSpc>
                <a:spcPct val="115000"/>
              </a:lnSpc>
              <a:buNone/>
            </a:pPr>
            <a:r>
              <a:rPr lang="en-US" sz="49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84" dirty="0">
                <a:solidFill>
                  <a:srgbClr val="FFFFFF"/>
                </a:solidFill>
                <a:latin typeface="Arial" pitchFamily="34" charset="0"/>
                <a:ea typeface="Arial" pitchFamily="34" charset="-122"/>
                <a:cs typeface="Arial" pitchFamily="34" charset="-120"/>
              </a:rPr>
              <a:t>Селекция помогает получать штаммы, которые вырабатывают больше антибиотиков. Это делает производство лекарств эффективнее и позволяет снижать их себестоимость без потери качества.
</a:t>
            </a:r>
            <a:endParaRPr lang="en-US" sz="982" dirty="0"/>
          </a:p>
        </p:txBody>
      </p:sp>
      <p:sp>
        <p:nvSpPr>
          <p:cNvPr id="17" name="Text 3"/>
          <p:cNvSpPr txBox="1"/>
          <p:nvPr/>
        </p:nvSpPr>
        <p:spPr>
          <a:xfrm>
            <a:off x="3585082" y="1664180"/>
            <a:ext cx="1971000" cy="10923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Хлеб и выпечка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Дрожжи Saccharomyces cerevisiae используют в хлебопечении, чтобы тесто поднималось быстрее и равномернее. Отобранные штаммы улучшают вкус, аромат и стабильность результата.
</a:t>
            </a:r>
            <a:endParaRPr lang="en-US" sz="1000" dirty="0"/>
          </a:p>
        </p:txBody>
      </p:sp>
      <p:sp>
        <p:nvSpPr>
          <p:cNvPr id="18" name="Text 4"/>
          <p:cNvSpPr txBox="1"/>
          <p:nvPr/>
        </p:nvSpPr>
        <p:spPr>
          <a:xfrm>
            <a:off x="6400402" y="1664180"/>
            <a:ext cx="1971000" cy="1092300"/>
          </a:xfrm>
          <a:prstGeom prst="rect">
            <a:avLst/>
          </a:prstGeom>
          <a:noFill/>
          <a:ln/>
        </p:spPr>
        <p:txBody>
          <a:bodyPr wrap="square" lIns="0" tIns="0" rIns="0" bIns="0" rtlCol="0" anchor="ctr"/>
          <a:lstStyle/>
          <a:p>
            <a:pPr algn="l" indent="0" marL="0">
              <a:lnSpc>
                <a:spcPct val="115000"/>
              </a:lnSpc>
              <a:buNone/>
            </a:pPr>
            <a:r>
              <a:rPr lang="en-US" sz="973" dirty="0">
                <a:solidFill>
                  <a:srgbClr val="FFFFFF"/>
                </a:solidFill>
                <a:latin typeface="Arial" pitchFamily="34" charset="0"/>
                <a:ea typeface="Arial" pitchFamily="34" charset="-122"/>
                <a:cs typeface="Arial" pitchFamily="34" charset="-120"/>
              </a:rPr>
              <a:t>Витамины и ферменты
</a:t>
            </a:r>
            <a:pPr algn="l" indent="0" marL="0">
              <a:lnSpc>
                <a:spcPct val="115000"/>
              </a:lnSpc>
              <a:buNone/>
            </a:pPr>
            <a:r>
              <a:rPr lang="en-US" sz="486"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75" dirty="0">
                <a:solidFill>
                  <a:srgbClr val="FFFFFF"/>
                </a:solidFill>
                <a:latin typeface="Arial" pitchFamily="34" charset="0"/>
                <a:ea typeface="Arial" pitchFamily="34" charset="-122"/>
                <a:cs typeface="Arial" pitchFamily="34" charset="-120"/>
              </a:rPr>
              <a:t>Микроорганизмы-продуценты нужны для получения витаминов, ферментов и органических кислот. Благодаря селекции они работают продуктивнее и помогают пищевой и фармацевтической промышленности.
</a:t>
            </a:r>
            <a:endParaRPr lang="en-US" sz="973" dirty="0"/>
          </a:p>
        </p:txBody>
      </p:sp>
      <p:sp>
        <p:nvSpPr>
          <p:cNvPr id="19" name="Text 5"/>
          <p:cNvSpPr txBox="1"/>
          <p:nvPr/>
        </p:nvSpPr>
        <p:spPr>
          <a:xfrm>
            <a:off x="2875719" y="3073705"/>
            <a:ext cx="1971000" cy="10923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Очистка воды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Некоторые бактерии используют для очистки сточных вод. Отбор более активных штаммов делает этот процесс надёжнее и помогает снижать нагрузку на окружающую среду.
</a:t>
            </a:r>
            <a:endParaRPr lang="en-US" sz="1000" dirty="0"/>
          </a:p>
        </p:txBody>
      </p:sp>
      <p:sp>
        <p:nvSpPr>
          <p:cNvPr id="20" name="Text 6"/>
          <p:cNvSpPr txBox="1"/>
          <p:nvPr/>
        </p:nvSpPr>
        <p:spPr>
          <a:xfrm>
            <a:off x="5700265" y="3075771"/>
            <a:ext cx="1971000" cy="1092300"/>
          </a:xfrm>
          <a:prstGeom prst="rect">
            <a:avLst/>
          </a:prstGeom>
          <a:noFill/>
          <a:ln/>
        </p:spPr>
        <p:txBody>
          <a:bodyPr wrap="square" lIns="0" tIns="0" rIns="0" bIns="0" rtlCol="0" anchor="ctr"/>
          <a:lstStyle/>
          <a:p>
            <a:pPr algn="l" indent="0" marL="0">
              <a:lnSpc>
                <a:spcPct val="115000"/>
              </a:lnSpc>
              <a:buNone/>
            </a:pPr>
            <a:r>
              <a:rPr lang="en-US" sz="946" dirty="0">
                <a:solidFill>
                  <a:srgbClr val="FFFFFF"/>
                </a:solidFill>
                <a:latin typeface="Arial" pitchFamily="34" charset="0"/>
                <a:ea typeface="Arial" pitchFamily="34" charset="-122"/>
                <a:cs typeface="Arial" pitchFamily="34" charset="-120"/>
              </a:rPr>
              <a:t>Биотопливо и массовое производство
</a:t>
            </a:r>
            <a:pPr algn="l" indent="0" marL="0">
              <a:lnSpc>
                <a:spcPct val="115000"/>
              </a:lnSpc>
              <a:buNone/>
            </a:pPr>
            <a:r>
              <a:rPr lang="en-US" sz="47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52" dirty="0">
                <a:solidFill>
                  <a:srgbClr val="FFFFFF"/>
                </a:solidFill>
                <a:latin typeface="Arial" pitchFamily="34" charset="0"/>
                <a:ea typeface="Arial" pitchFamily="34" charset="-122"/>
                <a:cs typeface="Arial" pitchFamily="34" charset="-120"/>
              </a:rPr>
              <a:t>Селекция полезна и для получения биотоплива, и для крупных промышленных процессов. Чем выше продуктивность штамма, тем меньше ресурсов требуется для выпуска конечного продукта.
</a:t>
            </a:r>
            <a:endParaRPr lang="en-US" sz="946"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180000" y="258600"/>
            <a:ext cx="8784000" cy="415200"/>
          </a:xfrm>
          <a:prstGeom prst="rect">
            <a:avLst/>
          </a:prstGeom>
          <a:noFill/>
          <a:ln/>
        </p:spPr>
        <p:txBody>
          <a:bodyPr wrap="square" lIns="0" tIns="0" rIns="0" bIns="0" rtlCol="0" anchor="ctr"/>
          <a:lstStyle/>
          <a:p>
            <a:pPr algn="l" indent="0" marL="0">
              <a:lnSpc>
                <a:spcPct val="100000"/>
              </a:lnSpc>
              <a:buNone/>
            </a:pPr>
            <a:r>
              <a:rPr lang="en-US" sz="2012" dirty="0">
                <a:solidFill>
                  <a:srgbClr val="FFFFFF"/>
                </a:solidFill>
                <a:latin typeface="Arial" pitchFamily="34" charset="0"/>
                <a:ea typeface="Arial" pitchFamily="34" charset="-122"/>
                <a:cs typeface="Arial" pitchFamily="34" charset="-120"/>
              </a:rPr>
              <a:t>Как развивались методы селекции микроорганизмов
</a:t>
            </a:r>
            <a:endParaRPr lang="en-US" sz="2012" dirty="0"/>
          </a:p>
        </p:txBody>
      </p:sp>
      <p:sp>
        <p:nvSpPr>
          <p:cNvPr id="10" name="Text 1"/>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15</a:t>
            </a:r>
            <a:endParaRPr lang="en-US" sz="800" dirty="0"/>
          </a:p>
        </p:txBody>
      </p:sp>
      <p:sp>
        <p:nvSpPr>
          <p:cNvPr id="11" name="Text 2"/>
          <p:cNvSpPr txBox="1"/>
          <p:nvPr/>
        </p:nvSpPr>
        <p:spPr>
          <a:xfrm>
            <a:off x="180000" y="2427825"/>
            <a:ext cx="2124900" cy="10413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Поиск природных штаммов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Сначала учёные выделяли микроорганизмы из природы и отбирали те, которые лучше росли или давали нужное вещество. Так начиналось создание первых промышленных культур.
</a:t>
            </a:r>
            <a:endParaRPr lang="en-US" sz="1000" dirty="0"/>
          </a:p>
        </p:txBody>
      </p:sp>
      <p:sp>
        <p:nvSpPr>
          <p:cNvPr id="12" name="Text 3"/>
          <p:cNvSpPr txBox="1"/>
          <p:nvPr/>
        </p:nvSpPr>
        <p:spPr>
          <a:xfrm>
            <a:off x="2399695" y="2427825"/>
            <a:ext cx="2124900" cy="1041300"/>
          </a:xfrm>
          <a:prstGeom prst="rect">
            <a:avLst/>
          </a:prstGeom>
          <a:noFill/>
          <a:ln/>
        </p:spPr>
        <p:txBody>
          <a:bodyPr wrap="square" lIns="0" tIns="0" rIns="0" bIns="0" rtlCol="0" anchor="b"/>
          <a:lstStyle/>
          <a:p>
            <a:pPr algn="l" indent="0" marL="0">
              <a:lnSpc>
                <a:spcPct val="115000"/>
              </a:lnSpc>
              <a:buNone/>
            </a:pPr>
            <a:r>
              <a:rPr lang="en-US" sz="1030" dirty="0">
                <a:solidFill>
                  <a:srgbClr val="FFFFFF"/>
                </a:solidFill>
                <a:latin typeface="Arial" pitchFamily="34" charset="0"/>
                <a:ea typeface="Arial" pitchFamily="34" charset="-122"/>
                <a:cs typeface="Arial" pitchFamily="34" charset="-120"/>
              </a:rPr>
              <a:t>Лабораторный отбор
</a:t>
            </a:r>
            <a:pPr algn="l" indent="0" marL="0">
              <a:lnSpc>
                <a:spcPct val="115000"/>
              </a:lnSpc>
              <a:buNone/>
            </a:pPr>
            <a:r>
              <a:rPr lang="en-US" sz="562"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37" dirty="0">
                <a:solidFill>
                  <a:srgbClr val="FFFFFF"/>
                </a:solidFill>
                <a:latin typeface="Arial" pitchFamily="34" charset="0"/>
                <a:ea typeface="Arial" pitchFamily="34" charset="-122"/>
                <a:cs typeface="Arial" pitchFamily="34" charset="-120"/>
              </a:rPr>
              <a:t>Потом штаммы стали проверять в лаборатории и оставлять только самые продуктивные. Этот этап помог заметно увеличить выход полезных веществ, например пенициллина.
</a:t>
            </a:r>
            <a:endParaRPr lang="en-US" sz="1030" dirty="0"/>
          </a:p>
        </p:txBody>
      </p:sp>
      <p:sp>
        <p:nvSpPr>
          <p:cNvPr id="13" name="Text 4"/>
          <p:cNvSpPr txBox="1"/>
          <p:nvPr/>
        </p:nvSpPr>
        <p:spPr>
          <a:xfrm>
            <a:off x="4619366" y="2427825"/>
            <a:ext cx="2124900" cy="1041300"/>
          </a:xfrm>
          <a:prstGeom prst="rect">
            <a:avLst/>
          </a:prstGeom>
          <a:noFill/>
          <a:ln/>
        </p:spPr>
        <p:txBody>
          <a:bodyPr wrap="square" lIns="0" tIns="0" rIns="0" bIns="0" rtlCol="0" anchor="b"/>
          <a:lstStyle/>
          <a:p>
            <a:pPr algn="l" indent="0" marL="0">
              <a:lnSpc>
                <a:spcPct val="115000"/>
              </a:lnSpc>
              <a:buNone/>
            </a:pPr>
            <a:r>
              <a:rPr lang="en-US" sz="1018" dirty="0">
                <a:solidFill>
                  <a:srgbClr val="FFFFFF"/>
                </a:solidFill>
                <a:latin typeface="Arial" pitchFamily="34" charset="0"/>
                <a:ea typeface="Arial" pitchFamily="34" charset="-122"/>
                <a:cs typeface="Arial" pitchFamily="34" charset="-120"/>
              </a:rPr>
              <a:t>Искусственный мутагенез
</a:t>
            </a:r>
            <a:pPr algn="l" indent="0" marL="0">
              <a:lnSpc>
                <a:spcPct val="115000"/>
              </a:lnSpc>
              <a:buNone/>
            </a:pPr>
            <a:r>
              <a:rPr lang="en-US" sz="55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26" dirty="0">
                <a:solidFill>
                  <a:srgbClr val="FFFFFF"/>
                </a:solidFill>
                <a:latin typeface="Arial" pitchFamily="34" charset="0"/>
                <a:ea typeface="Arial" pitchFamily="34" charset="-122"/>
                <a:cs typeface="Arial" pitchFamily="34" charset="-120"/>
              </a:rPr>
              <a:t>Чтобы ускорить появление новых свойств, микроорганизмы начали обрабатывать мутагенами. Среди потомства находили варианты с более высокой выработкой лекарств, витаминов и ферментов.
</a:t>
            </a:r>
            <a:endParaRPr lang="en-US" sz="1018" dirty="0"/>
          </a:p>
        </p:txBody>
      </p:sp>
      <p:sp>
        <p:nvSpPr>
          <p:cNvPr id="14" name="Text 5"/>
          <p:cNvSpPr txBox="1"/>
          <p:nvPr/>
        </p:nvSpPr>
        <p:spPr>
          <a:xfrm>
            <a:off x="6839048" y="2427825"/>
            <a:ext cx="2124900" cy="1041300"/>
          </a:xfrm>
          <a:prstGeom prst="rect">
            <a:avLst/>
          </a:prstGeom>
          <a:noFill/>
          <a:ln/>
        </p:spPr>
        <p:txBody>
          <a:bodyPr wrap="square" lIns="0" tIns="0" rIns="0" bIns="0" rtlCol="0" anchor="b"/>
          <a:lstStyle/>
          <a:p>
            <a:pPr algn="l" indent="0" marL="0">
              <a:lnSpc>
                <a:spcPct val="115000"/>
              </a:lnSpc>
              <a:buNone/>
            </a:pPr>
            <a:r>
              <a:rPr lang="en-US" sz="1017" dirty="0">
                <a:solidFill>
                  <a:srgbClr val="FFFFFF"/>
                </a:solidFill>
                <a:latin typeface="Arial" pitchFamily="34" charset="0"/>
                <a:ea typeface="Arial" pitchFamily="34" charset="-122"/>
                <a:cs typeface="Arial" pitchFamily="34" charset="-120"/>
              </a:rPr>
              <a:t>Генная инженерия
</a:t>
            </a:r>
            <a:pPr algn="l" indent="0" marL="0">
              <a:lnSpc>
                <a:spcPct val="115000"/>
              </a:lnSpc>
              <a:buNone/>
            </a:pPr>
            <a:r>
              <a:rPr lang="en-US" sz="55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25" dirty="0">
                <a:solidFill>
                  <a:srgbClr val="FFFFFF"/>
                </a:solidFill>
                <a:latin typeface="Arial" pitchFamily="34" charset="0"/>
                <a:ea typeface="Arial" pitchFamily="34" charset="-122"/>
                <a:cs typeface="Arial" pitchFamily="34" charset="-120"/>
              </a:rPr>
              <a:t>Современный этап связан с точным изменением генов. Благодаря этому создают микроорганизмы-продуценты, которые работают быстрее, надёжнее и лучше подходят для медицины и пищевой промышленности.
</a:t>
            </a:r>
            <a:endParaRPr lang="en-US" sz="1017"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6287" y="108800"/>
            <a:ext cx="3511676" cy="4939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39525" y="4024025"/>
            <a:ext cx="3237600" cy="8496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Но любой гибрид нужно внимательно наблюдать и оценивать его здоровье. Если контроль слабый, могут закрепиться нежелательные признаки, а ценность потомства для хозяйства уменьшится.
</a:t>
            </a:r>
            <a:endParaRPr lang="en-US" sz="1000" dirty="0"/>
          </a:p>
        </p:txBody>
      </p:sp>
      <p:sp>
        <p:nvSpPr>
          <p:cNvPr id="8" name="Text 1"/>
          <p:cNvSpPr txBox="1"/>
          <p:nvPr/>
        </p:nvSpPr>
        <p:spPr>
          <a:xfrm>
            <a:off x="180000" y="397125"/>
            <a:ext cx="3944400" cy="824400"/>
          </a:xfrm>
          <a:prstGeom prst="rect">
            <a:avLst/>
          </a:prstGeom>
          <a:noFill/>
          <a:ln/>
        </p:spPr>
        <p:txBody>
          <a:bodyPr wrap="square" lIns="0" tIns="0" rIns="0" bIns="0" rtlCol="0" anchor="ctr"/>
          <a:lstStyle/>
          <a:p>
            <a:pPr algn="l" indent="0" marL="0">
              <a:lnSpc>
                <a:spcPct val="100000"/>
              </a:lnSpc>
              <a:buNone/>
            </a:pPr>
            <a:r>
              <a:rPr lang="en-US" sz="2012" dirty="0">
                <a:solidFill>
                  <a:srgbClr val="FFFFFF"/>
                </a:solidFill>
                <a:latin typeface="Arial" pitchFamily="34" charset="0"/>
                <a:ea typeface="Arial" pitchFamily="34" charset="-122"/>
                <a:cs typeface="Arial" pitchFamily="34" charset="-120"/>
              </a:rPr>
              <a:t>Гибридизация домашних животных: возможности и ограничения
</a:t>
            </a:r>
            <a:endParaRPr lang="en-US" sz="2012" dirty="0"/>
          </a:p>
        </p:txBody>
      </p:sp>
      <p:sp>
        <p:nvSpPr>
          <p:cNvPr id="9" name="Text 2"/>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16</a:t>
            </a:r>
            <a:endParaRPr lang="en-US" sz="800" dirty="0"/>
          </a:p>
        </p:txBody>
      </p:sp>
      <p:sp>
        <p:nvSpPr>
          <p:cNvPr id="10" name="Text 3"/>
          <p:cNvSpPr txBox="1"/>
          <p:nvPr/>
        </p:nvSpPr>
        <p:spPr>
          <a:xfrm>
            <a:off x="839538" y="3089975"/>
            <a:ext cx="3237600" cy="8496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Гибридизация помогает сочетать полезные качества разных пород: быстрый рост, хорошую мясность, высокую молочность или яйценоскость. Поэтому она широко используется в животноводстве для повышения продуктивности.
</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6287" y="108800"/>
            <a:ext cx="3511676" cy="4939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39525" y="4024025"/>
            <a:ext cx="3237600" cy="8496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Одновременно возникают вопросы о влиянии ГМО на природу и здоровье человека. Поэтому такие растения изучают особенно тщательно, а решения принимают с учётом научных данных и общественной дискуссии.
</a:t>
            </a:r>
            <a:endParaRPr lang="en-US" sz="1000" dirty="0"/>
          </a:p>
        </p:txBody>
      </p:sp>
      <p:sp>
        <p:nvSpPr>
          <p:cNvPr id="8" name="Text 1"/>
          <p:cNvSpPr txBox="1"/>
          <p:nvPr/>
        </p:nvSpPr>
        <p:spPr>
          <a:xfrm>
            <a:off x="180000" y="397125"/>
            <a:ext cx="3944400" cy="824400"/>
          </a:xfrm>
          <a:prstGeom prst="rect">
            <a:avLst/>
          </a:prstGeom>
          <a:noFill/>
          <a:ln/>
        </p:spPr>
        <p:txBody>
          <a:bodyPr wrap="square" lIns="0" tIns="0" rIns="0" bIns="0" rtlCol="0" anchor="ctr"/>
          <a:lstStyle/>
          <a:p>
            <a:pPr algn="l" indent="0" marL="0">
              <a:lnSpc>
                <a:spcPct val="100000"/>
              </a:lnSpc>
              <a:buNone/>
            </a:pPr>
            <a:r>
              <a:rPr lang="en-US" sz="2012" dirty="0">
                <a:solidFill>
                  <a:srgbClr val="FFFFFF"/>
                </a:solidFill>
                <a:latin typeface="Arial" pitchFamily="34" charset="0"/>
                <a:ea typeface="Arial" pitchFamily="34" charset="-122"/>
                <a:cs typeface="Arial" pitchFamily="34" charset="-120"/>
              </a:rPr>
              <a:t>Трансгенные растения: достижения и проблемы
</a:t>
            </a:r>
            <a:endParaRPr lang="en-US" sz="2012" dirty="0"/>
          </a:p>
        </p:txBody>
      </p:sp>
      <p:sp>
        <p:nvSpPr>
          <p:cNvPr id="9" name="Text 2"/>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17</a:t>
            </a:r>
            <a:endParaRPr lang="en-US" sz="800" dirty="0"/>
          </a:p>
        </p:txBody>
      </p:sp>
      <p:sp>
        <p:nvSpPr>
          <p:cNvPr id="10" name="Text 3"/>
          <p:cNvSpPr txBox="1"/>
          <p:nvPr/>
        </p:nvSpPr>
        <p:spPr>
          <a:xfrm>
            <a:off x="839538" y="3089975"/>
            <a:ext cx="3237600" cy="8496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Трансгенные растения получают полезные свойства, которые трудно быстро добиться обычной селекцией: устойчивость к вредителям, гербицидам, вирусам и неблагоприятной погоде. Это может облегчать выращивание культур и сохранять урожай.
</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180000" y="258600"/>
            <a:ext cx="8784000" cy="415200"/>
          </a:xfrm>
          <a:prstGeom prst="rect">
            <a:avLst/>
          </a:prstGeom>
          <a:noFill/>
          <a:ln/>
        </p:spPr>
        <p:txBody>
          <a:bodyPr wrap="square" lIns="0" tIns="0" rIns="0" bIns="0" rtlCol="0" anchor="ctr"/>
          <a:lstStyle/>
          <a:p>
            <a:pPr algn="l" indent="0" marL="0">
              <a:lnSpc>
                <a:spcPct val="100000"/>
              </a:lnSpc>
              <a:buNone/>
            </a:pPr>
            <a:r>
              <a:rPr lang="en-US" sz="2012" dirty="0">
                <a:solidFill>
                  <a:srgbClr val="FFFFFF"/>
                </a:solidFill>
                <a:latin typeface="Arial" pitchFamily="34" charset="0"/>
                <a:ea typeface="Arial" pitchFamily="34" charset="-122"/>
                <a:cs typeface="Arial" pitchFamily="34" charset="-120"/>
              </a:rPr>
              <a:t>Исторические этапы развития селекции
</a:t>
            </a:r>
            <a:endParaRPr lang="en-US" sz="2012" dirty="0"/>
          </a:p>
        </p:txBody>
      </p:sp>
      <p:sp>
        <p:nvSpPr>
          <p:cNvPr id="10" name="Text 1"/>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18</a:t>
            </a:r>
            <a:endParaRPr lang="en-US" sz="800" dirty="0"/>
          </a:p>
        </p:txBody>
      </p:sp>
      <p:sp>
        <p:nvSpPr>
          <p:cNvPr id="11" name="Text 2"/>
          <p:cNvSpPr txBox="1"/>
          <p:nvPr/>
        </p:nvSpPr>
        <p:spPr>
          <a:xfrm>
            <a:off x="688148" y="1720125"/>
            <a:ext cx="3008400" cy="10413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1859 — идеи Чарльза Дарвина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Теория эволюции показала, что признаки организмов изменяются и отбираются природой. Эти идеи помогли понять, почему наследственность можно использовать в практической селекции.
</a:t>
            </a:r>
            <a:endParaRPr lang="en-US" sz="1000" dirty="0"/>
          </a:p>
        </p:txBody>
      </p:sp>
      <p:sp>
        <p:nvSpPr>
          <p:cNvPr id="12" name="Text 3"/>
          <p:cNvSpPr txBox="1"/>
          <p:nvPr/>
        </p:nvSpPr>
        <p:spPr>
          <a:xfrm>
            <a:off x="2286375" y="3089850"/>
            <a:ext cx="3008400" cy="10413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1865 — законы Грегора Менделя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Опыты с горохом объяснили, как передаются признаки от родителей к потомству. Это стало научной основой для целенаправленного отбора и скрещивания.
</a:t>
            </a:r>
            <a:endParaRPr lang="en-US" sz="1100" dirty="0"/>
          </a:p>
        </p:txBody>
      </p:sp>
      <p:sp>
        <p:nvSpPr>
          <p:cNvPr id="13" name="Text 4"/>
          <p:cNvSpPr txBox="1"/>
          <p:nvPr/>
        </p:nvSpPr>
        <p:spPr>
          <a:xfrm>
            <a:off x="3849473" y="1720125"/>
            <a:ext cx="3008400" cy="10413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XX век — работы Николая Вавилова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Учёный изучал центры происхождения культурных растений и собрал огромный материал по сортам. Его идеи помогли искать полезные признаки в разных регионах мира.
</a:t>
            </a:r>
            <a:endParaRPr lang="en-US" sz="1000" dirty="0"/>
          </a:p>
        </p:txBody>
      </p:sp>
      <p:sp>
        <p:nvSpPr>
          <p:cNvPr id="14" name="Text 5"/>
          <p:cNvSpPr txBox="1"/>
          <p:nvPr/>
        </p:nvSpPr>
        <p:spPr>
          <a:xfrm>
            <a:off x="5581275" y="3089838"/>
            <a:ext cx="3008400" cy="10413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Конец XX — XXI век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Методы молекулярной биологии, ПЦР, секвенирование генома и биоинформатика сделали селекцию точнее и быстрее. Теперь учёные могут работать с наследственностью на новом уровне.
</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80000" y="257700"/>
            <a:ext cx="8784000" cy="412500"/>
          </a:xfrm>
          <a:prstGeom prst="rect">
            <a:avLst/>
          </a:prstGeom>
          <a:noFill/>
          <a:ln/>
        </p:spPr>
        <p:txBody>
          <a:bodyPr wrap="square" lIns="0" tIns="0" rIns="0" bIns="0" rtlCol="0" anchor="ctr"/>
          <a:lstStyle/>
          <a:p>
            <a:pPr algn="l" indent="0" marL="0">
              <a:lnSpc>
                <a:spcPct val="100000"/>
              </a:lnSpc>
              <a:buNone/>
            </a:pPr>
            <a:r>
              <a:rPr lang="en-US" sz="2212" dirty="0">
                <a:solidFill>
                  <a:srgbClr val="FFFFFF"/>
                </a:solidFill>
                <a:latin typeface="Arial" pitchFamily="34" charset="0"/>
                <a:ea typeface="Arial" pitchFamily="34" charset="-122"/>
                <a:cs typeface="Arial" pitchFamily="34" charset="-120"/>
              </a:rPr>
              <a:t>Биобезопасность и этика современной селекции
</a:t>
            </a:r>
            <a:endParaRPr lang="en-US" sz="2212" dirty="0"/>
          </a:p>
        </p:txBody>
      </p:sp>
      <p:sp>
        <p:nvSpPr>
          <p:cNvPr id="8" name="Text 1"/>
          <p:cNvSpPr txBox="1"/>
          <p:nvPr/>
        </p:nvSpPr>
        <p:spPr>
          <a:xfrm>
            <a:off x="1577403" y="2339100"/>
            <a:ext cx="4651200" cy="4662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2. Особое внимание уделяют тому, чтобы изменённые гены не распространялись в дикую природу и не нарушали природное разнообразие.
</a:t>
            </a:r>
            <a:endParaRPr lang="en-US" sz="800" dirty="0"/>
          </a:p>
        </p:txBody>
      </p:sp>
      <p:sp>
        <p:nvSpPr>
          <p:cNvPr id="9" name="Text 2"/>
          <p:cNvSpPr txBox="1"/>
          <p:nvPr/>
        </p:nvSpPr>
        <p:spPr>
          <a:xfrm>
            <a:off x="180000" y="1625404"/>
            <a:ext cx="4651200" cy="4662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1. Новые сорта, породы и ГМО проходят многоступенчатую проверку, чтобы оценить их безопасность для человека, животных и окружающей среды.
</a:t>
            </a:r>
            <a:endParaRPr lang="en-US" sz="800" dirty="0"/>
          </a:p>
        </p:txBody>
      </p:sp>
      <p:sp>
        <p:nvSpPr>
          <p:cNvPr id="10" name="Text 3"/>
          <p:cNvSpPr txBox="1"/>
          <p:nvPr/>
        </p:nvSpPr>
        <p:spPr>
          <a:xfrm>
            <a:off x="8740500" y="4725597"/>
            <a:ext cx="223500" cy="224400"/>
          </a:xfrm>
          <a:prstGeom prst="rect">
            <a:avLst/>
          </a:prstGeom>
          <a:noFill/>
          <a:ln/>
        </p:spPr>
        <p:txBody>
          <a:bodyPr wrap="square" lIns="0" tIns="0" rIns="0" bIns="0" rtlCol="0" anchor="ctr"/>
          <a:lstStyle/>
          <a:p>
            <a:pPr algn="ctr" indent="0" marL="0">
              <a:lnSpc>
                <a:spcPct val="115000"/>
              </a:lnSpc>
              <a:buNone/>
            </a:pPr>
            <a:r>
              <a:rPr lang="en-US" sz="800" dirty="0">
                <a:solidFill>
                  <a:srgbClr val="FFFFFF"/>
                </a:solidFill>
                <a:latin typeface="Arial" pitchFamily="34" charset="0"/>
                <a:ea typeface="Arial" pitchFamily="34" charset="-122"/>
                <a:cs typeface="Arial" pitchFamily="34" charset="-120"/>
              </a:rPr>
              <a:t>19</a:t>
            </a:r>
            <a:endParaRPr lang="en-US" sz="800" dirty="0"/>
          </a:p>
        </p:txBody>
      </p:sp>
      <p:sp>
        <p:nvSpPr>
          <p:cNvPr id="11" name="Text 4"/>
          <p:cNvSpPr txBox="1"/>
          <p:nvPr/>
        </p:nvSpPr>
        <p:spPr>
          <a:xfrm>
            <a:off x="874415" y="3043013"/>
            <a:ext cx="4651200" cy="4662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3. Исследования должны быть прозрачными: важны честные данные, понятные результаты и уважение к общественному мнению.
</a:t>
            </a:r>
            <a:endParaRPr lang="en-US" sz="800" dirty="0"/>
          </a:p>
        </p:txBody>
      </p:sp>
      <p:sp>
        <p:nvSpPr>
          <p:cNvPr id="12" name="Text 5"/>
          <p:cNvSpPr txBox="1"/>
          <p:nvPr/>
        </p:nvSpPr>
        <p:spPr>
          <a:xfrm>
            <a:off x="2297327" y="3749480"/>
            <a:ext cx="4651200" cy="4662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4. В работе ориентируются на международные нормы, включая Картахенский протокол по биобезопасности, который помогает соблюдать общие правила.
</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80000" y="979288"/>
            <a:ext cx="7436700" cy="1088400"/>
          </a:xfrm>
          <a:prstGeom prst="rect">
            <a:avLst/>
          </a:prstGeom>
          <a:noFill/>
          <a:ln/>
        </p:spPr>
        <p:txBody>
          <a:bodyPr wrap="square" lIns="0" tIns="0" rIns="0" bIns="0" rtlCol="0" anchor="ctr"/>
          <a:lstStyle/>
          <a:p>
            <a:pPr algn="l" indent="0" marL="0">
              <a:lnSpc>
                <a:spcPct val="100000"/>
              </a:lnSpc>
              <a:buNone/>
            </a:pPr>
            <a:r>
              <a:rPr lang="en-US" sz="2412" b="1" dirty="0">
                <a:solidFill>
                  <a:srgbClr val="FFFFFF"/>
                </a:solidFill>
                <a:latin typeface="Arial" pitchFamily="34" charset="0"/>
                <a:ea typeface="Arial" pitchFamily="34" charset="-122"/>
                <a:cs typeface="Arial" pitchFamily="34" charset="-120"/>
              </a:rPr>
              <a:t>Селекция открывает путь к устойчивому будущему
</a:t>
            </a:r>
            <a:endParaRPr lang="en-US" sz="2412" dirty="0"/>
          </a:p>
        </p:txBody>
      </p:sp>
      <p:sp>
        <p:nvSpPr>
          <p:cNvPr id="5" name="Text 1"/>
          <p:cNvSpPr txBox="1"/>
          <p:nvPr/>
        </p:nvSpPr>
        <p:spPr>
          <a:xfrm>
            <a:off x="802300" y="3039900"/>
            <a:ext cx="4019400" cy="11790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Селекция помогает людям получать более урожайные растения, продуктивных животных и полезные микроорганизмы. В будущем её значение только возрастёт, если развитие науки будет сочетаться с ответственностью и заботой о природе.
</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2026-05-09T17:06:59Z</dcterms:created>
  <dcterms:modified xsi:type="dcterms:W3CDTF">2026-05-09T17:06:59Z</dcterms:modified>
</cp:coreProperties>
</file>