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во второй половине XIX — начале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Поражение, реформы и модернизация изменили Францию и подготовили её к XX веку.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375" y="287475"/>
            <a:ext cx="3914100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период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 Пруссией Франция должна была заново выстроить власть и общественный порядок. Именно тогда республика стала устойчивой формой правления, а страна одновременно переживала кризисы, реформы и быстрые перемены в экономике и культуре.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375" y="287475"/>
            <a:ext cx="3914100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 войне 1870–1871 годов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35075" y="1398100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Разгром под Седаном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Решающим ударом для Франции стало поражение под Седаном, где был пленён Наполеон III. Это событие сразу показало слабость Второй империи и резко изменило политическую ситуацию в стране.
</a:t>
            </a:r>
            <a:endParaRPr lang="en-US" sz="945" dirty="0"/>
          </a:p>
        </p:txBody>
      </p:sp>
      <p:sp>
        <p:nvSpPr>
          <p:cNvPr id="10" name="Text 2"/>
          <p:cNvSpPr txBox="1"/>
          <p:nvPr/>
        </p:nvSpPr>
        <p:spPr>
          <a:xfrm>
            <a:off x="1035075" y="2227588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итогам войны Франция уступила Эльзас и часть Лотарингии, а также выплатила Германии огромную контрибуцию. Эти условия воспринимались как национальное унижение и надолго остались в памяти французов.
</a:t>
            </a:r>
            <a:endParaRPr lang="en-US" sz="945" dirty="0"/>
          </a:p>
        </p:txBody>
      </p:sp>
      <p:sp>
        <p:nvSpPr>
          <p:cNvPr id="11" name="Text 3"/>
          <p:cNvSpPr txBox="1"/>
          <p:nvPr/>
        </p:nvSpPr>
        <p:spPr>
          <a:xfrm>
            <a:off x="1035075" y="3057075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поражение вызвало крах Второй империи и открыло путь к новому государственному устройству. В стране начался острый политический кризис, в котором решалась судьба будущей власти.
</a:t>
            </a:r>
            <a:endParaRPr lang="en-US" sz="952" dirty="0"/>
          </a:p>
        </p:txBody>
      </p:sp>
      <p:sp>
        <p:nvSpPr>
          <p:cNvPr id="12" name="Text 4"/>
          <p:cNvSpPr txBox="1"/>
          <p:nvPr/>
        </p:nvSpPr>
        <p:spPr>
          <a:xfrm>
            <a:off x="1035075" y="3886563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реванша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земель породила сильное чувство реванша — стремление вернуть потерянные области. Оно повлияло на политику, общественные настроения и отношения Франции с соседними государствами.
</a:t>
            </a:r>
            <a:endParaRPr lang="en-US" sz="945" dirty="0"/>
          </a:p>
        </p:txBody>
      </p:sp>
      <p:sp>
        <p:nvSpPr>
          <p:cNvPr id="13" name="Text 5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Третьей республике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после поражения Франции в войне с Пруссией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коммуна и её последствия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опыт самоуправления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1871 года Париж попытался самостоятельно управлять своей жизнью. Коммуна стала символом надежд на более справедливое общество, но просуществовала недолго и оказалась в крайне сложных условиях.
</a:t>
            </a:r>
            <a:endParaRPr lang="en-US" sz="741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республиканцев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Политики-республиканцы стали действовать более сдержанно, опасаясь повторения революционного взрыва. Им было важно сохранить порядок, чтобы не потерять поддержку общества и армии.
</a:t>
            </a:r>
            <a:endParaRPr lang="en-US" sz="768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Коммуна стала восприниматься не только как трагедия, но и как символ борьбы за социальные права. Споры о её смысле долго разделяли французское общество.
</a:t>
            </a:r>
            <a:endParaRPr lang="en-US" sz="768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Жёсткое подавление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Правительственные войска быстро подавили Коммуну. После этого последовали аресты, казни и ссылки, которые оставили в памяти французов глубокую рану и усилили страх перед новыми восстаниями.
</a:t>
            </a:r>
            <a:endParaRPr lang="en-US" sz="7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1943" y="3527269"/>
            <a:ext cx="339413" cy="38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устройство Третьей республики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в управлении страной играл парламент. Он принимал законы и определял курс политики, поэтому депутаты оказывали заметное влияние на жизнь республики.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оставался важной, но не всесильной фигурой. Его власть ограничивалась законами и работой парламента, поэтому он не мог управлять страной единолично.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смена кабинетов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споров между партиями правительства менялись часто. Несмотря на это, сама республика не исчезала, а её основные правила постепенно укреплялись.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Республиканские символы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Трёхцветный флаг, «Марсельеза» и праздник 14 июля стали знаками новой Франции. Они помогали людям чувствовать себя гражданами одной республики.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825979"/>
            <a:ext cx="4332300" cy="20578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политические силы Франции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жизнь Франции строилась на конкуренции разных взглядов на власть, общество и будущее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силы по-разному отвечали на главный вопрос эпохи: какой должна быть власть — свободной, сильной, традиционной или социальной.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Франции XIX века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Франции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промышленность меняла не только производство, но и повседневную жизнь: росли города, транспортные связи и число наёмных рабочих.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развивались тяжёлая и техническая отрасли, что сделало Францию одной из ведущих индустриальных стран Европы.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описанию отраслей в учебных материалах по истории Франции XIX века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166" y="1087125"/>
            <a:ext cx="2247669" cy="201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7978" y="1087125"/>
            <a:ext cx="2250295" cy="201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7941" y="1087125"/>
            <a:ext cx="2247669" cy="201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тесные улицы всё чаще уступали место широким бульварам, по которым легче было передвигаться экипажам и пешеходам. Новый план города делал Париж более светлым и просторным, а вместе с тем подчёркивал порядок и богатство столицы.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широких бульваров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вокзалы, парки и здания, похожие друг на друга по стилю. Они создавали ощущение большого современного города, где удобно жить, торговать и отдыхать. Париж становился местом, куда стремились путешественники, покупатели и любители прогулок.
</a:t>
            </a:r>
            <a:endParaRPr lang="en-US" sz="864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Станции, парки и витрины прогресса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улицы и площади усилили роль Парижа как культурного центра Европы. Здесь открывались кафе, театры, музеи и выставки, а город всё чаще становился героем книг, картин и газетных репортажей.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культуры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эпохи модернизации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рабочих и социальные перемены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707350" y="1391125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0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рабочий день
</a:t>
            </a:r>
            <a:pPr algn="l" indent="0" marL="0">
              <a:lnSpc>
                <a:spcPct val="110046"/>
              </a:lnSpc>
              <a:buNone/>
            </a:pPr>
            <a:r>
              <a:rPr lang="en-US" sz="90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труд был тяжёлым и утомительным: люди работали много часов подряд, а зарплата часто оставалась низкой. Для многих семей это означало постоянную нехватку денег и скромную жизнь.
</a:t>
            </a:r>
            <a:endParaRPr lang="en-US" sz="901" dirty="0"/>
          </a:p>
        </p:txBody>
      </p:sp>
      <p:sp>
        <p:nvSpPr>
          <p:cNvPr id="14" name="Text 3"/>
          <p:cNvSpPr txBox="1"/>
          <p:nvPr/>
        </p:nvSpPr>
        <p:spPr>
          <a:xfrm>
            <a:off x="2301738" y="1391177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7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Бедные кварталы
</a:t>
            </a:r>
            <a:pPr algn="l" indent="0" marL="0">
              <a:lnSpc>
                <a:spcPct val="110046"/>
              </a:lnSpc>
              <a:buNone/>
            </a:pPr>
            <a:r>
              <a:rPr lang="en-US" sz="97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промышленных городах быстро росли районы с тесными и дешёвыми домами. Там часто не хватало чистой воды, воздуха и света, поэтому жизнь рабочих семей была особенно трудной.
</a:t>
            </a:r>
            <a:endParaRPr lang="en-US" sz="970" dirty="0"/>
          </a:p>
        </p:txBody>
      </p:sp>
      <p:sp>
        <p:nvSpPr>
          <p:cNvPr id="15" name="Text 4"/>
          <p:cNvSpPr txBox="1"/>
          <p:nvPr/>
        </p:nvSpPr>
        <p:spPr>
          <a:xfrm>
            <a:off x="3904400" y="1391177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1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профсоюзов
</a:t>
            </a:r>
            <a:pPr algn="l" indent="0" marL="0">
              <a:lnSpc>
                <a:spcPct val="110046"/>
              </a:lnSpc>
              <a:buNone/>
            </a:pPr>
            <a:r>
              <a:rPr lang="en-US" sz="919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защищать свои интересы, рабочие начали объединяться в профсоюзы. Такие организации помогали им действовать вместе, обсуждать требования и добиваться лучших условий труда.
</a:t>
            </a:r>
            <a:endParaRPr lang="en-US" sz="919" dirty="0"/>
          </a:p>
        </p:txBody>
      </p:sp>
      <p:sp>
        <p:nvSpPr>
          <p:cNvPr id="16" name="Text 5"/>
          <p:cNvSpPr txBox="1"/>
          <p:nvPr/>
        </p:nvSpPr>
        <p:spPr>
          <a:xfrm>
            <a:off x="5507050" y="1391177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86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 и требования
</a:t>
            </a:r>
            <a:pPr algn="l" indent="0" marL="0">
              <a:lnSpc>
                <a:spcPct val="110046"/>
              </a:lnSpc>
              <a:buNone/>
            </a:pPr>
            <a:r>
              <a:rPr lang="en-US" sz="862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переговоры не приносили результата, рабочие прибегали к забастовкам. Это привлекало внимание общества к их проблемам и показывало, что вопрос труда стал важной частью политики.
</a:t>
            </a:r>
            <a:endParaRPr lang="en-US" sz="862" dirty="0"/>
          </a:p>
        </p:txBody>
      </p:sp>
      <p:sp>
        <p:nvSpPr>
          <p:cNvPr id="17" name="Text 6"/>
          <p:cNvSpPr txBox="1"/>
          <p:nvPr/>
        </p:nvSpPr>
        <p:spPr>
          <a:xfrm>
            <a:off x="7109700" y="1391177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88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социальные законы
</a:t>
            </a:r>
            <a:pPr algn="l" indent="0" marL="0">
              <a:lnSpc>
                <a:spcPct val="110046"/>
              </a:lnSpc>
              <a:buNone/>
            </a:pPr>
            <a:r>
              <a:rPr lang="en-US" sz="889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государство стало принимать законы, которые ограничивали детский труд и лучше защищали труд женщин. Эти меры не решали всех проблем, но означали важный шаг к социальной защите.
</a:t>
            </a:r>
            <a:endParaRPr lang="en-US" sz="8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1881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Начальное обучение становится бесплатным. Это делает школу доступнее для детей из разных семей и уменьшает зависимость образования от платы и частных пожертвований.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1882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Жюля Ферри делают школу обязательной и светской. Учеба постепенно отделяется от церковного влияния, а государство берет на себя воспитание будущих граждан.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школьного обучения повышает грамотность. Все больше людей читают газеты, книги и брошюры, а общественные споры становятся шире и активнее.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грамотность и светская республика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империя Франции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главные направления расширения. Наиболее значимыми стали Африка и Индокитай, где Франция стремилась укрепить престиж и получить новые экономические возможности.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система была обширной, но неравномерной: важнее всего для Франции оказались крупные континентальные владения.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учебному материалу; точные статистические данные в источнике не приведены.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375" y="287475"/>
            <a:ext cx="3914100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 Дрейфуса и раскол общества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35075" y="1398100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Обвинение 1894 года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Капитана Альфреда Дрейфуса обвинили в передаче секретных сведений Германии. Дело сразу вышло за рамки суда и затронуло доверие к армии и государственным институтам.
</a:t>
            </a:r>
            <a:endParaRPr lang="en-US" sz="999" dirty="0"/>
          </a:p>
        </p:txBody>
      </p:sp>
      <p:sp>
        <p:nvSpPr>
          <p:cNvPr id="10" name="Text 2"/>
          <p:cNvSpPr txBox="1"/>
          <p:nvPr/>
        </p:nvSpPr>
        <p:spPr>
          <a:xfrm>
            <a:off x="1035075" y="2227588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Несправедливый приговор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Обвинение сопровождалось антисемитскими настроениями и закрытостью военного разбирательства. Для многих французов процесс стал примером того, как предрассудки могут влиять на правосудие.
</a:t>
            </a:r>
            <a:endParaRPr lang="en-US" sz="945" dirty="0"/>
          </a:p>
        </p:txBody>
      </p:sp>
      <p:sp>
        <p:nvSpPr>
          <p:cNvPr id="11" name="Text 3"/>
          <p:cNvSpPr txBox="1"/>
          <p:nvPr/>
        </p:nvSpPr>
        <p:spPr>
          <a:xfrm>
            <a:off x="1035075" y="3057075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Эмиля Золя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1898 году Золя опубликовал «Я обвиняю!», обратив внимание общества на ошибки следствия. Его выступление сделало защиту Дрейфуса общенациональной темой.
</a:t>
            </a:r>
            <a:endParaRPr lang="en-US" sz="1060" dirty="0"/>
          </a:p>
        </p:txBody>
      </p:sp>
      <p:sp>
        <p:nvSpPr>
          <p:cNvPr id="12" name="Text 4"/>
          <p:cNvSpPr txBox="1"/>
          <p:nvPr/>
        </p:nvSpPr>
        <p:spPr>
          <a:xfrm>
            <a:off x="1035075" y="3886563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раскололась на два лагеря: одни поддерживали армию, другие требовали честного суда. Дело надолго стало символом борьбы за справедливость и гражданские права.
</a:t>
            </a:r>
            <a:endParaRPr lang="en-US" sz="1043" dirty="0"/>
          </a:p>
        </p:txBody>
      </p:sp>
      <p:sp>
        <p:nvSpPr>
          <p:cNvPr id="13" name="Text 5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7421"/>
            <a:ext cx="4332300" cy="17138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Франции рубежа веков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XIX — начале XX века культура Франции объединяла технические достижения, новые художественные направления и яркую городскую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стала более открытой и современной: техника, искусство и городская среда развивались одновременно и поддерживали друг друга.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Франции и культуре XIX века.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3475" y="119851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4869" y="117203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8875" y="1177584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575" y="1198518"/>
            <a:ext cx="376800" cy="3349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74275" y="1177584"/>
            <a:ext cx="376800" cy="37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технического прогресса
</a:t>
            </a:r>
            <a:endParaRPr lang="en-US" sz="2250" dirty="0"/>
          </a:p>
        </p:txBody>
      </p:sp>
      <p:sp>
        <p:nvSpPr>
          <p:cNvPr id="15" name="Text 2"/>
          <p:cNvSpPr txBox="1"/>
          <p:nvPr/>
        </p:nvSpPr>
        <p:spPr>
          <a:xfrm>
            <a:off x="3960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 дороги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совершенствовали мостостроение и транспортные сети, чтобы быстрее связывать города, порты и промышленные районы. Это облегчало торговлю и движение людей по стране.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87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Электрическое освещение и новые машины постепенно входили в промышленность и городскую жизнь. Они делали производство удобнее, а улицы и общественные пространства — безопаснее.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814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появились первые автомобили, которые сначала были редкостью, а затем стали знаком технического новаторства. Они изменили представление о скорости и личной свободе передвижения.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241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конструкторы и изобретатели активно участвовали в первых опытах воздухоплавания и авиации. Это направление быстро стало одним из самых перспективных в начале XX века.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668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новости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и телефон ускоряли передачу сообщений между городами, предприятиями и газетами. Благодаря этому страна становилась более связанной и информационно мобильной.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кризиса к укреплению республики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поражение 1870–1871 годов и реформы Третьей республики постепенно укрепили французское государство к 1914 году.
</a:t>
            </a:r>
            <a:endParaRPr lang="en-US" sz="102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10300" y="243200"/>
            <a:ext cx="8484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и союзники Франции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5568475" y="1125425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1871 года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стремится восстановить престиж и обезопасить себя после поражения. В центре политики — поиск партнеров и сдерживание растущей мощи Германии.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23200" y="2148900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1890-е годы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сближается с Россией. Это сотрудничество помогает ей выйти из дипломатической изоляции и найти важного союзника в Европе.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568475" y="3140825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1904 год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Соглашение с Великобританией снимает старые противоречия. Франция укрепляет свои позиции и получает больше свободы для внешней политики.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023200" y="4165650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r" indent="0" marL="0">
              <a:lnSpc>
                <a:spcPct val="130040"/>
              </a:lnSpc>
              <a:buNone/>
            </a:pPr>
            <a:r>
              <a:rPr lang="en-US" sz="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 Россией и Великобританией становятся основой Антанты. Франция готовится к возможному конфликту и одновременно расширяет колониальные владения.
</a:t>
            </a:r>
            <a:endParaRPr lang="en-US" sz="12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изменение населения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росли быстрее всего там, где были фабрики, железные дороги и торговля. Особенно заметен был приток жителей в столицу и промышленные центры.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стала важнейшим признаком модернизации: города притягивали людей, рабочие места и новые городские услуги.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учебному материалу; точные числовые данные в источнике не приведены.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8292" y="1352325"/>
            <a:ext cx="2501016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накануне Первой мировой войны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республика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1914 году Франция была устойчивой республикой с парламентом, выборными институтами и опытом политических реформ. Это помогало государству сохранять единство несмотря на разногласия.
</a:t>
            </a:r>
            <a:endParaRPr lang="en-US" sz="1057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банки, транспорт и крупные города сделали страну экономически заметной. Франция уверенно входила в число ведущих держав Европы по уровню развития.
</a:t>
            </a:r>
            <a:endParaRPr lang="en-US" sz="1127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Германией и память о 1871 годе усиливали чувство напряженности. Франция входила в XX век с союзниками, но и с пониманием близости нового конфликта.
</a:t>
            </a:r>
            <a:endParaRPr lang="en-US" sz="1170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проблемы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успехами оставались неравенство, трудные условия жизни рабочих и споры между политическими лагерями. Общество не было полностью согласным в вопросах будущего страны.
</a:t>
            </a:r>
            <a:endParaRPr lang="en-US" sz="11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сумела обновиться и сохранить силу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поражения 1871 года Франция прошла долгий путь к республике, школе для всех, росту городов и культурному подъему. К 1914 году она вошла в число ведущих держав Европы.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2026-06-02T08:22:05Z</dcterms:created>
  <dcterms:modified xsi:type="dcterms:W3CDTF">2026-06-02T08:22:05Z</dcterms:modified>
</cp:coreProperties>
</file>