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правила помогают быть добрыми, внимательными и в безопасности.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правилах поведения
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правила нужны всем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делают жизнь спокойнее: помогают договариваться, не мешать друг другу и избегать опасных ситуаций. Для первоклассника это прежде всего вежливость, порядок, внимательность и забота о себе и других.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863" y="1336275"/>
            <a:ext cx="571500" cy="45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4063" y="1294125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44263" y="1294125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44463" y="1294125"/>
            <a:ext cx="541500" cy="54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44663" y="1296175"/>
            <a:ext cx="541500" cy="541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помогают каждый день
</a:t>
            </a:r>
            <a:endParaRPr lang="en-US" sz="2701" dirty="0"/>
          </a:p>
        </p:txBody>
      </p:sp>
      <p:sp>
        <p:nvSpPr>
          <p:cNvPr id="15" name="Text 2"/>
          <p:cNvSpPr txBox="1"/>
          <p:nvPr/>
        </p:nvSpPr>
        <p:spPr>
          <a:xfrm>
            <a:off x="7307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«здравствуйте» помогает начать разговор дружелюбно. Оно подходит дома, в школе, в магазине и в гостях, когда хочется показать уважение и настроиться на добрый тон общения.
</a:t>
            </a:r>
            <a:endParaRPr lang="en-US" sz="1066" dirty="0"/>
          </a:p>
        </p:txBody>
      </p:sp>
      <p:sp>
        <p:nvSpPr>
          <p:cNvPr id="16" name="Text 3"/>
          <p:cNvSpPr txBox="1"/>
          <p:nvPr/>
        </p:nvSpPr>
        <p:spPr>
          <a:xfrm>
            <a:off x="23294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«Спасибо» — очень сильное слово, хотя звучит просто. Оно показывает, что мы замечаем помощь, подарок или добрый поступок, и умеем отвечать на добро добротой.
</a:t>
            </a:r>
            <a:endParaRPr lang="en-US" sz="1189" dirty="0"/>
          </a:p>
        </p:txBody>
      </p:sp>
      <p:sp>
        <p:nvSpPr>
          <p:cNvPr id="17" name="Text 4"/>
          <p:cNvSpPr txBox="1"/>
          <p:nvPr/>
        </p:nvSpPr>
        <p:spPr>
          <a:xfrm>
            <a:off x="39296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
</a:t>
            </a:r>
            <a:pPr algn="l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«Пожалуйста» делает просьбу мягкой и приятной. С этим словом легче попросить о помощи, передать вещь или спросить о чём-то важном, не звуча требовательно.
</a:t>
            </a:r>
            <a:endParaRPr lang="en-US" sz="1211" dirty="0"/>
          </a:p>
        </p:txBody>
      </p:sp>
      <p:sp>
        <p:nvSpPr>
          <p:cNvPr id="18" name="Text 5"/>
          <p:cNvSpPr txBox="1"/>
          <p:nvPr/>
        </p:nvSpPr>
        <p:spPr>
          <a:xfrm>
            <a:off x="55298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08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«извините» помогает исправить неловкость и мирно продолжить разговор. Оно нужно, если случайно задел кого-то, перебил или ошибся, и показывает уважение к чувствам других.
</a:t>
            </a:r>
            <a:endParaRPr lang="en-US" sz="1081" dirty="0"/>
          </a:p>
        </p:txBody>
      </p:sp>
      <p:sp>
        <p:nvSpPr>
          <p:cNvPr id="19" name="Text 6"/>
          <p:cNvSpPr txBox="1"/>
          <p:nvPr/>
        </p:nvSpPr>
        <p:spPr>
          <a:xfrm>
            <a:off x="71300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тон
</a:t>
            </a:r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особенно хорошо звучат спокойным голосом, с улыбкой и без крика. Тогда собеседнику приятно слушать, а разговор получается тёплым и без обид.
</a:t>
            </a:r>
            <a:endParaRPr lang="en-US" sz="11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9525" y="1374850"/>
            <a:ext cx="55365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учителя
</a:t>
            </a:r>
            <a:pPr algn="l" indent="0" marL="0">
              <a:lnSpc>
                <a:spcPct val="100000"/>
              </a:lnSpc>
              <a:buNone/>
            </a:pPr>
            <a:r>
              <a:rPr lang="en-US" sz="3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важно внимательно слушать объяснение, не отвлекаться и поднимать руку, когда хочется ответить. Так каждому легче понять тему и не мешать другим учиться.
</a:t>
            </a:r>
            <a:endParaRPr lang="en-US" sz="1345" dirty="0"/>
          </a:p>
        </p:txBody>
      </p:sp>
      <p:sp>
        <p:nvSpPr>
          <p:cNvPr id="10" name="Text 1"/>
          <p:cNvSpPr txBox="1"/>
          <p:nvPr/>
        </p:nvSpPr>
        <p:spPr>
          <a:xfrm>
            <a:off x="359525" y="2092024"/>
            <a:ext cx="55365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Сидим спокойно
</a:t>
            </a:r>
            <a:pPr algn="l" indent="0" marL="0">
              <a:lnSpc>
                <a:spcPct val="100000"/>
              </a:lnSpc>
              <a:buNone/>
            </a:pPr>
            <a:r>
              <a:rPr lang="en-US" sz="3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посадка помогает не шуметь и не задевать соседей. Когда ноги стоят на месте, а руки заняты делом, в классе становится тише и удобнее всем.
</a:t>
            </a:r>
            <a:endParaRPr lang="en-US" sz="1354" dirty="0"/>
          </a:p>
        </p:txBody>
      </p:sp>
      <p:sp>
        <p:nvSpPr>
          <p:cNvPr id="11" name="Text 2"/>
          <p:cNvSpPr txBox="1"/>
          <p:nvPr/>
        </p:nvSpPr>
        <p:spPr>
          <a:xfrm>
            <a:off x="359525" y="2809199"/>
            <a:ext cx="55365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на парте
</a:t>
            </a:r>
            <a:pPr algn="l" indent="0" marL="0">
              <a:lnSpc>
                <a:spcPct val="100000"/>
              </a:lnSpc>
              <a:buNone/>
            </a:pPr>
            <a:r>
              <a:rPr lang="en-US" sz="3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Тетради, карандаши и учебники лучше держать аккуратно, чтобы быстро находить нужное. Чистая парта помогает работать без лишней суеты и беречь школьные вещи.
</a:t>
            </a:r>
            <a:endParaRPr lang="en-US" sz="1345" dirty="0"/>
          </a:p>
        </p:txBody>
      </p:sp>
      <p:sp>
        <p:nvSpPr>
          <p:cNvPr id="12" name="Text 3"/>
          <p:cNvSpPr txBox="1"/>
          <p:nvPr/>
        </p:nvSpPr>
        <p:spPr>
          <a:xfrm>
            <a:off x="359525" y="3526374"/>
            <a:ext cx="55365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Берегём вещи
</a:t>
            </a:r>
            <a:pPr algn="l" indent="0" marL="0">
              <a:lnSpc>
                <a:spcPct val="100000"/>
              </a:lnSpc>
              <a:buNone/>
            </a:pPr>
            <a:r>
              <a:rPr lang="en-US" sz="3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книгам и тетрадям стоит относиться бережно: не мять страницы, не рвать обложки и не ломать карандаши. Тогда они служат дольше и радуют хозяина.
</a:t>
            </a:r>
            <a:endParaRPr lang="en-US" sz="1396" dirty="0"/>
          </a:p>
        </p:txBody>
      </p:sp>
      <p:sp>
        <p:nvSpPr>
          <p:cNvPr id="13" name="Text 4"/>
          <p:cNvSpPr txBox="1"/>
          <p:nvPr/>
        </p:nvSpPr>
        <p:spPr>
          <a:xfrm>
            <a:off x="359525" y="4243550"/>
            <a:ext cx="55365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Работаем дружно
</a:t>
            </a:r>
            <a:pPr algn="l" indent="0" marL="0">
              <a:lnSpc>
                <a:spcPct val="100000"/>
              </a:lnSpc>
              <a:buNone/>
            </a:pPr>
            <a:r>
              <a:rPr lang="en-US" sz="3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соседу нужна помощь, можно объяснить задание тихо и спокойно. Дружная работа в классе делает уроки приятнее, а совместные дела — легче и интереснее.
</a:t>
            </a:r>
            <a:endParaRPr lang="en-US" sz="1345" dirty="0"/>
          </a:p>
        </p:txBody>
      </p:sp>
      <p:sp>
        <p:nvSpPr>
          <p:cNvPr id="14" name="Text 5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5" name="Text 6"/>
          <p:cNvSpPr txBox="1"/>
          <p:nvPr/>
        </p:nvSpPr>
        <p:spPr>
          <a:xfrm>
            <a:off x="354500" y="276373"/>
            <a:ext cx="55365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в классе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говорить по очереди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схема общения для урока, игры и разговора в группе.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448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на перемене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9144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перемены
</a:t>
            </a:r>
            <a:pPr algn="l" indent="0" marL="0">
              <a:lnSpc>
                <a:spcPct val="100000"/>
              </a:lnSpc>
              <a:buNone/>
            </a:pPr>
            <a:r>
              <a:rPr lang="en-US" sz="14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встать, пройтись, отдохнуть и поговорить с друзьями. Главное — делать это спокойно, не мешая другим и не создавая лишнего шума.
</a:t>
            </a:r>
            <a:endParaRPr lang="en-US" sz="1483" dirty="0"/>
          </a:p>
        </p:txBody>
      </p:sp>
      <p:sp>
        <p:nvSpPr>
          <p:cNvPr id="10" name="Text 3"/>
          <p:cNvSpPr txBox="1"/>
          <p:nvPr/>
        </p:nvSpPr>
        <p:spPr>
          <a:xfrm>
            <a:off x="28432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коридоре
</a:t>
            </a:r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смотреть под ноги, не толкаться и не бегать среди других детей. В коридоре важно помнить: рядом тоже кто-то идёт и может не успеть отойти.
</a:t>
            </a:r>
            <a:endParaRPr lang="en-US" sz="1558" dirty="0"/>
          </a:p>
        </p:txBody>
      </p:sp>
      <p:sp>
        <p:nvSpPr>
          <p:cNvPr id="11" name="Text 4"/>
          <p:cNvSpPr txBox="1"/>
          <p:nvPr/>
        </p:nvSpPr>
        <p:spPr>
          <a:xfrm>
            <a:off x="47720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лестнице
</a:t>
            </a:r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Лестница требует особой осторожности: по ней идут шагом, держатся за перила и не торопятся. Бег по ступенькам может закончиться падением.
</a:t>
            </a:r>
            <a:endParaRPr lang="en-US" sz="1558" dirty="0"/>
          </a:p>
        </p:txBody>
      </p:sp>
      <p:sp>
        <p:nvSpPr>
          <p:cNvPr id="12" name="Text 5"/>
          <p:cNvSpPr txBox="1"/>
          <p:nvPr/>
        </p:nvSpPr>
        <p:spPr>
          <a:xfrm>
            <a:off x="6734213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уроком
</a:t>
            </a:r>
            <a:pPr algn="l" indent="0" marL="0">
              <a:lnSpc>
                <a:spcPct val="100000"/>
              </a:lnSpc>
              <a:buNone/>
            </a:pPr>
            <a:r>
              <a:rPr lang="en-US" sz="1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звонок не прозвенел, можно спокойно подготовить учебники и тетради. Хорошая перемена помогает вернуться на урок без суеты и с хорошим настроением.
</a:t>
            </a:r>
            <a:endParaRPr lang="en-US" sz="143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дома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5190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Убираем вещи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Игрушки, книги и одежду лучше сразу класть на своё место. Тогда дома проще найти нужное, а в комнате становится уютнее и безопаснее для всех.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846188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 рассказываем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пролилось, сломалось или потерялось, лучше сразу сказать правду. Честный рассказ помогает быстрее исправить ситуацию и показывает ответственность.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754335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спокойно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близкими лучше разговаривать тихим и уважительным голосом. Когда мы не кричим и не спорим громко, дома сохраняются спокойствие и хорошее настроение.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265756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Берём с разрешения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Чужие вещи нельзя брать без спроса, даже если они очень интересные. Сначала нужно спросить взрослого или хозяина, а потом аккуратно пользоваться вещью.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83800" y="1326325"/>
            <a:ext cx="54072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Приветствуем хозяев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Войдя в дом, нужно поздороваться и улыбнуться хозяевам. Вежливое приветствие сразу показывает, что ребёнок уважает чужой дом и людей, которые его пригласили.
</a:t>
            </a:r>
            <a:endParaRPr lang="en-US" sz="1500" dirty="0"/>
          </a:p>
        </p:txBody>
      </p:sp>
      <p:sp>
        <p:nvSpPr>
          <p:cNvPr id="10" name="Text 1"/>
          <p:cNvSpPr txBox="1"/>
          <p:nvPr/>
        </p:nvSpPr>
        <p:spPr>
          <a:xfrm>
            <a:off x="483800" y="2265988"/>
            <a:ext cx="54072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Просим разрешения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Угощение, игрушки и любые вещи берут только после разрешения. Так мы показываем, что умеем уважать чужие правила и не становимся невежливыми гостями.
</a:t>
            </a:r>
            <a:endParaRPr lang="en-US" sz="1500" dirty="0"/>
          </a:p>
        </p:txBody>
      </p:sp>
      <p:sp>
        <p:nvSpPr>
          <p:cNvPr id="11" name="Text 2"/>
          <p:cNvSpPr txBox="1"/>
          <p:nvPr/>
        </p:nvSpPr>
        <p:spPr>
          <a:xfrm>
            <a:off x="483800" y="3205664"/>
            <a:ext cx="54072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Ведём себя за столом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столом важно сидеть аккуратно, не шуметь и не тянуться через других. Спокойное поведение помогает всем спокойно разговаривать и наслаждаться угощением.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483800" y="4145340"/>
            <a:ext cx="54072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Благодарим при уходе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уходом нужно сказать «спасибо» и попрощаться. Это простое правило оставляет у хозяев приятное впечатление и помогает закончить встречу по-доброму.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4" name="Text 5"/>
          <p:cNvSpPr txBox="1"/>
          <p:nvPr/>
        </p:nvSpPr>
        <p:spPr>
          <a:xfrm>
            <a:off x="483800" y="276375"/>
            <a:ext cx="5407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в гостях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 улице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спокойной и безопасной прогулки.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остановись, посмотри в обе стороны и только потом переходи. Этот простой порядок помогает заметить машины и не спешить туда, где нужна внимательность.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нужно проверить перед шагом на проезжую часть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500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правилам перехода дороги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 автобусе и трамвае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5190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Держимся крепко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автобусе и трамвае нужно сразу занять удобное место и держаться за поручни. Так поездка проходит спокойнее, а при резком торможении легче сохранить равновесие и не задеть соседей.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846188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 спереди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дверей лучше не шуметь и не мешать входу и выходу. Рюкзак удобно держать перед собой: так он не заденет других людей и не станет неожиданным «большим хвостом» в тесном салоне.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754335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Уступаем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уступают пожилым людям, пассажирам с маленькими детьми и тем, кому трудно стоять. Это простой знак заботы, который показывает уважение и помогает в дороге тем, кому тяжелее.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265756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толкаемся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салоне нельзя расталкивать людей локтями или громко спорить у прохода. Каждый пассажир имеет право на личное пространство, а вежливое поведение делает дорогу приятной для всех.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лесу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лесной тропинке дети заметили молодую ветку и не стали её ломать. Они прошли дальше тихо, чтобы не тревожить птиц. Природа любит спокойные шаги и бережные руки.
</a:t>
            </a:r>
            <a:endParaRPr lang="en-US" sz="1469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поляна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игры на поляне ребята собрали обёртки и сложили их в пакет. Затем они проверили, не осталось ли мусора у скамейки. Чистая трава выглядит красивее, а зверям и птицам безопаснее.
</a:t>
            </a:r>
            <a:endParaRPr lang="en-US" sz="1469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Редкий цветок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ручья рос красивый цветок, но дети только полюбовались им глазами. Срывать редкие растения нельзя, потому что их становится меньше. Лучше сохранить красоту места и оставить её для всех.
</a:t>
            </a:r>
            <a:endParaRPr lang="en-US" sz="1469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на природе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221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дружить без ссор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54575" y="17483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друзья делятся игрушками и карандашами, играть вместе становится интереснее. Щедрость помогает не ссориться из-за пустяков и показывает, что рядом человек, с которым приятно быть в одной команде.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02484" y="11786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Делиться по-приятельски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767973" y="17483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товарищ что-то рассказывает, важно не перебивать его на полуслове. Внимательное слушание помогает лучше понимать друг друга, а ещё показывает уважение, без которого дружба быстро начинает хмуриться.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915879" y="11786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до конца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354575" y="37571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Обидные прозвища ранят сильнее, чем кажется. От таких слов человек может расстроиться и перестать доверять. Добрые слова, улыбка и спокойный тон помогают сохранить хорошее настроение и не портить отношения.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502484" y="31874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обзывать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4767973" y="37571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случилась ссора, лучше спокойно сказать, что не понравилось, и предложить помириться. Честный разговор помогает исправить ошибку быстрее, чем молчание, а дружба после этого становится только крепче.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4915879" y="31874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Мириться вовремя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тебя обидели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действий помогает не растеряться и быстро получить поддержку взрослого.
</a:t>
            </a:r>
            <a:endParaRPr lang="en-US" sz="133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150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78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00" y="1337300"/>
            <a:ext cx="571500" cy="45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6325" y="1337300"/>
            <a:ext cx="571500" cy="457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в интернете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данные под защитой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Незнакомым людям нельзя сообщать адрес, номер телефона, название школы и другие личные сведения. Если кто-то просит такие данные, нужно сразу остановиться и позвать взрослого.
</a:t>
            </a:r>
            <a:endParaRPr lang="en-US" sz="1158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сообщения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сети, как и в классе, нельзя писать злые слова и обидные шутки. Вежливое сообщение помогает не ссориться и делает общение спокойным, даже если собеседник находится далеко.
</a:t>
            </a:r>
            <a:endParaRPr lang="en-US" sz="1173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со ссылками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Странные окна, обещания подарков и незнакомые ссылки лучше не открывать. Они могут привести к неприятностям, поэтому сначала стоит спросить совета у взрослого, а потом уже нажимать.
</a:t>
            </a:r>
            <a:endParaRPr lang="en-US" sz="1158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Скажи взрослым
</a:t>
            </a:r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интернете что-то испугало, запутало или показалось подозрительным, не нужно разбираться одному. Взрослые помогут проверить страницу, закрыть лишнее окно и подсказать безопасный способ действий.
</a:t>
            </a:r>
            <a:endParaRPr lang="en-US" sz="107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83800" y="1326325"/>
            <a:ext cx="54072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шаг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музее и библиотеке говорят негромко и ходят спокойно. Тихий голос не мешает другим людям рассматривать картины или читать книгу, а сам зал кажется более уютным и внимательным.
</a:t>
            </a:r>
            <a:endParaRPr lang="en-US" sz="1500" dirty="0"/>
          </a:p>
        </p:txBody>
      </p:sp>
      <p:sp>
        <p:nvSpPr>
          <p:cNvPr id="10" name="Text 1"/>
          <p:cNvSpPr txBox="1"/>
          <p:nvPr/>
        </p:nvSpPr>
        <p:spPr>
          <a:xfrm>
            <a:off x="483800" y="2265988"/>
            <a:ext cx="54072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Осторожные руки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Экспонаты, книги и картины трогают только с разрешения. Бережное отношение помогает сохранить вещи целыми и красивыми, чтобы их могли увидеть и прочитать ещё многие посетители.
</a:t>
            </a:r>
            <a:endParaRPr lang="en-US" sz="1500" dirty="0"/>
          </a:p>
        </p:txBody>
      </p:sp>
      <p:sp>
        <p:nvSpPr>
          <p:cNvPr id="11" name="Text 2"/>
          <p:cNvSpPr txBox="1"/>
          <p:nvPr/>
        </p:nvSpPr>
        <p:spPr>
          <a:xfrm>
            <a:off x="483800" y="3205664"/>
            <a:ext cx="54072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Аккуратное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листают мягко, не загибая страницы и не рисуя на полях. Если обращаться с книгой аккуратно, она дольше остаётся чистой, а читать её потом приятно и удобно.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483800" y="4145340"/>
            <a:ext cx="54072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вокруг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библиотеке и музее важно не бегать между стеллажами и витринами. Спокойное поведение помогает никому не мешать, а ещё защищает хрупкие предметы от случайного удара.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14" name="Text 5"/>
          <p:cNvSpPr txBox="1"/>
          <p:nvPr/>
        </p:nvSpPr>
        <p:spPr>
          <a:xfrm>
            <a:off x="483800" y="276375"/>
            <a:ext cx="5407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музее и библиотеке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Очередь делает ожидание понятным и справедливым: все знают, кто идёт следующим. Это особенно удобно в столовой, гардеробе и на кружке, где важны порядок и терпение.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очередь помогает каждому дождаться своего времени без толчков и споров.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500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повседневными школьными ситуациями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заблудился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последовательность действий помогает быстро найти безопасного взрослого и не растеряться.
</a:t>
            </a:r>
            <a:endParaRPr lang="en-US" sz="135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качества хорошего поведения
</a:t>
            </a:r>
            <a:endParaRPr lang="en-US" sz="2991" dirty="0"/>
          </a:p>
        </p:txBody>
      </p:sp>
      <p:sp>
        <p:nvSpPr>
          <p:cNvPr id="8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человек здоровается, благодарит и говорит спокойно. Такие слова не требуют больших усилий, зато сразу делают разговор добрее и помогают не задеть чувства другого человека.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помогает замечать опасные места и не торопиться там, где нужно быть внимательным. Она нужна дома, в школе и на улице, чтобы маленькие неприятности не превращались в большие.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Ответственный ребёнок следит за своими вещами, выполняет обещания и признаёт ошибку, если она случилась. Это качество показывает, что на человека можно положиться, а значит, ему доверяют больше.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Правила, которые делают день добрее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помогают нам жить спокойно, дружить и чувствовать себя в безопасности. Если быть внимательным, вежливым и ответственным, каждый день становится немного легче и гораздо приятнее.
</a:t>
            </a:r>
            <a:endParaRPr lang="en-US" sz="4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2026-05-25T17:35:37Z</dcterms:created>
  <dcterms:modified xsi:type="dcterms:W3CDTF">2026-05-25T17:35:37Z</dcterms:modified>
</cp:coreProperties>
</file>