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image" Target="../media/image-3-7.jpe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jpeg"/><Relationship Id="rId5" Type="http://schemas.openxmlformats.org/officeDocument/2006/relationships/image" Target="../media/image-6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pn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image" Target="../media/image-13-7.jpe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558" y="0"/>
            <a:ext cx="45708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59150" y="1089275"/>
            <a:ext cx="3903300" cy="254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 ключевые особенности Евразии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359150" y="360000"/>
            <a:ext cx="3878100" cy="20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i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4482298" y="36353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самый обширный материк с богатым природным и культурным наследием.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470" y="1751575"/>
            <a:ext cx="2601860" cy="281044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5600" y="453400"/>
            <a:ext cx="7373700" cy="80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Евразии и ее географическое положение
</a:t>
            </a:r>
            <a:endParaRPr lang="en-US" sz="3148" dirty="0"/>
          </a:p>
        </p:txBody>
      </p:sp>
      <p:sp>
        <p:nvSpPr>
          <p:cNvPr id="6" name="Text 1"/>
          <p:cNvSpPr txBox="1"/>
          <p:nvPr/>
        </p:nvSpPr>
        <p:spPr>
          <a:xfrm>
            <a:off x="3960525" y="1988425"/>
            <a:ext cx="4705500" cy="16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возникла в результате движения земных плит и занимает пространство между четырьмя океанами. Материк включает Европу на западе и Азию на востоке, разделённые Уральскими горами и Каспийским морем.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Размеры и географические черты Евразии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занимает около 54,6 млн км², являясь крупнейшим материком планеты. Его длина с запада на восток превышает 16 000 км, а с севера на юг — около 8 000 км.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Обширная территория материка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Материк омывается Атлантическим, Северным Ледовитым, Индийским и Тихим океанами. Берега весьма изрезаны, с многочисленными полуостровами и заливами, как Камчатка, Индостан и Балканский полуостров.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Омывающие океаны и разнообразие береговой линии
</a:t>
            </a:r>
            <a:endParaRPr lang="en-US" sz="1139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Изрезанная береговая линия и разнообразие рельефа создают уникальные природные условия, влияющие на климат и расселение населения во многих регионах.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природных ландшафтов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9675" y="2296477"/>
            <a:ext cx="3765900" cy="13734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709675" y="360000"/>
            <a:ext cx="7684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характеристик Европы и Азии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5193900" y="1574700"/>
            <a:ext cx="3200400" cy="28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различия между Европой и Азией по площади, населению и урбанизации, подчёркивая уникальные особенности каждого региона.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Азия значительно превосходит Европу по площади и численности населения, но Европа имеет высокую плотность и уровень урбанизации.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709675" y="4522450"/>
            <a:ext cx="3308100" cy="25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E1E1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ООН и Всемирного банка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518103" y="1452789"/>
            <a:ext cx="3037398" cy="32097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9150" y="360000"/>
            <a:ext cx="71820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Евразии: горы и равнины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574700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95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системы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характеризуется высокими горными поясами — Гималаи, Каракорум и Кавказ простираются на тысячи километров, формируя важные природные барьеры.
</a:t>
            </a:r>
            <a:endParaRPr lang="en-US" sz="1795" dirty="0"/>
          </a:p>
        </p:txBody>
      </p:sp>
      <p:sp>
        <p:nvSpPr>
          <p:cNvPr id="8" name="Text 3"/>
          <p:cNvSpPr txBox="1"/>
          <p:nvPr/>
        </p:nvSpPr>
        <p:spPr>
          <a:xfrm>
            <a:off x="359150" y="3263575"/>
            <a:ext cx="4116600" cy="15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82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Равнинные пространства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равнины включают Восточно-Европейскую и Западно-Сибирскую. Эти равнины охватывают миллионы квадратных километров и служат основой для сельского хозяйства и поселений.
</a:t>
            </a:r>
            <a:endParaRPr lang="en-US" sz="158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0891"/>
            <a:ext cx="2682000" cy="195911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04675" y="2820891"/>
            <a:ext cx="2682000" cy="195911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913" y="2820891"/>
            <a:ext cx="2682000" cy="195911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Уникальные элементы рельефа Евразии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357800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считаются самой высокой горной системой на планете. Гора Эверест достигает 8848 метров, создавая экстремальные природные условия и влияя на климат региона.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57800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Гималаи — вершина мира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6104675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Прикаспийская низменность находится ниже уровня моря, а самая глубокая точка суши — впадина Мёртвого моря, достигающая −430 метров, с уникальными климатическими и экосистемными особенностями.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104675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Прикаспийская низменность и впадина Мёртвого моря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3231238" y="1838425"/>
            <a:ext cx="26820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большая плоская зона Евразии простирается на миллионы квадратных километров, обеспечивая благоприятные условия для сельского хозяйства и жилья.
</a:t>
            </a:r>
            <a:endParaRPr lang="en-US" sz="1000" dirty="0"/>
          </a:p>
        </p:txBody>
      </p:sp>
      <p:sp>
        <p:nvSpPr>
          <p:cNvPr id="14" name="Text 7"/>
          <p:cNvSpPr txBox="1"/>
          <p:nvPr/>
        </p:nvSpPr>
        <p:spPr>
          <a:xfrm>
            <a:off x="3231238" y="1433850"/>
            <a:ext cx="26820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Восточно-Европейская равнина — обширная территория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Евразии: крупнейшие государства и их особенности
</a:t>
            </a:r>
            <a:endParaRPr lang="en-US" sz="2515" dirty="0"/>
          </a:p>
        </p:txBody>
      </p:sp>
      <p:sp>
        <p:nvSpPr>
          <p:cNvPr id="7" name="Text 1"/>
          <p:cNvSpPr txBox="1"/>
          <p:nvPr/>
        </p:nvSpPr>
        <p:spPr>
          <a:xfrm>
            <a:off x="4475700" y="192525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 занимает наибольшую площадь, протянувшись от Европы до Тихого океана. Китай и Индия лидируют по численности населения, влияя на экономику и культуру материка.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4475700" y="3620100"/>
            <a:ext cx="41316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многих стран следуют естественным ландшафтным рубежам, таким как Уральские горы и Кавказ. Население распределено неравномерно — от густых мегаполисов до малонаселённых отдалённых территорий.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9512" y="1705150"/>
            <a:ext cx="8427776" cy="3075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57800" y="360000"/>
            <a:ext cx="8428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путешествия Марко Поло по Евразии
</a:t>
            </a:r>
            <a:endParaRPr lang="en-US" sz="2700" dirty="0"/>
          </a:p>
        </p:txBody>
      </p:sp>
      <p:sp>
        <p:nvSpPr>
          <p:cNvPr id="7" name="Text 2"/>
          <p:cNvSpPr txBox="1"/>
          <p:nvPr/>
        </p:nvSpPr>
        <p:spPr>
          <a:xfrm>
            <a:off x="359150" y="1205525"/>
            <a:ext cx="7900200" cy="4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исследователя через природные и культурные зоны материка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центр Евразии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Расположен в Казахстане близ города Семей, район села Шалакажы, центр отмечен памятным знаком. Эта точка символизирует связь Европы и Азии на одном материке.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Окружающая природа отражает разнообразие Евразии: от лесов до степей, демонстрируя переходные природные зоны и богатство экосистем материка.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0000" y="360000"/>
            <a:ext cx="8460000" cy="20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представлены все климатические пояса от арктического до экваториального. Самые низкие температуры фиксируются в Оймяконе (−67,8°C), а самые высокие — в пустыне Лут (Иран, +56,7°C).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668375" y="2419800"/>
            <a:ext cx="4116600" cy="15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98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~100°C
</a:t>
            </a:r>
            <a:endParaRPr lang="en-US" sz="9598" dirty="0"/>
          </a:p>
        </p:txBody>
      </p:sp>
      <p:sp>
        <p:nvSpPr>
          <p:cNvPr id="6" name="Text 2"/>
          <p:cNvSpPr txBox="1"/>
          <p:nvPr/>
        </p:nvSpPr>
        <p:spPr>
          <a:xfrm>
            <a:off x="4668375" y="4115425"/>
            <a:ext cx="3398400" cy="41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температур между самыми холодными и жаркими точками материка достигает почти столетия.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4668375" y="4534225"/>
            <a:ext cx="3398400" cy="24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90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Метеорологические данные и климатические исследования
</a:t>
            </a:r>
            <a:endParaRPr lang="en-US" sz="109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Евразии и их распределение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857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Большую часть территории Евразии занимает лесная зона, включая обширные сибирские тайги и европейские леса, которые покрывают приблизительно 40% материка и обеспечивают разнообразие флоры и фауны.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125" y="203822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Пустынные и полупустынные территории занимают около 17% площади Евразии — сюда входят такие известные пустыни, как Гоби и Каракумы, с характерной растительностью и суровыми условиями.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5825" y="2038275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расположена арктическая тундра с низкорослой растительностью, а на юге — субтропические и тропические зоны с пальмами и бамбуком, что подчёркивает климатическое разнообразие материка.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9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950100" y="360000"/>
            <a:ext cx="4834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Водные ресурсы: реки и озёра Евразии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4183191" y="1731769"/>
            <a:ext cx="1680660" cy="204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реки Евразии
</a:t>
            </a:r>
            <a:pPr algn="ctr" indent="0" marL="0">
              <a:lnSpc>
                <a:spcPct val="100000"/>
              </a:lnSpc>
              <a:buNone/>
            </a:pPr>
            <a:r>
              <a:rPr lang="en-US" sz="14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материке протекают одни из самых длинных рек мира — Янцзы, Волга и Лена, которые обеспечивают водоснабжение, транспорт и питание миллионов людей. Более 100 000 рек превышают длину в 10 км.
</a:t>
            </a:r>
            <a:endParaRPr lang="en-US" sz="1427" dirty="0"/>
          </a:p>
        </p:txBody>
      </p:sp>
      <p:sp>
        <p:nvSpPr>
          <p:cNvPr id="10" name="Text 3"/>
          <p:cNvSpPr txBox="1"/>
          <p:nvPr/>
        </p:nvSpPr>
        <p:spPr>
          <a:xfrm>
            <a:off x="6450325" y="2531450"/>
            <a:ext cx="1680600" cy="20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Важнейшие озёра и их роль
</a:t>
            </a:r>
            <a:pPr algn="ctr" indent="0" marL="0">
              <a:lnSpc>
                <a:spcPct val="100000"/>
              </a:lnSpc>
              <a:buNone/>
            </a:pPr>
            <a:r>
              <a:rPr lang="en-US" sz="14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глубокое озеро — Байкал с глубиной до 1642 метров, а по площади крупнейшим водоёмом является Каспийское море. Озёра играют важную роль в экосистемах и сельском хозяйстве региона.
</a:t>
            </a:r>
            <a:endParaRPr lang="en-US" sz="14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1428247"/>
            <a:ext cx="2682000" cy="15505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31000" y="1428247"/>
            <a:ext cx="2682000" cy="15505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02850" y="1428247"/>
            <a:ext cx="2682000" cy="1550531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Животный мир Евразии: представители и редкие виды
</a:t>
            </a:r>
            <a:endParaRPr lang="en-US" sz="2700" dirty="0"/>
          </a:p>
        </p:txBody>
      </p:sp>
      <p:sp>
        <p:nvSpPr>
          <p:cNvPr id="11" name="Text 1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127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обитает в густых лесах на Дальнем Востоке России и на северо-востоке Китая. Этот хищник является редким и охраняемым видом, который требует больших территорий и особых условий для жизни.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289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Амурский тигр — символ Дальнего Востока
</a:t>
            </a:r>
            <a:endParaRPr lang="en-US" sz="1177" dirty="0"/>
          </a:p>
        </p:txBody>
      </p:sp>
      <p:sp>
        <p:nvSpPr>
          <p:cNvPr id="14" name="Text 4"/>
          <p:cNvSpPr txBox="1"/>
          <p:nvPr/>
        </p:nvSpPr>
        <p:spPr>
          <a:xfrm>
            <a:off x="338457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панда живёт в горных бамбуковых лесах Китая. Благодаря усилиям по сохранению, её численность постепенно восстанавливается. Панда стала международным символом защиты природы.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390082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Гигантская панда в лесах Китая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6256425" y="3688632"/>
            <a:ext cx="24021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обитает в горных районах Средней Азии, включая Памир и Тянь-Шань. Это таинственный и редкий хищник, приспособленный к суровым климатическим условиям и скалистой местности.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6772675" y="3192607"/>
            <a:ext cx="1885800" cy="43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барс в высокогорьях Средней Азии
</a:t>
            </a:r>
            <a:endParaRPr lang="en-US" sz="113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8426" y="-8450"/>
            <a:ext cx="4475448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1741800"/>
            <a:ext cx="4118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Тундра покрыта мхами и лишайниками, а тайга состоит преимущественно из хвойных деревьев — сосен, елей и лиственниц, которые адаптированы к холодным зимам и короткому летнему сезону.
</a:t>
            </a:r>
            <a:endParaRPr lang="en-US" sz="1700" dirty="0"/>
          </a:p>
        </p:txBody>
      </p:sp>
      <p:sp>
        <p:nvSpPr>
          <p:cNvPr id="5" name="Text 1"/>
          <p:cNvSpPr txBox="1"/>
          <p:nvPr/>
        </p:nvSpPr>
        <p:spPr>
          <a:xfrm>
            <a:off x="359150" y="360000"/>
            <a:ext cx="41166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Растительный покров: типы и примеры
</a:t>
            </a:r>
            <a:endParaRPr lang="en-US" sz="2700" dirty="0"/>
          </a:p>
        </p:txBody>
      </p:sp>
      <p:sp>
        <p:nvSpPr>
          <p:cNvPr id="6" name="Text 2"/>
          <p:cNvSpPr txBox="1"/>
          <p:nvPr/>
        </p:nvSpPr>
        <p:spPr>
          <a:xfrm>
            <a:off x="357800" y="3313075"/>
            <a:ext cx="41166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степях доминируют травянистые растения, такие как ковыль и полынь, а в пустынях растут стойкие к засухе виды, например саксаул и верблюжья колючка, приспособленные к экстремальным условиям.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Евразии: численность и плотность
</a:t>
            </a:r>
            <a:endParaRPr lang="en-US" sz="2700" dirty="0"/>
          </a:p>
        </p:txBody>
      </p:sp>
      <p:sp>
        <p:nvSpPr>
          <p:cNvPr id="9" name="Text 2"/>
          <p:cNvSpPr txBox="1"/>
          <p:nvPr/>
        </p:nvSpPr>
        <p:spPr>
          <a:xfrm>
            <a:off x="77710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Евразии проживает более 5 миллиардов человек — около 70% мирового населения, что делает её самым густонаселённым материком планеты по количеству жителей.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086250" y="1888550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по численности населения — Китай и Индия, каждая с населением около 1,4 миллиарда человек, что существенно влияет на экономику и культуру региона.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7710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Индонезия и Пакистан также входят в десятку самых густонаселённых стран, с населением в сотни миллионов, обеспечивая разнообразие культур и языков.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086250" y="3634475"/>
            <a:ext cx="3548400" cy="102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с наибольшей плотностью населения включает долины крупных рек, такие как Янцзы и Ганг, а также многие европейские страны, Японию и Юго-Восточную Азию.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800" y="360000"/>
            <a:ext cx="84285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культур и языков Евразии
</a:t>
            </a:r>
            <a:endParaRPr lang="en-US" sz="2700" dirty="0"/>
          </a:p>
        </p:txBody>
      </p:sp>
      <p:sp>
        <p:nvSpPr>
          <p:cNvPr id="5" name="Text 1"/>
          <p:cNvSpPr txBox="1"/>
          <p:nvPr/>
        </p:nvSpPr>
        <p:spPr>
          <a:xfrm>
            <a:off x="516112" y="2038087"/>
            <a:ext cx="2349571" cy="25486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родина более 200 языков и диалектов, включая славянские, германские, романские, китайские, тюркские и арабские языковые семьи, отражающих богатство народностей материка.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397650" y="1827250"/>
            <a:ext cx="2349600" cy="25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зародились основные мировые религии — христианство, ислам, буддизм, индуизм и иудаизм — формирующие духовное и культурное разнообразие региона.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6278163" y="2038033"/>
            <a:ext cx="2349501" cy="25485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Традиции, обычаи и праздники сильно различаются между регионами, отражая долгую историю взаимодействия народов и влияние природных условий.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9150" y="2821123"/>
            <a:ext cx="4118400" cy="19586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58793" y="2821123"/>
            <a:ext cx="4118400" cy="195865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57800" y="360000"/>
            <a:ext cx="84285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значение Евразии
</a:t>
            </a:r>
            <a:endParaRPr lang="en-US" sz="2700" dirty="0"/>
          </a:p>
        </p:txBody>
      </p:sp>
      <p:sp>
        <p:nvSpPr>
          <p:cNvPr id="8" name="Text 2"/>
          <p:cNvSpPr txBox="1"/>
          <p:nvPr/>
        </p:nvSpPr>
        <p:spPr>
          <a:xfrm>
            <a:off x="357800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возникли первые цивилизации — Месопотамия, Древний Египет, Индия и Китай. Здесь появились письменность, ремёсла и города-государства, заложившие основы мировой истории и культуры.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57800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 древних цивилизаций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658793" y="1838425"/>
            <a:ext cx="4118400" cy="9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торговый маршрут связывал Европу и Азию, способствуя обмену товарами, идеями и технологиями. Он оказал огромное влияние на развитие культур и экономик обеих частей света.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658793" y="1433850"/>
            <a:ext cx="4118400" cy="3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Великий шелковый путь — мост между Востоком и Западом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7" y="0"/>
            <a:ext cx="3757166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0100" y="360000"/>
            <a:ext cx="4836300" cy="98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и инфраструктура Евразии
</a:t>
            </a:r>
            <a:endParaRPr lang="en-US" sz="2700" dirty="0"/>
          </a:p>
        </p:txBody>
      </p:sp>
      <p:sp>
        <p:nvSpPr>
          <p:cNvPr id="6" name="Text 1"/>
          <p:cNvSpPr txBox="1"/>
          <p:nvPr/>
        </p:nvSpPr>
        <p:spPr>
          <a:xfrm>
            <a:off x="4668300" y="1574700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расположены крупнейшие мегаполисы — Москва, Пекин, Лондон, Токио и Париж — с развитой городской инфраструктурой, обеспечивающей экономическую и культурную жизнь материка.
</a:t>
            </a:r>
            <a:endParaRPr lang="en-US" sz="1700" dirty="0"/>
          </a:p>
        </p:txBody>
      </p:sp>
      <p:sp>
        <p:nvSpPr>
          <p:cNvPr id="7" name="Text 2"/>
          <p:cNvSpPr txBox="1"/>
          <p:nvPr/>
        </p:nvSpPr>
        <p:spPr>
          <a:xfrm>
            <a:off x="4668300" y="3285405"/>
            <a:ext cx="4118100" cy="14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Основу транспортной сети составляют длинные железнодорожные линии, включая Транссибирскую магистраль, автомагистрали, порты и аэропорты, которые связаны с развитием торговли и туризма.
</a:t>
            </a:r>
            <a:endParaRPr lang="en-US" sz="1700" dirty="0"/>
          </a:p>
        </p:txBody>
      </p:sp>
      <p:sp>
        <p:nvSpPr>
          <p:cNvPr id="8" name="Text 3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59150" y="1465800"/>
            <a:ext cx="41166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Евразии: ведущие отрасли
</a:t>
            </a:r>
            <a:endParaRPr lang="en-US" sz="2700" dirty="0"/>
          </a:p>
        </p:txBody>
      </p:sp>
      <p:sp>
        <p:nvSpPr>
          <p:cNvPr id="8" name="Text 1"/>
          <p:cNvSpPr txBox="1"/>
          <p:nvPr/>
        </p:nvSpPr>
        <p:spPr>
          <a:xfrm>
            <a:off x="5013600" y="61020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Саудовская Аравия и Казахстан занимают ведущие позиции в мире по добыче и экспорту нефти и природного газа, что обеспечивает экономическую стабильность региона.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786050" y="4781050"/>
            <a:ext cx="358200" cy="36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013600" y="3632650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Европа удерживает лидерство в науке, образовании и высоких технологиях, развивая инновации и поддерживая передовые отрасли промышленности.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013600" y="2121425"/>
            <a:ext cx="3426000" cy="8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Азия является мировым центром производства электроники, автомобилей и робототехники, где лидируют Китай, Япония и Южная Корея.
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2200" y="459750"/>
            <a:ext cx="3910500" cy="4224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143500" y="360000"/>
            <a:ext cx="3561900" cy="28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9B3B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Евразии и перспективы будущего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143500" y="3240000"/>
            <a:ext cx="3591000" cy="154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представляет собой уникальный материк с богатым природным и культурным наследием. Его дальнейшее развитие зависит от гармоничного сочетания инноваций, природы и международного сотрудничества.
</a:t>
            </a:r>
            <a:endParaRPr lang="en-US" sz="1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2026-05-11T05:50:34Z</dcterms:created>
  <dcterms:modified xsi:type="dcterms:W3CDTF">2026-05-11T05:50:34Z</dcterms:modified>
</cp:coreProperties>
</file>