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image" Target="../media/image-18-10.png"/><Relationship Id="rId11" Type="http://schemas.openxmlformats.org/officeDocument/2006/relationships/image" Target="../media/image-18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2650" y="3889"/>
            <a:ext cx="9051600" cy="513572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452400"/>
            <a:ext cx="3851400" cy="9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Географическое наследие Африки: природа, ресурсы и люди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1799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3883175"/>
            <a:ext cx="33615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Материк древних платформ, пустынь, рек и уникальных природных миров.
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59700" y="301"/>
            <a:ext cx="6284400" cy="51428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30681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Африка: материк резких контрастов и древней истории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4052025"/>
            <a:ext cx="3224700" cy="7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Африка сочетает экваториальные леса, тропические пустыни и высокие нагорья. Её природное наследие формировалось миллионы лет и до сих пор определяет жизнь людей, размещение хозяйства и экологические вызовы.
</a:t>
            </a:r>
            <a:endParaRPr lang="en-US" sz="964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43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68100" y="1710750"/>
            <a:ext cx="3495900" cy="17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древний фундамент определил устойчивый рельеф, богатство руд и преобладание плоскогорий на материке.
</a:t>
            </a:r>
            <a:endParaRPr lang="en-US" sz="1022" dirty="0"/>
          </a:p>
        </p:txBody>
      </p:sp>
      <p:sp>
        <p:nvSpPr>
          <p:cNvPr id="5" name="Text 1"/>
          <p:cNvSpPr txBox="1"/>
          <p:nvPr/>
        </p:nvSpPr>
        <p:spPr>
          <a:xfrm>
            <a:off x="728025" y="4210525"/>
            <a:ext cx="34959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школьным географическим картам и учебным материалам о докембрийском фундаменте Африки
</a:t>
            </a:r>
            <a:endParaRPr lang="en-US" sz="628" dirty="0"/>
          </a:p>
        </p:txBody>
      </p:sp>
      <p:sp>
        <p:nvSpPr>
          <p:cNvPr id="6" name="Text 2"/>
          <p:cNvSpPr txBox="1"/>
          <p:nvPr/>
        </p:nvSpPr>
        <p:spPr>
          <a:xfrm>
            <a:off x="289875" y="1252006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644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более 2 млрд лет
</a:t>
            </a:r>
            <a:endParaRPr lang="en-US" sz="6441" dirty="0"/>
          </a:p>
        </p:txBody>
      </p:sp>
      <p:sp>
        <p:nvSpPr>
          <p:cNvPr id="7" name="Text 3"/>
          <p:cNvSpPr txBox="1"/>
          <p:nvPr/>
        </p:nvSpPr>
        <p:spPr>
          <a:xfrm>
            <a:off x="289875" y="2713254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 таков возраст наиболее древних кристаллических пород Африки, лежащих в основе её платформы.
</a:t>
            </a:r>
            <a:endParaRPr lang="en-US" sz="2400" dirty="0"/>
          </a:p>
        </p:txBody>
      </p:sp>
      <p:sp>
        <p:nvSpPr>
          <p:cNvPr id="8" name="Text 4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43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1517758"/>
            <a:ext cx="5037600" cy="240203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природные зоны Африки и их распространение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5814750" y="1608825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Зональность материка особенно резко проявляется в поясе саванн, который тянется почти непрерывно по обе стороны от экватора.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432" dirty="0"/>
          </a:p>
        </p:txBody>
      </p:sp>
      <p:sp>
        <p:nvSpPr>
          <p:cNvPr id="8" name="Text 3"/>
          <p:cNvSpPr txBox="1"/>
          <p:nvPr/>
        </p:nvSpPr>
        <p:spPr>
          <a:xfrm>
            <a:off x="5814750" y="2771850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Преобладают засушливые и переходные территории, поэтому климатическая неоднородность Африки выражена очень ярко.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180000" y="3997050"/>
            <a:ext cx="50376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Обобщённая школьная географическая карта природных зон Африки
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95250" y="1206323"/>
            <a:ext cx="4768800" cy="165790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95250" y="2997325"/>
            <a:ext cx="4768800" cy="165790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432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Сахара: пространство песка, камня и древних путей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1204425"/>
            <a:ext cx="3040500" cy="16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Песчаное море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Барханы, каменистые плато и сухие русла рек формируют суровый облик Сахары. Здесь крайне мало постоянной растительности, а жизнь сосредоточена вокруг редких источников воды и оазисов, которые веками были опорными пунктами для людей и животных.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2995427"/>
            <a:ext cx="3040500" cy="16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 более влажном прошлом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скалах, в котловинах и сухих долинах Сахары заметны следы эпох, когда климат был мягче и территория получала больше влаги. Эти следы помогают понять, как менялись природные условия Африки в долгой геологической истории.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1604922"/>
            <a:ext cx="9144000" cy="353615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432" dirty="0"/>
          </a:p>
        </p:txBody>
      </p:sp>
      <p:sp>
        <p:nvSpPr>
          <p:cNvPr id="8" name="Text 1"/>
          <p:cNvSpPr txBox="1"/>
          <p:nvPr/>
        </p:nvSpPr>
        <p:spPr>
          <a:xfrm>
            <a:off x="180100" y="1395613"/>
            <a:ext cx="2849700" cy="9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Нил и древние цивилизации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Нил стал основой жизни в Северо-Восточной Африке: его воды поддерживали земледелие, поселения и государственность. Даже сегодня он остаётся ключевой артерией региона, где вода особенно ценна.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145994" y="1395613"/>
            <a:ext cx="2849700" cy="9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Конго и влажный экваториальный пояс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Конго питается обильными осадками и помогает сохранять влажные леса Центральной Африки. Его бассейн труднодоступен, но именно река связывает огромные пространства и поддерживает богатое природное разнообразие.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6113151" y="1395613"/>
            <a:ext cx="2849700" cy="9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Нигер и связь внутренних районов с внешним миром
</a:t>
            </a:r>
            <a:pPr algn="l" indent="0" marL="0">
              <a:lnSpc>
                <a:spcPct val="115000"/>
              </a:lnSpc>
              <a:buNone/>
            </a:pPr>
            <a:r>
              <a:rPr lang="en-US" sz="3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Нигер объединяет засушливые и более влажные территории Западной Африки. Он поддерживает ирригацию, рыболовство и транспорт, а также исторически связывал внутренние районы с торговыми путями к побережью.
</a:t>
            </a:r>
            <a:endParaRPr lang="en-US" sz="957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Нил, Конго и Нигер как главные водные оси материка
</a:t>
            </a:r>
            <a:endParaRPr lang="en-US" sz="1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26475" y="2057334"/>
            <a:ext cx="5037600" cy="142238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природные регионы Африки и их признаки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79925" y="1658550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региона показывают, насколько резко меняются природные условия даже на соседних территориях материка.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432" dirty="0"/>
          </a:p>
        </p:txBody>
      </p:sp>
      <p:sp>
        <p:nvSpPr>
          <p:cNvPr id="8" name="Text 3"/>
          <p:cNvSpPr txBox="1"/>
          <p:nvPr/>
        </p:nvSpPr>
        <p:spPr>
          <a:xfrm>
            <a:off x="179925" y="2821575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условия меняются очень резко, поэтому соседние регионы имеют разные типы хозяйства и расселения.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926475" y="4046800"/>
            <a:ext cx="50376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физической карте и природным зонам Африки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1105052"/>
            <a:ext cx="8784000" cy="35821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4449300" cy="47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формировалось географическое наследие Африки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432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690000"/>
            <a:ext cx="44493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природных и исторических процессов по материалам школьной географии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5781" y="1768975"/>
            <a:ext cx="230737" cy="263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76181" y="1768975"/>
            <a:ext cx="230737" cy="263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96581" y="1768975"/>
            <a:ext cx="230737" cy="2637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432" dirty="0"/>
          </a:p>
        </p:txBody>
      </p:sp>
      <p:sp>
        <p:nvSpPr>
          <p:cNvPr id="10" name="Text 1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Великая рифтовая долина и вулканические ландшафты Восточной Африки
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180000" y="2353475"/>
            <a:ext cx="27432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Гигантский разлом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Восточно-Африканский рифт тянется на тысячи километров и образует одну из самых выразительных зон тектонических разломов на Земле. Здесь рельеф особенно контрастен: рядом с высокими плато лежат глубокие впадины.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3200400" y="2353475"/>
            <a:ext cx="27432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Озёра рифтовой зоны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Танганьика и Ньяса возникли в пределах разломов и поэтому отличаются значительной глубиной и тектоническим происхождением. Они важны как резервуары пресной воды и как уникальные природные системы.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6220800" y="2353475"/>
            <a:ext cx="27432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Вулканы и активные процессы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Килиманджаро и Кения подчёркивают вулканический характер региона. Высокая сейсмичность и геотермальная активность создают условия, при которых природа Восточной Африки остаётся динамичной и особенно разнообразной.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1517758"/>
            <a:ext cx="5037600" cy="240203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Высотная поясность и климатические контрасты Африки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5814750" y="1608825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высоких массивах Африки высота быстро меняет условия жизни растений, животных и человека, поэтому освоение территорий требует учёта микроклимата.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432" dirty="0"/>
          </a:p>
        </p:txBody>
      </p:sp>
      <p:sp>
        <p:nvSpPr>
          <p:cNvPr id="8" name="Text 3"/>
          <p:cNvSpPr txBox="1"/>
          <p:nvPr/>
        </p:nvSpPr>
        <p:spPr>
          <a:xfrm>
            <a:off x="5814750" y="2771850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подъёмом температура падает, а природные зоны сменяются последовательно; это особенно важно для горного земледелия и водных ресурсов.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180000" y="3997050"/>
            <a:ext cx="50376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Средний вертикальный градиент температуры в тропиках: около 6,5 °C на 1000 м
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59700" y="301"/>
            <a:ext cx="6284400" cy="51428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80000" y="180000"/>
            <a:ext cx="30681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Африканские озёра как природные архивы
</a:t>
            </a:r>
            <a:endParaRPr lang="en-US" sz="1600" dirty="0"/>
          </a:p>
        </p:txBody>
      </p:sp>
      <p:sp>
        <p:nvSpPr>
          <p:cNvPr id="11" name="Text 1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432" dirty="0"/>
          </a:p>
        </p:txBody>
      </p:sp>
      <p:sp>
        <p:nvSpPr>
          <p:cNvPr id="12" name="Text 2"/>
          <p:cNvSpPr txBox="1"/>
          <p:nvPr/>
        </p:nvSpPr>
        <p:spPr>
          <a:xfrm>
            <a:off x="180000" y="1794375"/>
            <a:ext cx="3705600" cy="6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Следы климата
</a:t>
            </a:r>
            <a:pPr algn="l" indent="0" marL="0">
              <a:lnSpc>
                <a:spcPct val="115000"/>
              </a:lnSpc>
              <a:buNone/>
            </a:pPr>
            <a:r>
              <a:rPr lang="en-US" sz="3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Уровень и площадь озёр менялись вместе с влажностью и засушливостью климата. По этим изменениям учёные восстанавливают прошлые периоды колебаний осадков, температуры и испарения на материке.
</a:t>
            </a:r>
            <a:endParaRPr lang="en-US" sz="946" dirty="0"/>
          </a:p>
        </p:txBody>
      </p:sp>
      <p:sp>
        <p:nvSpPr>
          <p:cNvPr id="13" name="Text 3"/>
          <p:cNvSpPr txBox="1"/>
          <p:nvPr/>
        </p:nvSpPr>
        <p:spPr>
          <a:xfrm>
            <a:off x="180008" y="2620362"/>
            <a:ext cx="3705600" cy="6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Тектоническая память
</a:t>
            </a:r>
            <a:pPr algn="l" indent="0" marL="0">
              <a:lnSpc>
                <a:spcPct val="115000"/>
              </a:lnSpc>
              <a:buNone/>
            </a:pPr>
            <a:r>
              <a:rPr lang="en-US" sz="3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Глубокие озёрные котловины, особенно Танганьика, связаны с разломами земной коры. Их форма и глубина позволяют изучать движение плит, а также длительную историю формирования рельефа Восточной Африки.
</a:t>
            </a:r>
            <a:endParaRPr lang="en-US" sz="946" dirty="0"/>
          </a:p>
        </p:txBody>
      </p:sp>
      <p:sp>
        <p:nvSpPr>
          <p:cNvPr id="14" name="Text 4"/>
          <p:cNvSpPr txBox="1"/>
          <p:nvPr/>
        </p:nvSpPr>
        <p:spPr>
          <a:xfrm>
            <a:off x="180008" y="3446350"/>
            <a:ext cx="3705600" cy="6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Водные ресурсы
</a:t>
            </a:r>
            <a:pPr algn="l" indent="0" marL="0">
              <a:lnSpc>
                <a:spcPct val="115000"/>
              </a:lnSpc>
              <a:buNone/>
            </a:pPr>
            <a:r>
              <a:rPr lang="en-US" sz="3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Виктория, Танганьика, Ньяса и Чад служат источниками пресной воды для населения, сельского хозяйства и рыболовства. Их состояние напрямую отражается на жизни миллионов людей и устойчивости хозяйства.
</a:t>
            </a:r>
            <a:endParaRPr lang="en-US" sz="946" dirty="0"/>
          </a:p>
        </p:txBody>
      </p:sp>
      <p:sp>
        <p:nvSpPr>
          <p:cNvPr id="15" name="Text 5"/>
          <p:cNvSpPr txBox="1"/>
          <p:nvPr/>
        </p:nvSpPr>
        <p:spPr>
          <a:xfrm>
            <a:off x="180008" y="4272341"/>
            <a:ext cx="3705600" cy="6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Научная и природная ценность
</a:t>
            </a:r>
            <a:pPr algn="l" indent="0" marL="0">
              <a:lnSpc>
                <a:spcPct val="115000"/>
              </a:lnSpc>
              <a:buNone/>
            </a:pPr>
            <a:r>
              <a:rPr lang="en-US" sz="3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Озёра являются местом обитания многих видов рыб, птиц и других организмов. Особенно показательны изменения озера Чад, поскольку они демонстрируют, как быстро природный баланс может нарушаться под воздействием климата и человека.
</a:t>
            </a:r>
            <a:endParaRPr lang="en-US" sz="946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258400" y="180000"/>
            <a:ext cx="37056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Биоразнообразие Африки и его мировое значение
</a:t>
            </a:r>
            <a:endParaRPr lang="en-US" sz="1600" dirty="0"/>
          </a:p>
        </p:txBody>
      </p:sp>
      <p:sp>
        <p:nvSpPr>
          <p:cNvPr id="10" name="Text 1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432" dirty="0"/>
          </a:p>
        </p:txBody>
      </p:sp>
      <p:sp>
        <p:nvSpPr>
          <p:cNvPr id="11" name="Text 2"/>
          <p:cNvSpPr txBox="1"/>
          <p:nvPr/>
        </p:nvSpPr>
        <p:spPr>
          <a:xfrm>
            <a:off x="1421754" y="1767075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 эндемизма
</a:t>
            </a:r>
            <a:pPr algn="l" indent="0" marL="0">
              <a:lnSpc>
                <a:spcPct val="115000"/>
              </a:lnSpc>
              <a:buNone/>
            </a:pPr>
            <a:r>
              <a:rPr lang="en-US" sz="4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Африка входит в число мировых лидеров по числу эндемичных видов, то есть организмов, не встречающихся больше нигде. Это делает материк особенно важным для глобальной охраны природы и научных исследований.
</a:t>
            </a:r>
            <a:endParaRPr lang="en-US" sz="1097" dirty="0"/>
          </a:p>
        </p:txBody>
      </p:sp>
      <p:sp>
        <p:nvSpPr>
          <p:cNvPr id="12" name="Text 3"/>
          <p:cNvSpPr txBox="1"/>
          <p:nvPr/>
        </p:nvSpPr>
        <p:spPr>
          <a:xfrm>
            <a:off x="5258411" y="1767075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Саванны и миграции
</a:t>
            </a:r>
            <a:pPr algn="l" indent="0" marL="0">
              <a:lnSpc>
                <a:spcPct val="115000"/>
              </a:lnSpc>
              <a:buNone/>
            </a:pPr>
            <a:r>
              <a:rPr lang="en-US" sz="4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Пространства саванн поддерживают крупные сезонные перемещения травоядных животных. Такие миграции формируют устойчивые пищевые цепи и обеспечивают сохранение равновесия между растительностью, хищниками и пастбищами.
</a:t>
            </a:r>
            <a:endParaRPr lang="en-US" sz="1044" dirty="0"/>
          </a:p>
        </p:txBody>
      </p:sp>
      <p:sp>
        <p:nvSpPr>
          <p:cNvPr id="13" name="Text 4"/>
          <p:cNvSpPr txBox="1"/>
          <p:nvPr/>
        </p:nvSpPr>
        <p:spPr>
          <a:xfrm>
            <a:off x="5258411" y="2865163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Мадагаскар
</a:t>
            </a:r>
            <a:pPr algn="l" indent="0" marL="0">
              <a:lnSpc>
                <a:spcPct val="115000"/>
              </a:lnSpc>
              <a:buNone/>
            </a:pPr>
            <a:r>
              <a:rPr lang="en-US" sz="4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Остров Мадагаскар особенно выделяется изолированностью и очень высоким числом уникальных видов. Его природные комплексы показывают, как географическая обособленность может стать главным источником биологического разнообразия.
</a:t>
            </a:r>
            <a:endParaRPr lang="en-US" sz="1068" dirty="0"/>
          </a:p>
        </p:txBody>
      </p:sp>
      <p:sp>
        <p:nvSpPr>
          <p:cNvPr id="14" name="Text 5"/>
          <p:cNvSpPr txBox="1"/>
          <p:nvPr/>
        </p:nvSpPr>
        <p:spPr>
          <a:xfrm>
            <a:off x="1421761" y="2865163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Влажные леса
</a:t>
            </a:r>
            <a:pPr algn="l" indent="0" marL="0">
              <a:lnSpc>
                <a:spcPct val="115000"/>
              </a:lnSpc>
              <a:buNone/>
            </a:pPr>
            <a:r>
              <a:rPr lang="en-US" sz="4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Экваториальные леса Центральной Африки создают условия для жизни множества птиц, приматов, насекомых и растений. Высокая влажность и многоярусность леса формируют сложные и уязвимые экосистемы.
</a:t>
            </a:r>
            <a:endParaRPr lang="en-US" sz="1097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7750" y="1157375"/>
            <a:ext cx="8508500" cy="24024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48411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ресурсы Африки и их территориальная концентрация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4075200"/>
            <a:ext cx="2849700" cy="88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Ресурсы Африки распределены неравномерно и сильно влияют на специализацию стран, транспортные связи и экспортные потоки.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432" dirty="0"/>
          </a:p>
        </p:txBody>
      </p:sp>
      <p:sp>
        <p:nvSpPr>
          <p:cNvPr id="8" name="Text 3"/>
          <p:cNvSpPr txBox="1"/>
          <p:nvPr/>
        </p:nvSpPr>
        <p:spPr>
          <a:xfrm>
            <a:off x="3258550" y="4075200"/>
            <a:ext cx="2849700" cy="88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богатые ресурсы сосредоточены в отдельных поясах и узлах, поэтому транспорт, переработка и внешняя торговля развиваются крайне неравномерно.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180000" y="3652813"/>
            <a:ext cx="50376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физической и экономической географии Африки
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Традиционные способы освоения природных ландшафтов
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181229" y="1376375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Скотоводство в засушливых районах
</a:t>
            </a:r>
            <a:pPr algn="l" indent="0" marL="0">
              <a:lnSpc>
                <a:spcPct val="115000"/>
              </a:lnSpc>
              <a:buNone/>
            </a:pPr>
            <a:r>
              <a:rPr lang="en-US" sz="4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Сахеле кочевое и полукочевое скотоводство стало способом выживания в условиях дефицита влаги и сезонной смены пастбищ. Оно помогло населению использовать скудные ресурсы без полного истощения территории.
</a:t>
            </a:r>
            <a:endParaRPr lang="en-US" sz="1097" dirty="0"/>
          </a:p>
        </p:txBody>
      </p:sp>
      <p:sp>
        <p:nvSpPr>
          <p:cNvPr id="9" name="Text 2"/>
          <p:cNvSpPr txBox="1"/>
          <p:nvPr/>
        </p:nvSpPr>
        <p:spPr>
          <a:xfrm>
            <a:off x="181236" y="2717350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Земледелие и орошение
</a:t>
            </a:r>
            <a:pPr algn="l" indent="0" marL="0">
              <a:lnSpc>
                <a:spcPct val="115000"/>
              </a:lnSpc>
              <a:buNone/>
            </a:pPr>
            <a:r>
              <a:rPr lang="en-US" sz="4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нагорьях и в долинах рек развивались террасное земледелие и орошаемое хозяйство. Эти приёмы позволяли удерживать почву, сохранять влагу и получать урожай там, где климат сам по себе мало благоприятен.
</a:t>
            </a:r>
            <a:endParaRPr lang="en-US" sz="1097" dirty="0"/>
          </a:p>
        </p:txBody>
      </p:sp>
      <p:sp>
        <p:nvSpPr>
          <p:cNvPr id="10" name="Text 3"/>
          <p:cNvSpPr txBox="1"/>
          <p:nvPr/>
        </p:nvSpPr>
        <p:spPr>
          <a:xfrm>
            <a:off x="181292" y="4058325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Торговля и культурные ландшафты
</a:t>
            </a:r>
            <a:pPr algn="l" indent="0" marL="0">
              <a:lnSpc>
                <a:spcPct val="115000"/>
              </a:lnSpc>
              <a:buNone/>
            </a:pPr>
            <a:r>
              <a:rPr lang="en-US" sz="4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Прибрежная торговля и караванные пути связывали разные природные зоны и формировали устойчивые поселения, рынки и города. Так природная неоднородность Африки превращалась в основу хозяйственной специализации и культурного обмена.
</a:t>
            </a:r>
            <a:endParaRPr lang="en-US" sz="1061" dirty="0"/>
          </a:p>
        </p:txBody>
      </p:sp>
      <p:sp>
        <p:nvSpPr>
          <p:cNvPr id="11" name="Text 4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43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1105052"/>
            <a:ext cx="8784000" cy="35821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4449300" cy="47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угрозы географическому наследию Африки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432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690000"/>
            <a:ext cx="44493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демографическое давление и хозяйственное освоение усиливают деградацию природной среды в наиболее уязвимых регионах.
</a:t>
            </a:r>
            <a:endParaRPr lang="en-US" sz="959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3007127"/>
            <a:ext cx="4275900" cy="165774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87980" y="3007127"/>
            <a:ext cx="4275900" cy="165774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204425"/>
            <a:ext cx="3507000" cy="16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Серенгети: движение саванны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Серенгети известен огромными сезонными миграциями травоядных, которые следуют за дождями и свежей травой. Здесь особенно заметна связь между открытыми саваннами, крупными млекопитающими и хищниками, зависящими от природного ритма ландшафта.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4687975" y="1204425"/>
            <a:ext cx="3507000" cy="16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Крюгер, Вирунга и Окаванго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Крюгер охраняет богатый животный мир юга Африки, Вирунга — горные и вулканические экосистемы востока, а Дельта Окаванго — редкую водно-болотную систему. Вместе они показывают, насколько разнообразны заповедные территории материка.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432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Национальные парки и охраняемые территории Африки
</a:t>
            </a:r>
            <a:endParaRPr lang="en-US" sz="1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1517758"/>
            <a:ext cx="5037600" cy="240203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Климатические риски для природного наследия Африки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5814750" y="1608825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Риски проявляются по-разному: где-то главной проблемой становится засуха, а где-то — наводнения и деградация почв. Особенно быстро страдают водообеспечение, сельское хозяйство и охраняемые территории.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432" dirty="0"/>
          </a:p>
        </p:txBody>
      </p:sp>
      <p:sp>
        <p:nvSpPr>
          <p:cNvPr id="8" name="Text 3"/>
          <p:cNvSpPr txBox="1"/>
          <p:nvPr/>
        </p:nvSpPr>
        <p:spPr>
          <a:xfrm>
            <a:off x="5814750" y="2771850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высокая уязвимость сосредоточена в Сахеле и на Роге Африки; там климатические колебания сильнее всего подрывают ресурсы, на которых держится жизнь людей.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180000" y="3997050"/>
            <a:ext cx="50376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IPCC и UNEP, 2024
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8850" y="1498300"/>
            <a:ext cx="252900" cy="224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8925" y="3260915"/>
            <a:ext cx="252900" cy="20232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45706" y="1478850"/>
            <a:ext cx="230737" cy="2637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134625" y="3249675"/>
            <a:ext cx="252900" cy="2248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091400" y="1484250"/>
            <a:ext cx="252900" cy="2529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432" dirty="0"/>
          </a:p>
        </p:txBody>
      </p:sp>
      <p:sp>
        <p:nvSpPr>
          <p:cNvPr id="14" name="Text 1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Города, порты и торговые коридоры Африки
</a:t>
            </a:r>
            <a:endParaRPr lang="en-US" sz="1600" dirty="0"/>
          </a:p>
        </p:txBody>
      </p:sp>
      <p:sp>
        <p:nvSpPr>
          <p:cNvPr id="15" name="Text 2"/>
          <p:cNvSpPr txBox="1"/>
          <p:nvPr/>
        </p:nvSpPr>
        <p:spPr>
          <a:xfrm>
            <a:off x="539189" y="1478850"/>
            <a:ext cx="25134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ворота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Кейптаун, Александрия и Лагос выросли в узлах морской торговли. Их положение у океана и моря обеспечило связь с международными маршрутами, портовой экономикой и быстрым ростом городских функций.
</a:t>
            </a:r>
            <a:endParaRPr lang="en-US" sz="1000" dirty="0"/>
          </a:p>
        </p:txBody>
      </p:sp>
      <p:sp>
        <p:nvSpPr>
          <p:cNvPr id="16" name="Text 3"/>
          <p:cNvSpPr txBox="1"/>
          <p:nvPr/>
        </p:nvSpPr>
        <p:spPr>
          <a:xfrm>
            <a:off x="539386" y="3230225"/>
            <a:ext cx="25143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Многообразие населения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Найроби и Аддис-Абеба соединяют функции административных центров, рынков труда и культурных узлов. В них особенно заметно переплетение миграций, языков и традиций разных народов.
</a:t>
            </a:r>
            <a:endParaRPr lang="en-US" sz="1000" dirty="0"/>
          </a:p>
        </p:txBody>
      </p:sp>
      <p:sp>
        <p:nvSpPr>
          <p:cNvPr id="17" name="Text 4"/>
          <p:cNvSpPr txBox="1"/>
          <p:nvPr/>
        </p:nvSpPr>
        <p:spPr>
          <a:xfrm>
            <a:off x="3495086" y="1478850"/>
            <a:ext cx="25143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Транспортные связи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Железные дороги и автомобильные коридоры связывают внутренние районы с побережьями. Это особенно важно там, где расстояния велики, а выход к морю определяет конкурентоспособность страны или региона.
</a:t>
            </a:r>
            <a:endParaRPr lang="en-US" sz="1000" dirty="0"/>
          </a:p>
        </p:txBody>
      </p:sp>
      <p:sp>
        <p:nvSpPr>
          <p:cNvPr id="18" name="Text 5"/>
          <p:cNvSpPr txBox="1"/>
          <p:nvPr/>
        </p:nvSpPr>
        <p:spPr>
          <a:xfrm>
            <a:off x="3495086" y="3230225"/>
            <a:ext cx="25143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развития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Географическое положение определяет не только торговлю, но и политическое значение городов. Там, где сходятся транспортные линии и региональные потоки, быстрее развиваются услуги, управление и международные контакты.
</a:t>
            </a:r>
            <a:endParaRPr lang="en-US" sz="1000" dirty="0"/>
          </a:p>
        </p:txBody>
      </p:sp>
      <p:sp>
        <p:nvSpPr>
          <p:cNvPr id="19" name="Text 6"/>
          <p:cNvSpPr txBox="1"/>
          <p:nvPr/>
        </p:nvSpPr>
        <p:spPr>
          <a:xfrm>
            <a:off x="6451861" y="1478850"/>
            <a:ext cx="25143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пути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Караванные дороги через Сахару и маршруты Индийского океана сформировали старые торговые центры и укрепили многоязычность городов. Эти пути до сих пор влияют на структуру расселения и обменов.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26475" y="2057334"/>
            <a:ext cx="5037600" cy="142238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объекты наследия Африки и их ценность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79925" y="1658550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объекты показывают, как природные условия, история и культура образуют единое наследие, имеющее значение не только для Африки, но и для всего мира.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432" dirty="0"/>
          </a:p>
        </p:txBody>
      </p:sp>
      <p:sp>
        <p:nvSpPr>
          <p:cNvPr id="8" name="Text 3"/>
          <p:cNvSpPr txBox="1"/>
          <p:nvPr/>
        </p:nvSpPr>
        <p:spPr>
          <a:xfrm>
            <a:off x="179925" y="2821575"/>
            <a:ext cx="2849700" cy="105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Памятники наследия Африки объединяют природную уникальность и историческую память, поэтому их сохранение важно и для науки, и для культурной идентичности.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926475" y="4046800"/>
            <a:ext cx="50376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ЮНЕСКО и школьный курс географии
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2571300"/>
            <a:ext cx="3851400" cy="930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Африка: наследие, которое формирует будущее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3883175"/>
            <a:ext cx="33615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Географическое наследие Африки — это не только рельеф, климат и ресурсы, но и образ жизни людей, выросший из взаимодействия с природой. Сохранение этого наследия требует знаний, ответственности и устойчивых решений.
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2026-06-03T05:31:18Z</dcterms:created>
  <dcterms:modified xsi:type="dcterms:W3CDTF">2026-06-03T05:31:18Z</dcterms:modified>
</cp:coreProperties>
</file>