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jpeg"/><Relationship Id="rId2" Type="http://schemas.openxmlformats.org/officeDocument/2006/relationships/image" Target="../media/image-1-2.png"/><Relationship Id="rId3" Type="http://schemas.openxmlformats.org/officeDocument/2006/relationships/slideLayout" Target="../slideLayouts/slideLayout1.xml"/><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png"/><Relationship Id="rId2" Type="http://schemas.openxmlformats.org/officeDocument/2006/relationships/image" Target="../media/image-2-2.png"/><Relationship Id="rId3" Type="http://schemas.openxmlformats.org/officeDocument/2006/relationships/image" Target="../media/image-2-3.jpeg"/><Relationship Id="rId4" Type="http://schemas.openxmlformats.org/officeDocument/2006/relationships/image" Target="../media/image-2-4.png"/><Relationship Id="rId5" Type="http://schemas.openxmlformats.org/officeDocument/2006/relationships/slideLayout" Target="../slideLayouts/slideLayout1.xml"/><Relationship Id="rId6"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image" Target="../media/image-3-3.png"/><Relationship Id="rId4" Type="http://schemas.openxmlformats.org/officeDocument/2006/relationships/image" Target="../media/image-3-4.png"/><Relationship Id="rId5" Type="http://schemas.openxmlformats.org/officeDocument/2006/relationships/image" Target="../media/image-3-5.png"/><Relationship Id="rId6" Type="http://schemas.openxmlformats.org/officeDocument/2006/relationships/slideLayout" Target="../slideLayouts/slideLayout1.xml"/><Relationship Id="rId7"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jpeg"/><Relationship Id="rId2" Type="http://schemas.openxmlformats.org/officeDocument/2006/relationships/image" Target="../media/image-4-2.png"/><Relationship Id="rId3" Type="http://schemas.openxmlformats.org/officeDocument/2006/relationships/image" Target="../media/image-4-3.png"/><Relationship Id="rId4" Type="http://schemas.openxmlformats.org/officeDocument/2006/relationships/image" Target="../media/image-4-4.png"/><Relationship Id="rId5" Type="http://schemas.openxmlformats.org/officeDocument/2006/relationships/image" Target="../media/image-4-5.png"/><Relationship Id="rId6" Type="http://schemas.openxmlformats.org/officeDocument/2006/relationships/image" Target="../media/image-4-6.png"/><Relationship Id="rId7" Type="http://schemas.openxmlformats.org/officeDocument/2006/relationships/slideLayout" Target="../slideLayouts/slideLayout1.xml"/><Relationship Id="rId8"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png"/><Relationship Id="rId3" Type="http://schemas.openxmlformats.org/officeDocument/2006/relationships/image" Target="../media/image-5-3.png"/><Relationship Id="rId4" Type="http://schemas.openxmlformats.org/officeDocument/2006/relationships/slideLayout" Target="../slideLayouts/slideLayout1.xml"/><Relationship Id="rId5"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jpeg"/><Relationship Id="rId2" Type="http://schemas.openxmlformats.org/officeDocument/2006/relationships/image" Target="../media/image-6-2.png"/><Relationship Id="rId3" Type="http://schemas.openxmlformats.org/officeDocument/2006/relationships/image" Target="../media/image-6-3.png"/><Relationship Id="rId4" Type="http://schemas.openxmlformats.org/officeDocument/2006/relationships/image" Target="../media/image-6-4.png"/><Relationship Id="rId5" Type="http://schemas.openxmlformats.org/officeDocument/2006/relationships/image" Target="../media/image-6-5.png"/><Relationship Id="rId6" Type="http://schemas.openxmlformats.org/officeDocument/2006/relationships/image" Target="../media/image-6-6.png"/><Relationship Id="rId7" Type="http://schemas.openxmlformats.org/officeDocument/2006/relationships/slideLayout" Target="../slideLayouts/slideLayout1.xml"/><Relationship Id="rId8"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jpeg"/><Relationship Id="rId3" Type="http://schemas.openxmlformats.org/officeDocument/2006/relationships/image" Target="../media/image-7-3.jpeg"/><Relationship Id="rId4" Type="http://schemas.openxmlformats.org/officeDocument/2006/relationships/image" Target="../media/image-7-4.jpeg"/><Relationship Id="rId5" Type="http://schemas.openxmlformats.org/officeDocument/2006/relationships/image" Target="../media/image-7-5.png"/><Relationship Id="rId6" Type="http://schemas.openxmlformats.org/officeDocument/2006/relationships/slideLayout" Target="../slideLayouts/slideLayout1.xml"/><Relationship Id="rId7"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slideLayout" Target="../slideLayouts/slideLayout1.xml"/><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png"/><Relationship Id="rId3" Type="http://schemas.openxmlformats.org/officeDocument/2006/relationships/image" Target="../media/image-9-3.png"/><Relationship Id="rId4" Type="http://schemas.openxmlformats.org/officeDocument/2006/relationships/image" Target="../media/image-9-4.png"/><Relationship Id="rId5" Type="http://schemas.openxmlformats.org/officeDocument/2006/relationships/image" Target="../media/image-9-5.png"/><Relationship Id="rId6" Type="http://schemas.openxmlformats.org/officeDocument/2006/relationships/slideLayout" Target="../slideLayouts/slideLayout1.xml"/><Relationship Id="rId7"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png"/><Relationship Id="rId3" Type="http://schemas.openxmlformats.org/officeDocument/2006/relationships/image" Target="../media/image-10-3.png"/><Relationship Id="rId4" Type="http://schemas.openxmlformats.org/officeDocument/2006/relationships/slideLayout" Target="../slideLayouts/slideLayout1.xml"/><Relationship Id="rId5"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png"/><Relationship Id="rId3" Type="http://schemas.openxmlformats.org/officeDocument/2006/relationships/image" Target="../media/image-11-3.png"/><Relationship Id="rId4" Type="http://schemas.openxmlformats.org/officeDocument/2006/relationships/image" Target="../media/image-11-4.png"/><Relationship Id="rId5" Type="http://schemas.openxmlformats.org/officeDocument/2006/relationships/image" Target="../media/image-11-5.png"/><Relationship Id="rId6" Type="http://schemas.openxmlformats.org/officeDocument/2006/relationships/slideLayout" Target="../slideLayouts/slideLayout1.xml"/><Relationship Id="rId7"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png"/><Relationship Id="rId3" Type="http://schemas.openxmlformats.org/officeDocument/2006/relationships/image" Target="../media/image-12-3.png"/><Relationship Id="rId4" Type="http://schemas.openxmlformats.org/officeDocument/2006/relationships/slideLayout" Target="../slideLayouts/slideLayout1.xml"/><Relationship Id="rId5"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image" Target="../media/image-13-3.png"/><Relationship Id="rId4" Type="http://schemas.openxmlformats.org/officeDocument/2006/relationships/image" Target="../media/image-13-4.png"/><Relationship Id="rId5" Type="http://schemas.openxmlformats.org/officeDocument/2006/relationships/image" Target="../media/image-13-5.png"/><Relationship Id="rId6" Type="http://schemas.openxmlformats.org/officeDocument/2006/relationships/slideLayout" Target="../slideLayouts/slideLayout1.xml"/><Relationship Id="rId7"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jpeg"/><Relationship Id="rId2" Type="http://schemas.openxmlformats.org/officeDocument/2006/relationships/image" Target="../media/image-14-2.png"/><Relationship Id="rId3" Type="http://schemas.openxmlformats.org/officeDocument/2006/relationships/image" Target="../media/image-14-3.png"/><Relationship Id="rId4" Type="http://schemas.openxmlformats.org/officeDocument/2006/relationships/image" Target="../media/image-14-4.png"/><Relationship Id="rId5" Type="http://schemas.openxmlformats.org/officeDocument/2006/relationships/image" Target="../media/image-14-5.png"/><Relationship Id="rId6" Type="http://schemas.openxmlformats.org/officeDocument/2006/relationships/slideLayout" Target="../slideLayouts/slideLayout1.xml"/><Relationship Id="rId7"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image" Target="../media/image-15-3.png"/><Relationship Id="rId4" Type="http://schemas.openxmlformats.org/officeDocument/2006/relationships/slideLayout" Target="../slideLayouts/slideLayout1.xml"/><Relationship Id="rId5"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png"/><Relationship Id="rId3" Type="http://schemas.openxmlformats.org/officeDocument/2006/relationships/image" Target="../media/image-16-3.png"/><Relationship Id="rId4" Type="http://schemas.openxmlformats.org/officeDocument/2006/relationships/image" Target="../media/image-16-4.png"/><Relationship Id="rId5" Type="http://schemas.openxmlformats.org/officeDocument/2006/relationships/image" Target="../media/image-16-5.png"/><Relationship Id="rId6" Type="http://schemas.openxmlformats.org/officeDocument/2006/relationships/slideLayout" Target="../slideLayouts/slideLayout1.xml"/><Relationship Id="rId7"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slideLayout" Target="../slideLayouts/slideLayout1.xml"/><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png"/><Relationship Id="rId3" Type="http://schemas.openxmlformats.org/officeDocument/2006/relationships/image" Target="../media/image-18-3.png"/><Relationship Id="rId4" Type="http://schemas.openxmlformats.org/officeDocument/2006/relationships/image" Target="../media/image-18-4.png"/><Relationship Id="rId5" Type="http://schemas.openxmlformats.org/officeDocument/2006/relationships/slideLayout" Target="../slideLayouts/slideLayout1.xml"/><Relationship Id="rId6"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png"/><Relationship Id="rId3" Type="http://schemas.openxmlformats.org/officeDocument/2006/relationships/image" Target="../media/image-19-3.png"/><Relationship Id="rId4" Type="http://schemas.openxmlformats.org/officeDocument/2006/relationships/slideLayout" Target="../slideLayouts/slideLayout1.xml"/><Relationship Id="rId5"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slideLayout" Target="../slideLayouts/slideLayout1.xml"/><Relationship Id="rId3"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EEEEEE"/>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5846998" y="0"/>
            <a:ext cx="3295055"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270000" y="1579375"/>
            <a:ext cx="5139300" cy="1302000"/>
          </a:xfrm>
          <a:prstGeom prst="rect">
            <a:avLst/>
          </a:prstGeom>
          <a:noFill/>
          <a:ln/>
        </p:spPr>
        <p:txBody>
          <a:bodyPr wrap="square" lIns="0" tIns="0" rIns="0" bIns="0" rtlCol="0" anchor="ctr"/>
          <a:lstStyle/>
          <a:p>
            <a:pPr algn="l" indent="0" marL="0">
              <a:lnSpc>
                <a:spcPct val="80000"/>
              </a:lnSpc>
              <a:buNone/>
            </a:pPr>
            <a:r>
              <a:rPr lang="en-US" sz="3100" b="1" dirty="0">
                <a:solidFill>
                  <a:srgbClr val="003BA6"/>
                </a:solidFill>
                <a:latin typeface="Arial" pitchFamily="34" charset="0"/>
                <a:ea typeface="Arial" pitchFamily="34" charset="-122"/>
                <a:cs typeface="Arial" pitchFamily="34" charset="-120"/>
              </a:rPr>
              <a:t>Нововавилонское и Персидское царства
</a:t>
            </a:r>
            <a:endParaRPr lang="en-US" sz="3100" dirty="0"/>
          </a:p>
        </p:txBody>
      </p:sp>
      <p:sp>
        <p:nvSpPr>
          <p:cNvPr id="5" name="Text 1"/>
          <p:cNvSpPr txBox="1"/>
          <p:nvPr/>
        </p:nvSpPr>
        <p:spPr>
          <a:xfrm>
            <a:off x="270000" y="3703450"/>
            <a:ext cx="3498900" cy="1170000"/>
          </a:xfrm>
          <a:prstGeom prst="rect">
            <a:avLst/>
          </a:prstGeom>
          <a:noFill/>
          <a:ln/>
        </p:spPr>
        <p:txBody>
          <a:bodyPr wrap="square" lIns="0" tIns="0" rIns="0" bIns="0" rtlCol="0" anchor="ctr"/>
          <a:lstStyle/>
          <a:p>
            <a:pPr algn="l" indent="0" marL="0">
              <a:lnSpc>
                <a:spcPct val="115000"/>
              </a:lnSpc>
              <a:buNone/>
            </a:pPr>
            <a:r>
              <a:rPr lang="en-US" sz="1122" dirty="0">
                <a:solidFill>
                  <a:srgbClr val="003BA6"/>
                </a:solidFill>
                <a:latin typeface="Arial" pitchFamily="34" charset="0"/>
                <a:ea typeface="Arial" pitchFamily="34" charset="-122"/>
                <a:cs typeface="Arial" pitchFamily="34" charset="-120"/>
              </a:rPr>
              <a:t>Две великие державы Древнего Востока: Вавилон, Персия, цари, дороги и завоевания.
</a:t>
            </a:r>
            <a:endParaRPr lang="en-US" sz="1122" dirty="0"/>
          </a:p>
        </p:txBody>
      </p:sp>
      <p:sp>
        <p:nvSpPr>
          <p:cNvPr id="6" name="Text 2"/>
          <p:cNvSpPr txBox="1"/>
          <p:nvPr/>
        </p:nvSpPr>
        <p:spPr>
          <a:xfrm>
            <a:off x="269995" y="270000"/>
            <a:ext cx="5139300" cy="535800"/>
          </a:xfrm>
          <a:prstGeom prst="rect">
            <a:avLst/>
          </a:prstGeom>
          <a:noFill/>
          <a:ln/>
        </p:spPr>
        <p:txBody>
          <a:bodyPr wrap="square" lIns="0" tIns="0" rIns="0" bIns="0" rtlCol="0" anchor="t"/>
          <a:lstStyle/>
          <a:p>
            <a:pPr algn="l" indent="0" marL="0">
              <a:lnSpc>
                <a:spcPct val="80000"/>
              </a:lnSpc>
              <a:buNone/>
            </a:pPr>
            <a:r>
              <a:rPr lang="en-US" sz="800" dirty="0">
                <a:solidFill>
                  <a:srgbClr val="003BA6"/>
                </a:solidFill>
                <a:latin typeface="Arial" pitchFamily="34" charset="0"/>
                <a:ea typeface="Arial" pitchFamily="34" charset="-122"/>
                <a:cs typeface="Arial" pitchFamily="34" charset="-120"/>
              </a:rPr>
              <a:t>
</a:t>
            </a:r>
            <a:endParaRPr lang="en-US" sz="8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5361100" y="1336743"/>
            <a:ext cx="3513000" cy="3324313"/>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280825" y="270000"/>
            <a:ext cx="8593200" cy="440100"/>
          </a:xfrm>
          <a:prstGeom prst="rect">
            <a:avLst/>
          </a:prstGeom>
          <a:noFill/>
          <a:ln/>
        </p:spPr>
        <p:txBody>
          <a:bodyPr wrap="square" lIns="0" tIns="0" rIns="0" bIns="0" rtlCol="0" anchor="t"/>
          <a:lstStyle/>
          <a:p>
            <a:pPr algn="l" indent="0" marL="0">
              <a:lnSpc>
                <a:spcPct val="80000"/>
              </a:lnSpc>
              <a:buNone/>
            </a:pPr>
            <a:r>
              <a:rPr lang="en-US" sz="2000" b="1" dirty="0">
                <a:solidFill>
                  <a:srgbClr val="FFFFFF"/>
                </a:solidFill>
                <a:latin typeface="Arial" pitchFamily="34" charset="0"/>
                <a:ea typeface="Arial" pitchFamily="34" charset="-122"/>
                <a:cs typeface="Arial" pitchFamily="34" charset="-120"/>
              </a:rPr>
              <a:t>Древний Ближний Восток после падения Ассирии
</a:t>
            </a:r>
            <a:endParaRPr lang="en-US" sz="2000" dirty="0"/>
          </a:p>
        </p:txBody>
      </p:sp>
      <p:sp>
        <p:nvSpPr>
          <p:cNvPr id="7" name="Text 1"/>
          <p:cNvSpPr txBox="1"/>
          <p:nvPr/>
        </p:nvSpPr>
        <p:spPr>
          <a:xfrm>
            <a:off x="270000" y="2043450"/>
            <a:ext cx="4204800" cy="1790700"/>
          </a:xfrm>
          <a:prstGeom prst="rect">
            <a:avLst/>
          </a:prstGeom>
          <a:noFill/>
          <a:ln/>
        </p:spPr>
        <p:txBody>
          <a:bodyPr wrap="square" lIns="0" tIns="0" rIns="0" bIns="0" rtlCol="0" anchor="ctr"/>
          <a:lstStyle/>
          <a:p>
            <a:pPr algn="l" indent="0" marL="0">
              <a:lnSpc>
                <a:spcPct val="115000"/>
              </a:lnSpc>
              <a:buNone/>
            </a:pPr>
            <a:r>
              <a:rPr lang="en-US" sz="1022" dirty="0">
                <a:solidFill>
                  <a:srgbClr val="000000"/>
                </a:solidFill>
                <a:latin typeface="Arial" pitchFamily="34" charset="0"/>
                <a:ea typeface="Arial" pitchFamily="34" charset="-122"/>
                <a:cs typeface="Arial" pitchFamily="34" charset="-120"/>
              </a:rPr>
              <a:t>После падения Ассирии за власть в Передней Азии соперничали несколько сильных государств. На этом фоне Вавилон снова стал крупным центром, а персы объединили иранские племена и начали создавать огромную державу.
</a:t>
            </a:r>
            <a:endParaRPr lang="en-US" sz="1022" dirty="0"/>
          </a:p>
        </p:txBody>
      </p:sp>
      <p:sp>
        <p:nvSpPr>
          <p:cNvPr id="8" name="Text 2"/>
          <p:cNvSpPr txBox="1"/>
          <p:nvPr/>
        </p:nvSpPr>
        <p:spPr>
          <a:xfrm>
            <a:off x="6879875" y="4923775"/>
            <a:ext cx="1994100" cy="142200"/>
          </a:xfrm>
          <a:prstGeom prst="rect">
            <a:avLst/>
          </a:prstGeom>
          <a:noFill/>
          <a:ln/>
        </p:spPr>
        <p:txBody>
          <a:bodyPr wrap="square" lIns="0" tIns="0" rIns="0" bIns="0" rtlCol="0" anchor="ctr"/>
          <a:lstStyle/>
          <a:p>
            <a:pPr algn="r" indent="0" marL="0">
              <a:lnSpc>
                <a:spcPct val="115000"/>
              </a:lnSpc>
              <a:buNone/>
            </a:pPr>
            <a:r>
              <a:rPr lang="en-US" sz="700" dirty="0">
                <a:solidFill>
                  <a:srgbClr val="78909C"/>
                </a:solidFill>
                <a:latin typeface="Arial" pitchFamily="34" charset="0"/>
                <a:ea typeface="Arial" pitchFamily="34" charset="-122"/>
                <a:cs typeface="Arial" pitchFamily="34" charset="-120"/>
              </a:rPr>
              <a:t>2</a:t>
            </a:r>
            <a:endParaRPr lang="en-US" sz="7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280825" y="270000"/>
            <a:ext cx="8593200" cy="440100"/>
          </a:xfrm>
          <a:prstGeom prst="rect">
            <a:avLst/>
          </a:prstGeom>
          <a:noFill/>
          <a:ln/>
        </p:spPr>
        <p:txBody>
          <a:bodyPr wrap="square" lIns="0" tIns="0" rIns="0" bIns="0" rtlCol="0" anchor="t"/>
          <a:lstStyle/>
          <a:p>
            <a:pPr algn="l" indent="0" marL="0">
              <a:lnSpc>
                <a:spcPct val="80000"/>
              </a:lnSpc>
              <a:buNone/>
            </a:pPr>
            <a:r>
              <a:rPr lang="en-US" sz="2000" b="1" dirty="0">
                <a:solidFill>
                  <a:srgbClr val="FFFFFF"/>
                </a:solidFill>
                <a:latin typeface="Arial" pitchFamily="34" charset="0"/>
                <a:ea typeface="Arial" pitchFamily="34" charset="-122"/>
                <a:cs typeface="Arial" pitchFamily="34" charset="-120"/>
              </a:rPr>
              <a:t>Возрождение Вавилона
</a:t>
            </a:r>
            <a:endParaRPr lang="en-US" sz="2000" dirty="0"/>
          </a:p>
        </p:txBody>
      </p:sp>
      <p:sp>
        <p:nvSpPr>
          <p:cNvPr id="8" name="Text 1"/>
          <p:cNvSpPr txBox="1"/>
          <p:nvPr/>
        </p:nvSpPr>
        <p:spPr>
          <a:xfrm>
            <a:off x="6879875" y="4923775"/>
            <a:ext cx="1994100" cy="142200"/>
          </a:xfrm>
          <a:prstGeom prst="rect">
            <a:avLst/>
          </a:prstGeom>
          <a:noFill/>
          <a:ln/>
        </p:spPr>
        <p:txBody>
          <a:bodyPr wrap="square" lIns="0" tIns="0" rIns="0" bIns="0" rtlCol="0" anchor="ctr"/>
          <a:lstStyle/>
          <a:p>
            <a:pPr algn="r" indent="0" marL="0">
              <a:lnSpc>
                <a:spcPct val="115000"/>
              </a:lnSpc>
              <a:buNone/>
            </a:pPr>
            <a:r>
              <a:rPr lang="en-US" sz="700" dirty="0">
                <a:solidFill>
                  <a:srgbClr val="78909C"/>
                </a:solidFill>
                <a:latin typeface="Arial" pitchFamily="34" charset="0"/>
                <a:ea typeface="Arial" pitchFamily="34" charset="-122"/>
                <a:cs typeface="Arial" pitchFamily="34" charset="-120"/>
              </a:rPr>
              <a:t>3</a:t>
            </a:r>
            <a:endParaRPr lang="en-US" sz="700" dirty="0"/>
          </a:p>
        </p:txBody>
      </p:sp>
      <p:sp>
        <p:nvSpPr>
          <p:cNvPr id="9" name="Text 2"/>
          <p:cNvSpPr txBox="1"/>
          <p:nvPr/>
        </p:nvSpPr>
        <p:spPr>
          <a:xfrm>
            <a:off x="280825" y="1997100"/>
            <a:ext cx="2377800" cy="1255800"/>
          </a:xfrm>
          <a:prstGeom prst="rect">
            <a:avLst/>
          </a:prstGeom>
          <a:noFill/>
          <a:ln/>
        </p:spPr>
        <p:txBody>
          <a:bodyPr wrap="square" lIns="0" tIns="0" rIns="0" bIns="0" rtlCol="0" anchor="t"/>
          <a:lstStyle/>
          <a:p>
            <a:pPr algn="l" indent="0" marL="0">
              <a:lnSpc>
                <a:spcPct val="115000"/>
              </a:lnSpc>
              <a:buNone/>
            </a:pPr>
            <a:r>
              <a:rPr lang="en-US" sz="1300" b="1" dirty="0">
                <a:solidFill>
                  <a:srgbClr val="000000"/>
                </a:solidFill>
                <a:latin typeface="Arial" pitchFamily="34" charset="0"/>
                <a:ea typeface="Arial" pitchFamily="34" charset="-122"/>
                <a:cs typeface="Arial" pitchFamily="34" charset="-120"/>
              </a:rPr>
              <a:t>626 год до н. э.
</a:t>
            </a:r>
            <a:pPr algn="l" indent="0" marL="0">
              <a:lnSpc>
                <a:spcPct val="115000"/>
              </a:lnSpc>
              <a:buNone/>
            </a:pPr>
            <a:r>
              <a:rPr lang="en-US" sz="6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Набопаласар основал Нововавилонское царство и начал борьбу с Ассирией, опираясь на поддержку вавилонян и союзников.
</a:t>
            </a:r>
            <a:endParaRPr lang="en-US" sz="1300" dirty="0"/>
          </a:p>
        </p:txBody>
      </p:sp>
      <p:sp>
        <p:nvSpPr>
          <p:cNvPr id="10" name="Text 3"/>
          <p:cNvSpPr txBox="1"/>
          <p:nvPr/>
        </p:nvSpPr>
        <p:spPr>
          <a:xfrm>
            <a:off x="3324200" y="1997100"/>
            <a:ext cx="2377800" cy="1255800"/>
          </a:xfrm>
          <a:prstGeom prst="rect">
            <a:avLst/>
          </a:prstGeom>
          <a:noFill/>
          <a:ln/>
        </p:spPr>
        <p:txBody>
          <a:bodyPr wrap="square" lIns="0" tIns="0" rIns="0" bIns="0" rtlCol="0" anchor="t"/>
          <a:lstStyle/>
          <a:p>
            <a:pPr algn="l" indent="0" marL="0">
              <a:lnSpc>
                <a:spcPct val="115000"/>
              </a:lnSpc>
              <a:buNone/>
            </a:pPr>
            <a:r>
              <a:rPr lang="en-US" sz="1300" b="1" dirty="0">
                <a:solidFill>
                  <a:srgbClr val="000000"/>
                </a:solidFill>
                <a:latin typeface="Arial" pitchFamily="34" charset="0"/>
                <a:ea typeface="Arial" pitchFamily="34" charset="-122"/>
                <a:cs typeface="Arial" pitchFamily="34" charset="-120"/>
              </a:rPr>
              <a:t>Падение Ассирии
</a:t>
            </a:r>
            <a:pPr algn="l" indent="0" marL="0">
              <a:lnSpc>
                <a:spcPct val="115000"/>
              </a:lnSpc>
              <a:buNone/>
            </a:pPr>
            <a:r>
              <a:rPr lang="en-US" sz="6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Вавилонские войска помогли уничтожить Ассирию, и Вавилон вновь стал главным городом Южной Месопотамии.
</a:t>
            </a:r>
            <a:endParaRPr lang="en-US" sz="1300" dirty="0"/>
          </a:p>
        </p:txBody>
      </p:sp>
      <p:sp>
        <p:nvSpPr>
          <p:cNvPr id="11" name="Text 4"/>
          <p:cNvSpPr txBox="1"/>
          <p:nvPr/>
        </p:nvSpPr>
        <p:spPr>
          <a:xfrm>
            <a:off x="6367575" y="1997100"/>
            <a:ext cx="2377800" cy="1255800"/>
          </a:xfrm>
          <a:prstGeom prst="rect">
            <a:avLst/>
          </a:prstGeom>
          <a:noFill/>
          <a:ln/>
        </p:spPr>
        <p:txBody>
          <a:bodyPr wrap="square" lIns="0" tIns="0" rIns="0" bIns="0" rtlCol="0" anchor="t"/>
          <a:lstStyle/>
          <a:p>
            <a:pPr algn="l" indent="0" marL="0">
              <a:lnSpc>
                <a:spcPct val="115000"/>
              </a:lnSpc>
              <a:buNone/>
            </a:pPr>
            <a:r>
              <a:rPr lang="en-US" sz="1300" b="1" dirty="0">
                <a:solidFill>
                  <a:srgbClr val="000000"/>
                </a:solidFill>
                <a:latin typeface="Arial" pitchFamily="34" charset="0"/>
                <a:ea typeface="Arial" pitchFamily="34" charset="-122"/>
                <a:cs typeface="Arial" pitchFamily="34" charset="-120"/>
              </a:rPr>
              <a:t>Рост города и власти
</a:t>
            </a:r>
            <a:pPr algn="l" indent="0" marL="0">
              <a:lnSpc>
                <a:spcPct val="115000"/>
              </a:lnSpc>
              <a:buNone/>
            </a:pPr>
            <a:r>
              <a:rPr lang="en-US" sz="6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В столице укреплялись храмы, развивались ремёсла и торговля, а власть царя опиралась на древние традиции Месопотамии.
</a:t>
            </a:r>
            <a:endParaRPr lang="en-US" sz="13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182275" y="1126637"/>
            <a:ext cx="4691700" cy="3757025"/>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280825" y="270000"/>
            <a:ext cx="8593200" cy="440100"/>
          </a:xfrm>
          <a:prstGeom prst="rect">
            <a:avLst/>
          </a:prstGeom>
          <a:noFill/>
          <a:ln/>
        </p:spPr>
        <p:txBody>
          <a:bodyPr wrap="square" lIns="0" tIns="0" rIns="0" bIns="0" rtlCol="0" anchor="t"/>
          <a:lstStyle/>
          <a:p>
            <a:pPr algn="l" indent="0" marL="0">
              <a:lnSpc>
                <a:spcPct val="80000"/>
              </a:lnSpc>
              <a:buNone/>
            </a:pPr>
            <a:r>
              <a:rPr lang="en-US" sz="2000" b="1" dirty="0">
                <a:solidFill>
                  <a:srgbClr val="FFFFFF"/>
                </a:solidFill>
                <a:latin typeface="Arial" pitchFamily="34" charset="0"/>
                <a:ea typeface="Arial" pitchFamily="34" charset="-122"/>
                <a:cs typeface="Arial" pitchFamily="34" charset="-120"/>
              </a:rPr>
              <a:t>Навуходоносор II — самый известный царь Вавилона
</a:t>
            </a:r>
            <a:endParaRPr lang="en-US" sz="2000" dirty="0"/>
          </a:p>
        </p:txBody>
      </p:sp>
      <p:sp>
        <p:nvSpPr>
          <p:cNvPr id="9" name="Text 1"/>
          <p:cNvSpPr txBox="1"/>
          <p:nvPr/>
        </p:nvSpPr>
        <p:spPr>
          <a:xfrm>
            <a:off x="6879875" y="4923775"/>
            <a:ext cx="1994100" cy="142200"/>
          </a:xfrm>
          <a:prstGeom prst="rect">
            <a:avLst/>
          </a:prstGeom>
          <a:noFill/>
          <a:ln/>
        </p:spPr>
        <p:txBody>
          <a:bodyPr wrap="square" lIns="0" tIns="0" rIns="0" bIns="0" rtlCol="0" anchor="ctr"/>
          <a:lstStyle/>
          <a:p>
            <a:pPr algn="r" indent="0" marL="0">
              <a:lnSpc>
                <a:spcPct val="115000"/>
              </a:lnSpc>
              <a:buNone/>
            </a:pPr>
            <a:r>
              <a:rPr lang="en-US" sz="700" dirty="0">
                <a:solidFill>
                  <a:srgbClr val="78909C"/>
                </a:solidFill>
                <a:latin typeface="Arial" pitchFamily="34" charset="0"/>
                <a:ea typeface="Arial" pitchFamily="34" charset="-122"/>
                <a:cs typeface="Arial" pitchFamily="34" charset="-120"/>
              </a:rPr>
              <a:t>4</a:t>
            </a:r>
            <a:endParaRPr lang="en-US" sz="700" dirty="0"/>
          </a:p>
        </p:txBody>
      </p:sp>
      <p:sp>
        <p:nvSpPr>
          <p:cNvPr id="10" name="Text 2"/>
          <p:cNvSpPr txBox="1"/>
          <p:nvPr/>
        </p:nvSpPr>
        <p:spPr>
          <a:xfrm>
            <a:off x="510976" y="1351350"/>
            <a:ext cx="3461700" cy="1000500"/>
          </a:xfrm>
          <a:prstGeom prst="rect">
            <a:avLst/>
          </a:prstGeom>
          <a:noFill/>
          <a:ln/>
        </p:spPr>
        <p:txBody>
          <a:bodyPr wrap="square" lIns="0" tIns="0" rIns="0" bIns="0" rtlCol="0" anchor="t"/>
          <a:lstStyle/>
          <a:p>
            <a:pPr algn="l" indent="0" marL="0">
              <a:lnSpc>
                <a:spcPct val="115000"/>
              </a:lnSpc>
              <a:buNone/>
            </a:pPr>
            <a:r>
              <a:rPr lang="en-US" sz="1225" b="1" dirty="0">
                <a:solidFill>
                  <a:srgbClr val="000000"/>
                </a:solidFill>
                <a:latin typeface="Arial" pitchFamily="34" charset="0"/>
                <a:ea typeface="Arial" pitchFamily="34" charset="-122"/>
                <a:cs typeface="Arial" pitchFamily="34" charset="-120"/>
              </a:rPr>
              <a:t>Сильное правление
</a:t>
            </a:r>
            <a:pPr algn="l" indent="0" marL="0">
              <a:lnSpc>
                <a:spcPct val="115000"/>
              </a:lnSpc>
              <a:buNone/>
            </a:pPr>
            <a:r>
              <a:rPr lang="en-US" sz="642"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Навуходоносор II правил в 605–562 годах до н. э. и при нём Нововавилонское царство достигло наибольшей силы и влияния в Передней Азии.
</a:t>
            </a:r>
            <a:endParaRPr lang="en-US" sz="1225" dirty="0"/>
          </a:p>
        </p:txBody>
      </p:sp>
      <p:sp>
        <p:nvSpPr>
          <p:cNvPr id="11" name="Text 3"/>
          <p:cNvSpPr txBox="1"/>
          <p:nvPr/>
        </p:nvSpPr>
        <p:spPr>
          <a:xfrm>
            <a:off x="510976" y="2487951"/>
            <a:ext cx="3461700" cy="1000500"/>
          </a:xfrm>
          <a:prstGeom prst="rect">
            <a:avLst/>
          </a:prstGeom>
          <a:noFill/>
          <a:ln/>
        </p:spPr>
        <p:txBody>
          <a:bodyPr wrap="square" lIns="0" tIns="0" rIns="0" bIns="0" rtlCol="0" anchor="t"/>
          <a:lstStyle/>
          <a:p>
            <a:pPr algn="l" indent="0" marL="0">
              <a:lnSpc>
                <a:spcPct val="115000"/>
              </a:lnSpc>
              <a:buNone/>
            </a:pPr>
            <a:r>
              <a:rPr lang="en-US" sz="1225" b="1" dirty="0">
                <a:solidFill>
                  <a:srgbClr val="000000"/>
                </a:solidFill>
                <a:latin typeface="Arial" pitchFamily="34" charset="0"/>
                <a:ea typeface="Arial" pitchFamily="34" charset="-122"/>
                <a:cs typeface="Arial" pitchFamily="34" charset="-120"/>
              </a:rPr>
              <a:t>Завоевания и походы
</a:t>
            </a:r>
            <a:pPr algn="l" indent="0" marL="0">
              <a:lnSpc>
                <a:spcPct val="115000"/>
              </a:lnSpc>
              <a:buNone/>
            </a:pPr>
            <a:r>
              <a:rPr lang="en-US" sz="642"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Он расширил владения Вавилона, подчинил Иудею и в 586 году до н. э. взял Иерусалим, усилив контроль над важными территориями.
</a:t>
            </a:r>
            <a:endParaRPr lang="en-US" sz="1225" dirty="0"/>
          </a:p>
        </p:txBody>
      </p:sp>
      <p:sp>
        <p:nvSpPr>
          <p:cNvPr id="12" name="Text 4"/>
          <p:cNvSpPr txBox="1"/>
          <p:nvPr/>
        </p:nvSpPr>
        <p:spPr>
          <a:xfrm>
            <a:off x="510976" y="3624550"/>
            <a:ext cx="3461700" cy="1000500"/>
          </a:xfrm>
          <a:prstGeom prst="rect">
            <a:avLst/>
          </a:prstGeom>
          <a:noFill/>
          <a:ln/>
        </p:spPr>
        <p:txBody>
          <a:bodyPr wrap="square" lIns="0" tIns="0" rIns="0" bIns="0" rtlCol="0" anchor="t"/>
          <a:lstStyle/>
          <a:p>
            <a:pPr algn="l" indent="0" marL="0">
              <a:lnSpc>
                <a:spcPct val="115000"/>
              </a:lnSpc>
              <a:buNone/>
            </a:pPr>
            <a:r>
              <a:rPr lang="en-US" sz="1225" b="1" dirty="0">
                <a:solidFill>
                  <a:srgbClr val="000000"/>
                </a:solidFill>
                <a:latin typeface="Arial" pitchFamily="34" charset="0"/>
                <a:ea typeface="Arial" pitchFamily="34" charset="-122"/>
                <a:cs typeface="Arial" pitchFamily="34" charset="-120"/>
              </a:rPr>
              <a:t>Столица-памятник
</a:t>
            </a:r>
            <a:pPr algn="l" indent="0" marL="0">
              <a:lnSpc>
                <a:spcPct val="115000"/>
              </a:lnSpc>
              <a:buNone/>
            </a:pPr>
            <a:r>
              <a:rPr lang="en-US" sz="642"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При нём были возведены новые стены, храмы и знаменитые Ворота богини Иштар, сделавшие Вавилон символом богатства и могущества.
</a:t>
            </a:r>
            <a:endParaRPr lang="en-US" sz="1225"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270000" y="1217423"/>
            <a:ext cx="4782600" cy="3324955"/>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280825" y="270000"/>
            <a:ext cx="8593200" cy="440100"/>
          </a:xfrm>
          <a:prstGeom prst="rect">
            <a:avLst/>
          </a:prstGeom>
          <a:noFill/>
          <a:ln/>
        </p:spPr>
        <p:txBody>
          <a:bodyPr wrap="square" lIns="0" tIns="0" rIns="0" bIns="0" rtlCol="0" anchor="t"/>
          <a:lstStyle/>
          <a:p>
            <a:pPr algn="l" indent="0" marL="0">
              <a:lnSpc>
                <a:spcPct val="80000"/>
              </a:lnSpc>
              <a:buNone/>
            </a:pPr>
            <a:r>
              <a:rPr lang="en-US" sz="2000" b="1" dirty="0">
                <a:solidFill>
                  <a:srgbClr val="FFFFFF"/>
                </a:solidFill>
                <a:latin typeface="Arial" pitchFamily="34" charset="0"/>
                <a:ea typeface="Arial" pitchFamily="34" charset="-122"/>
                <a:cs typeface="Arial" pitchFamily="34" charset="-120"/>
              </a:rPr>
              <a:t>Главные достижения Нововавилонского царства
</a:t>
            </a:r>
            <a:endParaRPr lang="en-US" sz="2000" dirty="0"/>
          </a:p>
        </p:txBody>
      </p:sp>
      <p:sp>
        <p:nvSpPr>
          <p:cNvPr id="6" name="Text 1"/>
          <p:cNvSpPr txBox="1"/>
          <p:nvPr/>
        </p:nvSpPr>
        <p:spPr>
          <a:xfrm>
            <a:off x="6879875" y="4923775"/>
            <a:ext cx="1994100" cy="142200"/>
          </a:xfrm>
          <a:prstGeom prst="rect">
            <a:avLst/>
          </a:prstGeom>
          <a:noFill/>
          <a:ln/>
        </p:spPr>
        <p:txBody>
          <a:bodyPr wrap="square" lIns="0" tIns="0" rIns="0" bIns="0" rtlCol="0" anchor="ctr"/>
          <a:lstStyle/>
          <a:p>
            <a:pPr algn="r" indent="0" marL="0">
              <a:lnSpc>
                <a:spcPct val="115000"/>
              </a:lnSpc>
              <a:buNone/>
            </a:pPr>
            <a:r>
              <a:rPr lang="en-US" sz="700" dirty="0">
                <a:solidFill>
                  <a:srgbClr val="78909C"/>
                </a:solidFill>
                <a:latin typeface="Arial" pitchFamily="34" charset="0"/>
                <a:ea typeface="Arial" pitchFamily="34" charset="-122"/>
                <a:cs typeface="Arial" pitchFamily="34" charset="-120"/>
              </a:rPr>
              <a:t>5</a:t>
            </a:r>
            <a:endParaRPr lang="en-US" sz="700" dirty="0"/>
          </a:p>
        </p:txBody>
      </p:sp>
      <p:sp>
        <p:nvSpPr>
          <p:cNvPr id="7" name="Text 2"/>
          <p:cNvSpPr txBox="1"/>
          <p:nvPr/>
        </p:nvSpPr>
        <p:spPr>
          <a:xfrm>
            <a:off x="5409025" y="1597588"/>
            <a:ext cx="3465000" cy="1224300"/>
          </a:xfrm>
          <a:prstGeom prst="rect">
            <a:avLst/>
          </a:prstGeom>
          <a:noFill/>
          <a:ln/>
        </p:spPr>
        <p:txBody>
          <a:bodyPr wrap="square" lIns="0" tIns="0" rIns="0" bIns="0" rtlCol="0" anchor="b"/>
          <a:lstStyle/>
          <a:p>
            <a:pPr algn="l" indent="0" marL="0">
              <a:lnSpc>
                <a:spcPct val="115000"/>
              </a:lnSpc>
              <a:buNone/>
            </a:pPr>
            <a:r>
              <a:rPr lang="en-US" sz="1022" dirty="0">
                <a:solidFill>
                  <a:srgbClr val="000000"/>
                </a:solidFill>
                <a:latin typeface="Arial" pitchFamily="34" charset="0"/>
                <a:ea typeface="Arial" pitchFamily="34" charset="-122"/>
                <a:cs typeface="Arial" pitchFamily="34" charset="-120"/>
              </a:rPr>
              <a:t>Нововавилонские цари укрепляли столицу и старались удержать контроль над важными землями и торговлей.
</a:t>
            </a:r>
            <a:endParaRPr lang="en-US" sz="1022" dirty="0"/>
          </a:p>
        </p:txBody>
      </p:sp>
      <p:sp>
        <p:nvSpPr>
          <p:cNvPr id="8" name="Text 3"/>
          <p:cNvSpPr txBox="1"/>
          <p:nvPr/>
        </p:nvSpPr>
        <p:spPr>
          <a:xfrm>
            <a:off x="5409025" y="2968887"/>
            <a:ext cx="3465000" cy="1224300"/>
          </a:xfrm>
          <a:prstGeom prst="rect">
            <a:avLst/>
          </a:prstGeom>
          <a:noFill/>
          <a:ln/>
        </p:spPr>
        <p:txBody>
          <a:bodyPr wrap="square" lIns="0" tIns="0" rIns="0" bIns="0" rtlCol="0" anchor="t"/>
          <a:lstStyle/>
          <a:p>
            <a:pPr algn="l" indent="0" marL="0">
              <a:lnSpc>
                <a:spcPct val="115000"/>
              </a:lnSpc>
              <a:buNone/>
            </a:pPr>
            <a:r>
              <a:rPr lang="en-US" sz="1022" dirty="0">
                <a:solidFill>
                  <a:srgbClr val="000000"/>
                </a:solidFill>
                <a:latin typeface="Arial" pitchFamily="34" charset="0"/>
                <a:ea typeface="Arial" pitchFamily="34" charset="-122"/>
                <a:cs typeface="Arial" pitchFamily="34" charset="-120"/>
              </a:rPr>
              <a:t>Наиболее заметны были строительство Вавилона и усиление власти царя, а военные успехи поддерживали богатство государства.
</a:t>
            </a:r>
            <a:endParaRPr lang="en-US" sz="1022" dirty="0"/>
          </a:p>
        </p:txBody>
      </p:sp>
      <p:sp>
        <p:nvSpPr>
          <p:cNvPr id="9" name="Text 4"/>
          <p:cNvSpPr txBox="1"/>
          <p:nvPr/>
        </p:nvSpPr>
        <p:spPr>
          <a:xfrm>
            <a:off x="270000" y="4591701"/>
            <a:ext cx="4782600" cy="235200"/>
          </a:xfrm>
          <a:prstGeom prst="rect">
            <a:avLst/>
          </a:prstGeom>
          <a:noFill/>
          <a:ln/>
        </p:spPr>
        <p:txBody>
          <a:bodyPr wrap="square" lIns="0" tIns="0" rIns="0" bIns="0" rtlCol="0" anchor="t"/>
          <a:lstStyle/>
          <a:p>
            <a:pPr algn="l" indent="0" marL="0">
              <a:lnSpc>
                <a:spcPct val="115000"/>
              </a:lnSpc>
              <a:buNone/>
            </a:pPr>
            <a:r>
              <a:rPr lang="en-US" sz="822" dirty="0">
                <a:solidFill>
                  <a:srgbClr val="000000"/>
                </a:solidFill>
                <a:latin typeface="Arial" pitchFamily="34" charset="0"/>
                <a:ea typeface="Arial" pitchFamily="34" charset="-122"/>
                <a:cs typeface="Arial" pitchFamily="34" charset="-120"/>
              </a:rPr>
              <a:t>По материалам учебного курса по истории Древнего мира
</a:t>
            </a:r>
            <a:endParaRPr lang="en-US" sz="822"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902650" y="1126104"/>
            <a:ext cx="3971400" cy="3758092"/>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280825" y="270000"/>
            <a:ext cx="8593200" cy="440100"/>
          </a:xfrm>
          <a:prstGeom prst="rect">
            <a:avLst/>
          </a:prstGeom>
          <a:noFill/>
          <a:ln/>
        </p:spPr>
        <p:txBody>
          <a:bodyPr wrap="square" lIns="0" tIns="0" rIns="0" bIns="0" rtlCol="0" anchor="t"/>
          <a:lstStyle/>
          <a:p>
            <a:pPr algn="l" indent="0" marL="0">
              <a:lnSpc>
                <a:spcPct val="80000"/>
              </a:lnSpc>
              <a:buNone/>
            </a:pPr>
            <a:r>
              <a:rPr lang="en-US" sz="2000" b="1" dirty="0">
                <a:solidFill>
                  <a:srgbClr val="FFFFFF"/>
                </a:solidFill>
                <a:latin typeface="Arial" pitchFamily="34" charset="0"/>
                <a:ea typeface="Arial" pitchFamily="34" charset="-122"/>
                <a:cs typeface="Arial" pitchFamily="34" charset="-120"/>
              </a:rPr>
              <a:t>Вавилон — большой и богатый город
</a:t>
            </a:r>
            <a:endParaRPr lang="en-US" sz="2000" dirty="0"/>
          </a:p>
        </p:txBody>
      </p:sp>
      <p:sp>
        <p:nvSpPr>
          <p:cNvPr id="9" name="Text 1"/>
          <p:cNvSpPr txBox="1"/>
          <p:nvPr/>
        </p:nvSpPr>
        <p:spPr>
          <a:xfrm>
            <a:off x="6879875" y="4923775"/>
            <a:ext cx="1994100" cy="142200"/>
          </a:xfrm>
          <a:prstGeom prst="rect">
            <a:avLst/>
          </a:prstGeom>
          <a:noFill/>
          <a:ln/>
        </p:spPr>
        <p:txBody>
          <a:bodyPr wrap="square" lIns="0" tIns="0" rIns="0" bIns="0" rtlCol="0" anchor="ctr"/>
          <a:lstStyle/>
          <a:p>
            <a:pPr algn="r" indent="0" marL="0">
              <a:lnSpc>
                <a:spcPct val="115000"/>
              </a:lnSpc>
              <a:buNone/>
            </a:pPr>
            <a:r>
              <a:rPr lang="en-US" sz="700" dirty="0">
                <a:solidFill>
                  <a:srgbClr val="78909C"/>
                </a:solidFill>
                <a:latin typeface="Arial" pitchFamily="34" charset="0"/>
                <a:ea typeface="Arial" pitchFamily="34" charset="-122"/>
                <a:cs typeface="Arial" pitchFamily="34" charset="-120"/>
              </a:rPr>
              <a:t>6</a:t>
            </a:r>
            <a:endParaRPr lang="en-US" sz="700" dirty="0"/>
          </a:p>
        </p:txBody>
      </p:sp>
      <p:sp>
        <p:nvSpPr>
          <p:cNvPr id="10" name="Text 2"/>
          <p:cNvSpPr txBox="1"/>
          <p:nvPr/>
        </p:nvSpPr>
        <p:spPr>
          <a:xfrm>
            <a:off x="280825" y="2102050"/>
            <a:ext cx="4410000" cy="819300"/>
          </a:xfrm>
          <a:prstGeom prst="rect">
            <a:avLst/>
          </a:prstGeom>
          <a:noFill/>
          <a:ln/>
        </p:spPr>
        <p:txBody>
          <a:bodyPr wrap="square" lIns="0" tIns="0" rIns="0" bIns="0" rtlCol="0" anchor="ctr"/>
          <a:lstStyle/>
          <a:p>
            <a:pPr algn="l" indent="0" marL="0">
              <a:lnSpc>
                <a:spcPct val="115000"/>
              </a:lnSpc>
              <a:buNone/>
            </a:pPr>
            <a:r>
              <a:rPr lang="en-US" sz="1322" b="1" dirty="0">
                <a:solidFill>
                  <a:srgbClr val="000000"/>
                </a:solidFill>
                <a:latin typeface="Arial" pitchFamily="34" charset="0"/>
                <a:ea typeface="Arial" pitchFamily="34" charset="-122"/>
                <a:cs typeface="Arial" pitchFamily="34" charset="-120"/>
              </a:rPr>
              <a:t>Крепости и дворцы
</a:t>
            </a:r>
            <a:pPr algn="l" indent="0" marL="0">
              <a:lnSpc>
                <a:spcPct val="115000"/>
              </a:lnSpc>
              <a:buNone/>
            </a:pPr>
            <a:r>
              <a:rPr lang="en-US" sz="822"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122" dirty="0">
                <a:solidFill>
                  <a:srgbClr val="000000"/>
                </a:solidFill>
                <a:latin typeface="Arial" pitchFamily="34" charset="0"/>
                <a:ea typeface="Arial" pitchFamily="34" charset="-122"/>
                <a:cs typeface="Arial" pitchFamily="34" charset="-120"/>
              </a:rPr>
              <a:t>Город защищали мощные стены, а внутри находились храмы, дворцы и широкие улицы, по которым шло оживлённое движение людей и повозок.
</a:t>
            </a:r>
            <a:endParaRPr lang="en-US" sz="1322" dirty="0"/>
          </a:p>
        </p:txBody>
      </p:sp>
      <p:sp>
        <p:nvSpPr>
          <p:cNvPr id="11" name="Text 3"/>
          <p:cNvSpPr txBox="1"/>
          <p:nvPr/>
        </p:nvSpPr>
        <p:spPr>
          <a:xfrm>
            <a:off x="280825" y="3078151"/>
            <a:ext cx="4410000" cy="819300"/>
          </a:xfrm>
          <a:prstGeom prst="rect">
            <a:avLst/>
          </a:prstGeom>
          <a:noFill/>
          <a:ln/>
        </p:spPr>
        <p:txBody>
          <a:bodyPr wrap="square" lIns="0" tIns="0" rIns="0" bIns="0" rtlCol="0" anchor="ctr"/>
          <a:lstStyle/>
          <a:p>
            <a:pPr algn="l" indent="0" marL="0">
              <a:lnSpc>
                <a:spcPct val="115000"/>
              </a:lnSpc>
              <a:buNone/>
            </a:pPr>
            <a:r>
              <a:rPr lang="en-US" sz="1322" b="1" dirty="0">
                <a:solidFill>
                  <a:srgbClr val="000000"/>
                </a:solidFill>
                <a:latin typeface="Arial" pitchFamily="34" charset="0"/>
                <a:ea typeface="Arial" pitchFamily="34" charset="-122"/>
                <a:cs typeface="Arial" pitchFamily="34" charset="-120"/>
              </a:rPr>
              <a:t>Культ Мардука
</a:t>
            </a:r>
            <a:pPr algn="l" indent="0" marL="0">
              <a:lnSpc>
                <a:spcPct val="115000"/>
              </a:lnSpc>
              <a:buNone/>
            </a:pPr>
            <a:r>
              <a:rPr lang="en-US" sz="822"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122" dirty="0">
                <a:solidFill>
                  <a:srgbClr val="000000"/>
                </a:solidFill>
                <a:latin typeface="Arial" pitchFamily="34" charset="0"/>
                <a:ea typeface="Arial" pitchFamily="34" charset="-122"/>
                <a:cs typeface="Arial" pitchFamily="34" charset="-120"/>
              </a:rPr>
              <a:t>Главным божеством вавилонян считался Мардук. Его почитание подчёркивало особую роль города как религиозного и политического центра.
</a:t>
            </a:r>
            <a:endParaRPr lang="en-US" sz="1322" dirty="0"/>
          </a:p>
        </p:txBody>
      </p:sp>
      <p:sp>
        <p:nvSpPr>
          <p:cNvPr id="12" name="Text 4"/>
          <p:cNvSpPr txBox="1"/>
          <p:nvPr/>
        </p:nvSpPr>
        <p:spPr>
          <a:xfrm>
            <a:off x="280825" y="4054231"/>
            <a:ext cx="4410000" cy="819300"/>
          </a:xfrm>
          <a:prstGeom prst="rect">
            <a:avLst/>
          </a:prstGeom>
          <a:noFill/>
          <a:ln/>
        </p:spPr>
        <p:txBody>
          <a:bodyPr wrap="square" lIns="0" tIns="0" rIns="0" bIns="0" rtlCol="0" anchor="ctr"/>
          <a:lstStyle/>
          <a:p>
            <a:pPr algn="l" indent="0" marL="0">
              <a:lnSpc>
                <a:spcPct val="115000"/>
              </a:lnSpc>
              <a:buNone/>
            </a:pPr>
            <a:r>
              <a:rPr lang="en-US" sz="1322" b="1" dirty="0">
                <a:solidFill>
                  <a:srgbClr val="000000"/>
                </a:solidFill>
                <a:latin typeface="Arial" pitchFamily="34" charset="0"/>
                <a:ea typeface="Arial" pitchFamily="34" charset="-122"/>
                <a:cs typeface="Arial" pitchFamily="34" charset="-120"/>
              </a:rPr>
              <a:t>Этеменанки и слава города
</a:t>
            </a:r>
            <a:pPr algn="l" indent="0" marL="0">
              <a:lnSpc>
                <a:spcPct val="115000"/>
              </a:lnSpc>
              <a:buNone/>
            </a:pPr>
            <a:r>
              <a:rPr lang="en-US" sz="822"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122" dirty="0">
                <a:solidFill>
                  <a:srgbClr val="000000"/>
                </a:solidFill>
                <a:latin typeface="Arial" pitchFamily="34" charset="0"/>
                <a:ea typeface="Arial" pitchFamily="34" charset="-122"/>
                <a:cs typeface="Arial" pitchFamily="34" charset="-120"/>
              </a:rPr>
              <a:t>Одним из самых известных сооружений был зиккурат Этеменанки. Для современников Вавилон выглядел почти неприступным и очень богатым городом.
</a:t>
            </a:r>
            <a:endParaRPr lang="en-US" sz="1322" dirty="0"/>
          </a:p>
        </p:txBody>
      </p:sp>
      <p:sp>
        <p:nvSpPr>
          <p:cNvPr id="13" name="Text 5"/>
          <p:cNvSpPr txBox="1"/>
          <p:nvPr/>
        </p:nvSpPr>
        <p:spPr>
          <a:xfrm>
            <a:off x="280825" y="1125950"/>
            <a:ext cx="4410000" cy="819300"/>
          </a:xfrm>
          <a:prstGeom prst="rect">
            <a:avLst/>
          </a:prstGeom>
          <a:noFill/>
          <a:ln/>
        </p:spPr>
        <p:txBody>
          <a:bodyPr wrap="square" lIns="0" tIns="0" rIns="0" bIns="0" rtlCol="0" anchor="ctr"/>
          <a:lstStyle/>
          <a:p>
            <a:pPr algn="l" indent="0" marL="0">
              <a:lnSpc>
                <a:spcPct val="115000"/>
              </a:lnSpc>
              <a:buNone/>
            </a:pPr>
            <a:r>
              <a:rPr lang="en-US" sz="1322" b="1" dirty="0">
                <a:solidFill>
                  <a:srgbClr val="000000"/>
                </a:solidFill>
                <a:latin typeface="Arial" pitchFamily="34" charset="0"/>
                <a:ea typeface="Arial" pitchFamily="34" charset="-122"/>
                <a:cs typeface="Arial" pitchFamily="34" charset="-120"/>
              </a:rPr>
              <a:t>Город на Евфрате
</a:t>
            </a:r>
            <a:pPr algn="l" indent="0" marL="0">
              <a:lnSpc>
                <a:spcPct val="115000"/>
              </a:lnSpc>
              <a:buNone/>
            </a:pPr>
            <a:r>
              <a:rPr lang="en-US" sz="822"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122" dirty="0">
                <a:solidFill>
                  <a:srgbClr val="000000"/>
                </a:solidFill>
                <a:latin typeface="Arial" pitchFamily="34" charset="0"/>
                <a:ea typeface="Arial" pitchFamily="34" charset="-122"/>
                <a:cs typeface="Arial" pitchFamily="34" charset="-120"/>
              </a:rPr>
              <a:t>Вавилон стоял у реки Евфрат, поэтому здесь было удобно вести торговлю, перевозить товары и снабжать жителей водой для хозяйства.
</a:t>
            </a:r>
            <a:endParaRPr lang="en-US" sz="1322"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913250" y="1127201"/>
            <a:ext cx="4960800" cy="1177221"/>
          </a:xfrm>
          <a:prstGeom prst="rect">
            <a:avLst/>
          </a:prstGeom>
        </p:spPr>
      </p:pic>
      <p:pic>
        <p:nvPicPr>
          <p:cNvPr id="4" name="Image 2" descr="preencoded.png">    </p:cNvPr>
          <p:cNvPicPr>
            <a:picLocks noChangeAspect="1"/>
          </p:cNvPicPr>
          <p:nvPr/>
        </p:nvPicPr>
        <p:blipFill>
          <a:blip r:embed="rId3"/>
          <a:stretch>
            <a:fillRect/>
          </a:stretch>
        </p:blipFill>
        <p:spPr>
          <a:xfrm>
            <a:off x="3913225" y="2424393"/>
            <a:ext cx="4960800" cy="1177221"/>
          </a:xfrm>
          <a:prstGeom prst="rect">
            <a:avLst/>
          </a:prstGeom>
        </p:spPr>
      </p:pic>
      <p:pic>
        <p:nvPicPr>
          <p:cNvPr id="5" name="Image 3" descr="preencoded.png">    </p:cNvPr>
          <p:cNvPicPr>
            <a:picLocks noChangeAspect="1"/>
          </p:cNvPicPr>
          <p:nvPr/>
        </p:nvPicPr>
        <p:blipFill>
          <a:blip r:embed="rId4"/>
          <a:stretch>
            <a:fillRect/>
          </a:stretch>
        </p:blipFill>
        <p:spPr>
          <a:xfrm>
            <a:off x="3913225" y="3688877"/>
            <a:ext cx="4960800" cy="1177221"/>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280825" y="270000"/>
            <a:ext cx="8593200" cy="440100"/>
          </a:xfrm>
          <a:prstGeom prst="rect">
            <a:avLst/>
          </a:prstGeom>
          <a:noFill/>
          <a:ln/>
        </p:spPr>
        <p:txBody>
          <a:bodyPr wrap="square" lIns="0" tIns="0" rIns="0" bIns="0" rtlCol="0" anchor="t"/>
          <a:lstStyle/>
          <a:p>
            <a:pPr algn="l" indent="0" marL="0">
              <a:lnSpc>
                <a:spcPct val="80000"/>
              </a:lnSpc>
              <a:buNone/>
            </a:pPr>
            <a:r>
              <a:rPr lang="en-US" sz="2000" b="1" dirty="0">
                <a:solidFill>
                  <a:srgbClr val="FFFFFF"/>
                </a:solidFill>
                <a:latin typeface="Arial" pitchFamily="34" charset="0"/>
                <a:ea typeface="Arial" pitchFamily="34" charset="-122"/>
                <a:cs typeface="Arial" pitchFamily="34" charset="-120"/>
              </a:rPr>
              <a:t>Легенда о Висячих садах
</a:t>
            </a:r>
            <a:endParaRPr lang="en-US" sz="2000" dirty="0"/>
          </a:p>
        </p:txBody>
      </p:sp>
      <p:sp>
        <p:nvSpPr>
          <p:cNvPr id="8" name="Text 1"/>
          <p:cNvSpPr txBox="1"/>
          <p:nvPr/>
        </p:nvSpPr>
        <p:spPr>
          <a:xfrm>
            <a:off x="6879875" y="4923775"/>
            <a:ext cx="1994100" cy="142200"/>
          </a:xfrm>
          <a:prstGeom prst="rect">
            <a:avLst/>
          </a:prstGeom>
          <a:noFill/>
          <a:ln/>
        </p:spPr>
        <p:txBody>
          <a:bodyPr wrap="square" lIns="0" tIns="0" rIns="0" bIns="0" rtlCol="0" anchor="ctr"/>
          <a:lstStyle/>
          <a:p>
            <a:pPr algn="r" indent="0" marL="0">
              <a:lnSpc>
                <a:spcPct val="115000"/>
              </a:lnSpc>
              <a:buNone/>
            </a:pPr>
            <a:r>
              <a:rPr lang="en-US" sz="700" dirty="0">
                <a:solidFill>
                  <a:srgbClr val="78909C"/>
                </a:solidFill>
                <a:latin typeface="Arial" pitchFamily="34" charset="0"/>
                <a:ea typeface="Arial" pitchFamily="34" charset="-122"/>
                <a:cs typeface="Arial" pitchFamily="34" charset="-120"/>
              </a:rPr>
              <a:t>7</a:t>
            </a:r>
            <a:endParaRPr lang="en-US" sz="700" dirty="0"/>
          </a:p>
        </p:txBody>
      </p:sp>
      <p:sp>
        <p:nvSpPr>
          <p:cNvPr id="9" name="Text 2"/>
          <p:cNvSpPr txBox="1"/>
          <p:nvPr/>
        </p:nvSpPr>
        <p:spPr>
          <a:xfrm>
            <a:off x="270000" y="1126279"/>
            <a:ext cx="3472800" cy="1179819"/>
          </a:xfrm>
          <a:prstGeom prst="rect">
            <a:avLst/>
          </a:prstGeom>
          <a:noFill/>
          <a:ln/>
        </p:spPr>
        <p:txBody>
          <a:bodyPr wrap="square" lIns="0" tIns="0" rIns="0" bIns="0" rtlCol="0" anchor="t"/>
          <a:lstStyle/>
          <a:p>
            <a:pPr algn="l" indent="0" marL="0">
              <a:lnSpc>
                <a:spcPct val="115000"/>
              </a:lnSpc>
              <a:buNone/>
            </a:pPr>
            <a:r>
              <a:rPr lang="en-US" sz="1200" b="1" dirty="0">
                <a:solidFill>
                  <a:srgbClr val="003BA6"/>
                </a:solidFill>
                <a:latin typeface="Arial" pitchFamily="34" charset="0"/>
                <a:ea typeface="Arial" pitchFamily="34" charset="-122"/>
                <a:cs typeface="Arial" pitchFamily="34" charset="-120"/>
              </a:rPr>
              <a:t>Сад над дворцом
</a:t>
            </a:r>
            <a:pPr algn="l" indent="0" marL="0">
              <a:lnSpc>
                <a:spcPct val="115000"/>
              </a:lnSpc>
              <a:buNone/>
            </a:pPr>
            <a:r>
              <a:rPr lang="en-US" sz="6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Античные авторы представляли Висячие сады как удивительное зелёное сооружение при царском дворце. По их описаниям, растения будто поднимались ярусами вверх, создавая впечатление сада, парящего над городом. Именно поэтому легенда так поразила потомков и стала знаменитой.
</a:t>
            </a:r>
            <a:endParaRPr lang="en-US" sz="1200" dirty="0"/>
          </a:p>
        </p:txBody>
      </p:sp>
      <p:sp>
        <p:nvSpPr>
          <p:cNvPr id="10" name="Text 3"/>
          <p:cNvSpPr txBox="1"/>
          <p:nvPr/>
        </p:nvSpPr>
        <p:spPr>
          <a:xfrm>
            <a:off x="269975" y="2428881"/>
            <a:ext cx="3472800" cy="1179819"/>
          </a:xfrm>
          <a:prstGeom prst="rect">
            <a:avLst/>
          </a:prstGeom>
          <a:noFill/>
          <a:ln/>
        </p:spPr>
        <p:txBody>
          <a:bodyPr wrap="square" lIns="0" tIns="0" rIns="0" bIns="0" rtlCol="0" anchor="t"/>
          <a:lstStyle/>
          <a:p>
            <a:pPr algn="l" indent="0" marL="0">
              <a:lnSpc>
                <a:spcPct val="115000"/>
              </a:lnSpc>
              <a:buNone/>
            </a:pPr>
            <a:r>
              <a:rPr lang="en-US" sz="1200" b="1" dirty="0">
                <a:solidFill>
                  <a:srgbClr val="003BA6"/>
                </a:solidFill>
                <a:latin typeface="Arial" pitchFamily="34" charset="0"/>
                <a:ea typeface="Arial" pitchFamily="34" charset="-122"/>
                <a:cs typeface="Arial" pitchFamily="34" charset="-120"/>
              </a:rPr>
              <a:t>Чудо, которое трудно проверить
</a:t>
            </a:r>
            <a:pPr algn="l" indent="0" marL="0">
              <a:lnSpc>
                <a:spcPct val="115000"/>
              </a:lnSpc>
              <a:buNone/>
            </a:pPr>
            <a:r>
              <a:rPr lang="en-US" sz="6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Учёные до сих пор спорят, существовали ли сады на самом деле. Археологических доказательств недостаточно, но сам рассказ о них сделал Вавилон символом роскоши и мастерства древних строителей.
</a:t>
            </a:r>
            <a:endParaRPr lang="en-US" sz="1200" dirty="0"/>
          </a:p>
        </p:txBody>
      </p:sp>
      <p:sp>
        <p:nvSpPr>
          <p:cNvPr id="11" name="Text 4"/>
          <p:cNvSpPr txBox="1"/>
          <p:nvPr/>
        </p:nvSpPr>
        <p:spPr>
          <a:xfrm>
            <a:off x="269975" y="3693365"/>
            <a:ext cx="3472800" cy="1179819"/>
          </a:xfrm>
          <a:prstGeom prst="rect">
            <a:avLst/>
          </a:prstGeom>
          <a:noFill/>
          <a:ln/>
        </p:spPr>
        <p:txBody>
          <a:bodyPr wrap="square" lIns="0" tIns="0" rIns="0" bIns="0" rtlCol="0" anchor="t"/>
          <a:lstStyle/>
          <a:p>
            <a:pPr algn="l" indent="0" marL="0">
              <a:lnSpc>
                <a:spcPct val="115000"/>
              </a:lnSpc>
              <a:buNone/>
            </a:pPr>
            <a:r>
              <a:rPr lang="en-US" sz="1200" b="1" dirty="0">
                <a:solidFill>
                  <a:srgbClr val="003BA6"/>
                </a:solidFill>
                <a:latin typeface="Arial" pitchFamily="34" charset="0"/>
                <a:ea typeface="Arial" pitchFamily="34" charset="-122"/>
                <a:cs typeface="Arial" pitchFamily="34" charset="-120"/>
              </a:rPr>
              <a:t>Образ великой столицы
</a:t>
            </a:r>
            <a:pPr algn="l" indent="0" marL="0">
              <a:lnSpc>
                <a:spcPct val="115000"/>
              </a:lnSpc>
              <a:buNone/>
            </a:pPr>
            <a:r>
              <a:rPr lang="en-US" sz="6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Легенда о садах дополнила представление о Вавилоне как о необычайно красивом и богатом городе. Для людей древности это была не просто столица, а почти чудо света.
</a:t>
            </a:r>
            <a:endParaRPr lang="en-US" sz="12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270000" y="1128753"/>
            <a:ext cx="8593200" cy="3744044"/>
          </a:xfrm>
          <a:prstGeom prst="rect">
            <a:avLst/>
          </a:prstGeom>
        </p:spPr>
      </p:pic>
      <p:sp>
        <p:nvSpPr>
          <p:cNvPr id="4" name="Text 0"/>
          <p:cNvSpPr txBox="1"/>
          <p:nvPr/>
        </p:nvSpPr>
        <p:spPr>
          <a:xfrm>
            <a:off x="280825" y="270000"/>
            <a:ext cx="8593200" cy="331500"/>
          </a:xfrm>
          <a:prstGeom prst="rect">
            <a:avLst/>
          </a:prstGeom>
          <a:noFill/>
          <a:ln/>
        </p:spPr>
        <p:txBody>
          <a:bodyPr wrap="square" lIns="0" tIns="0" rIns="0" bIns="0" rtlCol="0" anchor="t"/>
          <a:lstStyle/>
          <a:p>
            <a:pPr algn="l" indent="0" marL="0">
              <a:lnSpc>
                <a:spcPct val="80000"/>
              </a:lnSpc>
              <a:buNone/>
            </a:pPr>
            <a:r>
              <a:rPr lang="en-US" sz="2000" b="1" dirty="0">
                <a:solidFill>
                  <a:srgbClr val="FFFFFF"/>
                </a:solidFill>
                <a:latin typeface="Arial" pitchFamily="34" charset="0"/>
                <a:ea typeface="Arial" pitchFamily="34" charset="-122"/>
                <a:cs typeface="Arial" pitchFamily="34" charset="-120"/>
              </a:rPr>
              <a:t>Как персы создали большую державу
</a:t>
            </a:r>
            <a:endParaRPr lang="en-US" sz="2000" dirty="0"/>
          </a:p>
        </p:txBody>
      </p:sp>
      <p:sp>
        <p:nvSpPr>
          <p:cNvPr id="5" name="Text 1"/>
          <p:cNvSpPr txBox="1"/>
          <p:nvPr/>
        </p:nvSpPr>
        <p:spPr>
          <a:xfrm>
            <a:off x="6879875" y="4923775"/>
            <a:ext cx="1994100" cy="142200"/>
          </a:xfrm>
          <a:prstGeom prst="rect">
            <a:avLst/>
          </a:prstGeom>
          <a:noFill/>
          <a:ln/>
        </p:spPr>
        <p:txBody>
          <a:bodyPr wrap="square" lIns="0" tIns="0" rIns="0" bIns="0" rtlCol="0" anchor="ctr"/>
          <a:lstStyle/>
          <a:p>
            <a:pPr algn="r" indent="0" marL="0">
              <a:lnSpc>
                <a:spcPct val="115000"/>
              </a:lnSpc>
              <a:buNone/>
            </a:pPr>
            <a:r>
              <a:rPr lang="en-US" sz="700" dirty="0">
                <a:solidFill>
                  <a:srgbClr val="78909C"/>
                </a:solidFill>
                <a:latin typeface="Arial" pitchFamily="34" charset="0"/>
                <a:ea typeface="Arial" pitchFamily="34" charset="-122"/>
                <a:cs typeface="Arial" pitchFamily="34" charset="-120"/>
              </a:rPr>
              <a:t>8</a:t>
            </a:r>
            <a:endParaRPr lang="en-US" sz="700" dirty="0"/>
          </a:p>
        </p:txBody>
      </p:sp>
      <p:sp>
        <p:nvSpPr>
          <p:cNvPr id="6" name="Text 2"/>
          <p:cNvSpPr txBox="1"/>
          <p:nvPr/>
        </p:nvSpPr>
        <p:spPr>
          <a:xfrm>
            <a:off x="280825" y="625800"/>
            <a:ext cx="8593200" cy="164400"/>
          </a:xfrm>
          <a:prstGeom prst="rect">
            <a:avLst/>
          </a:prstGeom>
          <a:noFill/>
          <a:ln/>
        </p:spPr>
        <p:txBody>
          <a:bodyPr wrap="square" lIns="0" tIns="0" rIns="0" bIns="0" rtlCol="0" anchor="t"/>
          <a:lstStyle/>
          <a:p>
            <a:pPr algn="l" indent="0" marL="0">
              <a:lnSpc>
                <a:spcPct val="80000"/>
              </a:lnSpc>
              <a:buNone/>
            </a:pPr>
            <a:r>
              <a:rPr lang="en-US" sz="800" b="1" dirty="0">
                <a:solidFill>
                  <a:srgbClr val="FFFFFF"/>
                </a:solidFill>
                <a:latin typeface="Arial" pitchFamily="34" charset="0"/>
                <a:ea typeface="Arial" pitchFamily="34" charset="-122"/>
                <a:cs typeface="Arial" pitchFamily="34" charset="-120"/>
              </a:rPr>
              <a:t>Схема показывает, как от объединения племён персы пришли к созданию крупнейшей державы Передней Азии.
</a:t>
            </a:r>
            <a:endParaRPr lang="en-US" sz="8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270000" y="2273978"/>
            <a:ext cx="275400" cy="244800"/>
          </a:xfrm>
          <a:prstGeom prst="rect">
            <a:avLst/>
          </a:prstGeom>
        </p:spPr>
      </p:pic>
      <p:pic>
        <p:nvPicPr>
          <p:cNvPr id="4" name="Image 2" descr="preencoded.png">    </p:cNvPr>
          <p:cNvPicPr>
            <a:picLocks noChangeAspect="1"/>
          </p:cNvPicPr>
          <p:nvPr/>
        </p:nvPicPr>
        <p:blipFill>
          <a:blip r:embed="rId3"/>
          <a:stretch>
            <a:fillRect/>
          </a:stretch>
        </p:blipFill>
        <p:spPr>
          <a:xfrm>
            <a:off x="3172949" y="2286215"/>
            <a:ext cx="275400" cy="220320"/>
          </a:xfrm>
          <a:prstGeom prst="rect">
            <a:avLst/>
          </a:prstGeom>
        </p:spPr>
      </p:pic>
      <p:pic>
        <p:nvPicPr>
          <p:cNvPr id="5" name="Image 3" descr="preencoded.png">    </p:cNvPr>
          <p:cNvPicPr>
            <a:picLocks noChangeAspect="1"/>
          </p:cNvPicPr>
          <p:nvPr/>
        </p:nvPicPr>
        <p:blipFill>
          <a:blip r:embed="rId4"/>
          <a:stretch>
            <a:fillRect/>
          </a:stretch>
        </p:blipFill>
        <p:spPr>
          <a:xfrm>
            <a:off x="6083397" y="2262229"/>
            <a:ext cx="260400" cy="2604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280825" y="270000"/>
            <a:ext cx="8593200" cy="440100"/>
          </a:xfrm>
          <a:prstGeom prst="rect">
            <a:avLst/>
          </a:prstGeom>
          <a:noFill/>
          <a:ln/>
        </p:spPr>
        <p:txBody>
          <a:bodyPr wrap="square" lIns="0" tIns="0" rIns="0" bIns="0" rtlCol="0" anchor="t"/>
          <a:lstStyle/>
          <a:p>
            <a:pPr algn="l" indent="0" marL="0">
              <a:lnSpc>
                <a:spcPct val="80000"/>
              </a:lnSpc>
              <a:buNone/>
            </a:pPr>
            <a:r>
              <a:rPr lang="en-US" sz="2000" b="1" dirty="0">
                <a:solidFill>
                  <a:srgbClr val="FFFFFF"/>
                </a:solidFill>
                <a:latin typeface="Arial" pitchFamily="34" charset="0"/>
                <a:ea typeface="Arial" pitchFamily="34" charset="-122"/>
                <a:cs typeface="Arial" pitchFamily="34" charset="-120"/>
              </a:rPr>
              <a:t>Кир II Великий
</a:t>
            </a:r>
            <a:endParaRPr lang="en-US" sz="2000" dirty="0"/>
          </a:p>
        </p:txBody>
      </p:sp>
      <p:sp>
        <p:nvSpPr>
          <p:cNvPr id="8" name="Text 1"/>
          <p:cNvSpPr txBox="1"/>
          <p:nvPr/>
        </p:nvSpPr>
        <p:spPr>
          <a:xfrm>
            <a:off x="6879875" y="4923775"/>
            <a:ext cx="1994100" cy="142200"/>
          </a:xfrm>
          <a:prstGeom prst="rect">
            <a:avLst/>
          </a:prstGeom>
          <a:noFill/>
          <a:ln/>
        </p:spPr>
        <p:txBody>
          <a:bodyPr wrap="square" lIns="0" tIns="0" rIns="0" bIns="0" rtlCol="0" anchor="ctr"/>
          <a:lstStyle/>
          <a:p>
            <a:pPr algn="r" indent="0" marL="0">
              <a:lnSpc>
                <a:spcPct val="115000"/>
              </a:lnSpc>
              <a:buNone/>
            </a:pPr>
            <a:r>
              <a:rPr lang="en-US" sz="700" dirty="0">
                <a:solidFill>
                  <a:srgbClr val="78909C"/>
                </a:solidFill>
                <a:latin typeface="Arial" pitchFamily="34" charset="0"/>
                <a:ea typeface="Arial" pitchFamily="34" charset="-122"/>
                <a:cs typeface="Arial" pitchFamily="34" charset="-120"/>
              </a:rPr>
              <a:t>9</a:t>
            </a:r>
            <a:endParaRPr lang="en-US" sz="700" dirty="0"/>
          </a:p>
        </p:txBody>
      </p:sp>
      <p:sp>
        <p:nvSpPr>
          <p:cNvPr id="9" name="Text 2"/>
          <p:cNvSpPr txBox="1"/>
          <p:nvPr/>
        </p:nvSpPr>
        <p:spPr>
          <a:xfrm>
            <a:off x="775071" y="2255827"/>
            <a:ext cx="2282100" cy="1924500"/>
          </a:xfrm>
          <a:prstGeom prst="rect">
            <a:avLst/>
          </a:prstGeom>
          <a:noFill/>
          <a:ln/>
        </p:spPr>
        <p:txBody>
          <a:bodyPr wrap="square" lIns="0" tIns="0" rIns="0" bIns="0" rtlCol="0" anchor="t"/>
          <a:lstStyle/>
          <a:p>
            <a:pPr algn="l" indent="0" marL="0">
              <a:lnSpc>
                <a:spcPct val="115000"/>
              </a:lnSpc>
              <a:buNone/>
            </a:pPr>
            <a:r>
              <a:rPr lang="en-US" sz="1400" b="1" dirty="0">
                <a:solidFill>
                  <a:srgbClr val="003BA6"/>
                </a:solidFill>
                <a:latin typeface="Arial" pitchFamily="34" charset="0"/>
                <a:ea typeface="Arial" pitchFamily="34" charset="-122"/>
                <a:cs typeface="Arial" pitchFamily="34" charset="-120"/>
              </a:rPr>
              <a:t>Создатель державы
</a:t>
            </a:r>
            <a:pPr algn="l" indent="0" marL="0">
              <a:lnSpc>
                <a:spcPct val="115000"/>
              </a:lnSpc>
              <a:buNone/>
            </a:pPr>
            <a:r>
              <a:rPr lang="en-US" sz="7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100" dirty="0">
                <a:solidFill>
                  <a:srgbClr val="000000"/>
                </a:solidFill>
                <a:latin typeface="Arial" pitchFamily="34" charset="0"/>
                <a:ea typeface="Arial" pitchFamily="34" charset="-122"/>
                <a:cs typeface="Arial" pitchFamily="34" charset="-120"/>
              </a:rPr>
              <a:t>Кир II правил примерно в 559–530 годах до н. э. и сумел объединить силы персов, а затем превратил их в мощную державу Передней Азии.
</a:t>
            </a:r>
            <a:endParaRPr lang="en-US" sz="1400" dirty="0"/>
          </a:p>
        </p:txBody>
      </p:sp>
      <p:sp>
        <p:nvSpPr>
          <p:cNvPr id="10" name="Text 3"/>
          <p:cNvSpPr txBox="1"/>
          <p:nvPr/>
        </p:nvSpPr>
        <p:spPr>
          <a:xfrm>
            <a:off x="3678017" y="2255827"/>
            <a:ext cx="2282100" cy="1924500"/>
          </a:xfrm>
          <a:prstGeom prst="rect">
            <a:avLst/>
          </a:prstGeom>
          <a:noFill/>
          <a:ln/>
        </p:spPr>
        <p:txBody>
          <a:bodyPr wrap="square" lIns="0" tIns="0" rIns="0" bIns="0" rtlCol="0" anchor="t"/>
          <a:lstStyle/>
          <a:p>
            <a:pPr algn="l" indent="0" marL="0">
              <a:lnSpc>
                <a:spcPct val="115000"/>
              </a:lnSpc>
              <a:buNone/>
            </a:pPr>
            <a:r>
              <a:rPr lang="en-US" sz="1400" b="1" dirty="0">
                <a:solidFill>
                  <a:srgbClr val="003BA6"/>
                </a:solidFill>
                <a:latin typeface="Arial" pitchFamily="34" charset="0"/>
                <a:ea typeface="Arial" pitchFamily="34" charset="-122"/>
                <a:cs typeface="Arial" pitchFamily="34" charset="-120"/>
              </a:rPr>
              <a:t>Мягкая политика
</a:t>
            </a:r>
            <a:pPr algn="l" indent="0" marL="0">
              <a:lnSpc>
                <a:spcPct val="115000"/>
              </a:lnSpc>
              <a:buNone/>
            </a:pPr>
            <a:r>
              <a:rPr lang="en-US" sz="7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100" dirty="0">
                <a:solidFill>
                  <a:srgbClr val="000000"/>
                </a:solidFill>
                <a:latin typeface="Arial" pitchFamily="34" charset="0"/>
                <a:ea typeface="Arial" pitchFamily="34" charset="-122"/>
                <a:cs typeface="Arial" pitchFamily="34" charset="-120"/>
              </a:rPr>
              <a:t>Он относился к покорённым народам сравнительно мягко: разрешал пленным возвращаться на родину и старался не разрушать местные традиции.
</a:t>
            </a:r>
            <a:endParaRPr lang="en-US" sz="1400" dirty="0"/>
          </a:p>
        </p:txBody>
      </p:sp>
      <p:sp>
        <p:nvSpPr>
          <p:cNvPr id="11" name="Text 4"/>
          <p:cNvSpPr txBox="1"/>
          <p:nvPr/>
        </p:nvSpPr>
        <p:spPr>
          <a:xfrm>
            <a:off x="6580962" y="2251890"/>
            <a:ext cx="2282100" cy="1924500"/>
          </a:xfrm>
          <a:prstGeom prst="rect">
            <a:avLst/>
          </a:prstGeom>
          <a:noFill/>
          <a:ln/>
        </p:spPr>
        <p:txBody>
          <a:bodyPr wrap="square" lIns="0" tIns="0" rIns="0" bIns="0" rtlCol="0" anchor="t"/>
          <a:lstStyle/>
          <a:p>
            <a:pPr algn="l" indent="0" marL="0">
              <a:lnSpc>
                <a:spcPct val="115000"/>
              </a:lnSpc>
              <a:buNone/>
            </a:pPr>
            <a:r>
              <a:rPr lang="en-US" sz="1400" b="1" dirty="0">
                <a:solidFill>
                  <a:srgbClr val="003BA6"/>
                </a:solidFill>
                <a:latin typeface="Arial" pitchFamily="34" charset="0"/>
                <a:ea typeface="Arial" pitchFamily="34" charset="-122"/>
                <a:cs typeface="Arial" pitchFamily="34" charset="-120"/>
              </a:rPr>
              <a:t>Взятие Вавилона
</a:t>
            </a:r>
            <a:pPr algn="l" indent="0" marL="0">
              <a:lnSpc>
                <a:spcPct val="115000"/>
              </a:lnSpc>
              <a:buNone/>
            </a:pPr>
            <a:r>
              <a:rPr lang="en-US" sz="7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100" dirty="0">
                <a:solidFill>
                  <a:srgbClr val="000000"/>
                </a:solidFill>
                <a:latin typeface="Arial" pitchFamily="34" charset="0"/>
                <a:ea typeface="Arial" pitchFamily="34" charset="-122"/>
                <a:cs typeface="Arial" pitchFamily="34" charset="-120"/>
              </a:rPr>
              <a:t>При захвате Вавилона Кир не разрушил город, поэтому многие жители приняли новую власть спокойнее, чем могли бы при жестоком завоевании.
</a:t>
            </a:r>
            <a:endParaRPr lang="en-US" sz="14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091350" y="2026795"/>
            <a:ext cx="4782600" cy="1737209"/>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280825" y="270000"/>
            <a:ext cx="8593200" cy="440100"/>
          </a:xfrm>
          <a:prstGeom prst="rect">
            <a:avLst/>
          </a:prstGeom>
          <a:noFill/>
          <a:ln/>
        </p:spPr>
        <p:txBody>
          <a:bodyPr wrap="square" lIns="0" tIns="0" rIns="0" bIns="0" rtlCol="0" anchor="t"/>
          <a:lstStyle/>
          <a:p>
            <a:pPr algn="l" indent="0" marL="0">
              <a:lnSpc>
                <a:spcPct val="80000"/>
              </a:lnSpc>
              <a:buNone/>
            </a:pPr>
            <a:r>
              <a:rPr lang="en-US" sz="2000" b="1" dirty="0">
                <a:solidFill>
                  <a:srgbClr val="FFFFFF"/>
                </a:solidFill>
                <a:latin typeface="Arial" pitchFamily="34" charset="0"/>
                <a:ea typeface="Arial" pitchFamily="34" charset="-122"/>
                <a:cs typeface="Arial" pitchFamily="34" charset="-120"/>
              </a:rPr>
              <a:t>Главные правители и их вклад
</a:t>
            </a:r>
            <a:endParaRPr lang="en-US" sz="2000" dirty="0"/>
          </a:p>
        </p:txBody>
      </p:sp>
      <p:sp>
        <p:nvSpPr>
          <p:cNvPr id="6" name="Text 1"/>
          <p:cNvSpPr txBox="1"/>
          <p:nvPr/>
        </p:nvSpPr>
        <p:spPr>
          <a:xfrm>
            <a:off x="6879875" y="4923775"/>
            <a:ext cx="1994100" cy="142200"/>
          </a:xfrm>
          <a:prstGeom prst="rect">
            <a:avLst/>
          </a:prstGeom>
          <a:noFill/>
          <a:ln/>
        </p:spPr>
        <p:txBody>
          <a:bodyPr wrap="square" lIns="0" tIns="0" rIns="0" bIns="0" rtlCol="0" anchor="ctr"/>
          <a:lstStyle/>
          <a:p>
            <a:pPr algn="r" indent="0" marL="0">
              <a:lnSpc>
                <a:spcPct val="115000"/>
              </a:lnSpc>
              <a:buNone/>
            </a:pPr>
            <a:r>
              <a:rPr lang="en-US" sz="700" dirty="0">
                <a:solidFill>
                  <a:srgbClr val="78909C"/>
                </a:solidFill>
                <a:latin typeface="Arial" pitchFamily="34" charset="0"/>
                <a:ea typeface="Arial" pitchFamily="34" charset="-122"/>
                <a:cs typeface="Arial" pitchFamily="34" charset="-120"/>
              </a:rPr>
              <a:t>10</a:t>
            </a:r>
            <a:endParaRPr lang="en-US" sz="700" dirty="0"/>
          </a:p>
        </p:txBody>
      </p:sp>
      <p:sp>
        <p:nvSpPr>
          <p:cNvPr id="7" name="Text 2"/>
          <p:cNvSpPr txBox="1"/>
          <p:nvPr/>
        </p:nvSpPr>
        <p:spPr>
          <a:xfrm>
            <a:off x="280875" y="1597563"/>
            <a:ext cx="3465000" cy="1224300"/>
          </a:xfrm>
          <a:prstGeom prst="rect">
            <a:avLst/>
          </a:prstGeom>
          <a:noFill/>
          <a:ln/>
        </p:spPr>
        <p:txBody>
          <a:bodyPr wrap="square" lIns="0" tIns="0" rIns="0" bIns="0" rtlCol="0" anchor="b"/>
          <a:lstStyle/>
          <a:p>
            <a:pPr algn="l" indent="0" marL="0">
              <a:lnSpc>
                <a:spcPct val="115000"/>
              </a:lnSpc>
              <a:buNone/>
            </a:pPr>
            <a:r>
              <a:rPr lang="en-US" sz="1022" dirty="0">
                <a:solidFill>
                  <a:srgbClr val="000000"/>
                </a:solidFill>
                <a:latin typeface="Arial" pitchFamily="34" charset="0"/>
                <a:ea typeface="Arial" pitchFamily="34" charset="-122"/>
                <a:cs typeface="Arial" pitchFamily="34" charset="-120"/>
              </a:rPr>
              <a:t>Таблица показывает, как последовательные правители определяли силу и судьбу двух государств Древнего Востока.
</a:t>
            </a:r>
            <a:endParaRPr lang="en-US" sz="1022" dirty="0"/>
          </a:p>
        </p:txBody>
      </p:sp>
      <p:sp>
        <p:nvSpPr>
          <p:cNvPr id="8" name="Text 3"/>
          <p:cNvSpPr txBox="1"/>
          <p:nvPr/>
        </p:nvSpPr>
        <p:spPr>
          <a:xfrm>
            <a:off x="280875" y="2968862"/>
            <a:ext cx="3465000" cy="1224300"/>
          </a:xfrm>
          <a:prstGeom prst="rect">
            <a:avLst/>
          </a:prstGeom>
          <a:noFill/>
          <a:ln/>
        </p:spPr>
        <p:txBody>
          <a:bodyPr wrap="square" lIns="0" tIns="0" rIns="0" bIns="0" rtlCol="0" anchor="t"/>
          <a:lstStyle/>
          <a:p>
            <a:pPr algn="l" indent="0" marL="0">
              <a:lnSpc>
                <a:spcPct val="115000"/>
              </a:lnSpc>
              <a:buNone/>
            </a:pPr>
            <a:r>
              <a:rPr lang="en-US" sz="1022" dirty="0">
                <a:solidFill>
                  <a:srgbClr val="000000"/>
                </a:solidFill>
                <a:latin typeface="Arial" pitchFamily="34" charset="0"/>
                <a:ea typeface="Arial" pitchFamily="34" charset="-122"/>
                <a:cs typeface="Arial" pitchFamily="34" charset="-120"/>
              </a:rPr>
              <a:t>Сильные правители были решающим фактором: они либо поднимали государство, либо создавали систему, способную удержать огромные территории.
</a:t>
            </a:r>
            <a:endParaRPr lang="en-US" sz="1022" dirty="0"/>
          </a:p>
        </p:txBody>
      </p:sp>
      <p:sp>
        <p:nvSpPr>
          <p:cNvPr id="9" name="Text 4"/>
          <p:cNvSpPr txBox="1"/>
          <p:nvPr/>
        </p:nvSpPr>
        <p:spPr>
          <a:xfrm>
            <a:off x="4091350" y="4607201"/>
            <a:ext cx="4782600" cy="235200"/>
          </a:xfrm>
          <a:prstGeom prst="rect">
            <a:avLst/>
          </a:prstGeom>
          <a:noFill/>
          <a:ln/>
        </p:spPr>
        <p:txBody>
          <a:bodyPr wrap="square" lIns="0" tIns="0" rIns="0" bIns="0" rtlCol="0" anchor="t"/>
          <a:lstStyle/>
          <a:p>
            <a:pPr algn="l" indent="0" marL="0">
              <a:lnSpc>
                <a:spcPct val="115000"/>
              </a:lnSpc>
              <a:buNone/>
            </a:pPr>
            <a:r>
              <a:rPr lang="en-US" sz="822" dirty="0">
                <a:solidFill>
                  <a:srgbClr val="000000"/>
                </a:solidFill>
                <a:latin typeface="Arial" pitchFamily="34" charset="0"/>
                <a:ea typeface="Arial" pitchFamily="34" charset="-122"/>
                <a:cs typeface="Arial" pitchFamily="34" charset="-120"/>
              </a:rPr>
              <a:t>По материалам школьного курса истории Древнего мира
</a:t>
            </a:r>
            <a:endParaRPr lang="en-US" sz="822"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280825" y="270000"/>
            <a:ext cx="8593200" cy="440100"/>
          </a:xfrm>
          <a:prstGeom prst="rect">
            <a:avLst/>
          </a:prstGeom>
          <a:noFill/>
          <a:ln/>
        </p:spPr>
        <p:txBody>
          <a:bodyPr wrap="square" lIns="0" tIns="0" rIns="0" bIns="0" rtlCol="0" anchor="t"/>
          <a:lstStyle/>
          <a:p>
            <a:pPr algn="l" indent="0" marL="0">
              <a:lnSpc>
                <a:spcPct val="80000"/>
              </a:lnSpc>
              <a:buNone/>
            </a:pPr>
            <a:r>
              <a:rPr lang="en-US" sz="2000" b="1" dirty="0">
                <a:solidFill>
                  <a:srgbClr val="FFFFFF"/>
                </a:solidFill>
                <a:latin typeface="Arial" pitchFamily="34" charset="0"/>
                <a:ea typeface="Arial" pitchFamily="34" charset="-122"/>
                <a:cs typeface="Arial" pitchFamily="34" charset="-120"/>
              </a:rPr>
              <a:t>Дарий I и устройство Персидской державы
</a:t>
            </a:r>
            <a:endParaRPr lang="en-US" sz="2000" dirty="0"/>
          </a:p>
        </p:txBody>
      </p:sp>
      <p:sp>
        <p:nvSpPr>
          <p:cNvPr id="8" name="Text 1"/>
          <p:cNvSpPr txBox="1"/>
          <p:nvPr/>
        </p:nvSpPr>
        <p:spPr>
          <a:xfrm>
            <a:off x="6879875" y="4923775"/>
            <a:ext cx="1994100" cy="142200"/>
          </a:xfrm>
          <a:prstGeom prst="rect">
            <a:avLst/>
          </a:prstGeom>
          <a:noFill/>
          <a:ln/>
        </p:spPr>
        <p:txBody>
          <a:bodyPr wrap="square" lIns="0" tIns="0" rIns="0" bIns="0" rtlCol="0" anchor="ctr"/>
          <a:lstStyle/>
          <a:p>
            <a:pPr algn="r" indent="0" marL="0">
              <a:lnSpc>
                <a:spcPct val="115000"/>
              </a:lnSpc>
              <a:buNone/>
            </a:pPr>
            <a:r>
              <a:rPr lang="en-US" sz="700" dirty="0">
                <a:solidFill>
                  <a:srgbClr val="78909C"/>
                </a:solidFill>
                <a:latin typeface="Arial" pitchFamily="34" charset="0"/>
                <a:ea typeface="Arial" pitchFamily="34" charset="-122"/>
                <a:cs typeface="Arial" pitchFamily="34" charset="-120"/>
              </a:rPr>
              <a:t>11</a:t>
            </a:r>
            <a:endParaRPr lang="en-US" sz="700" dirty="0"/>
          </a:p>
        </p:txBody>
      </p:sp>
      <p:sp>
        <p:nvSpPr>
          <p:cNvPr id="9" name="Text 2"/>
          <p:cNvSpPr txBox="1"/>
          <p:nvPr/>
        </p:nvSpPr>
        <p:spPr>
          <a:xfrm>
            <a:off x="275325" y="2322208"/>
            <a:ext cx="2796900" cy="1160100"/>
          </a:xfrm>
          <a:prstGeom prst="rect">
            <a:avLst/>
          </a:prstGeom>
          <a:noFill/>
          <a:ln/>
        </p:spPr>
        <p:txBody>
          <a:bodyPr wrap="square" lIns="0" tIns="0" rIns="0" bIns="0" rtlCol="0" anchor="t"/>
          <a:lstStyle/>
          <a:p>
            <a:pPr algn="l" indent="0" marL="0">
              <a:lnSpc>
                <a:spcPct val="115000"/>
              </a:lnSpc>
              <a:buNone/>
            </a:pPr>
            <a:r>
              <a:rPr lang="en-US" sz="1222" b="1" dirty="0">
                <a:solidFill>
                  <a:srgbClr val="000000"/>
                </a:solidFill>
                <a:latin typeface="Arial" pitchFamily="34" charset="0"/>
                <a:ea typeface="Arial" pitchFamily="34" charset="-122"/>
                <a:cs typeface="Arial" pitchFamily="34" charset="-120"/>
              </a:rPr>
              <a:t>Разделение на сатрапии
</a:t>
            </a:r>
            <a:pPr algn="l" indent="0" marL="0">
              <a:lnSpc>
                <a:spcPct val="115000"/>
              </a:lnSpc>
              <a:buNone/>
            </a:pPr>
            <a:r>
              <a:rPr lang="en-US" sz="722"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22" dirty="0">
                <a:solidFill>
                  <a:srgbClr val="000000"/>
                </a:solidFill>
                <a:latin typeface="Arial" pitchFamily="34" charset="0"/>
                <a:ea typeface="Arial" pitchFamily="34" charset="-122"/>
                <a:cs typeface="Arial" pitchFamily="34" charset="-120"/>
              </a:rPr>
              <a:t>Дарий I разбил державу на крупные области — сатрапии. Такой порядок помогал учитывать особенности разных земель, собирать налоги и не допускать слишком большой самостоятельности местной знати.
</a:t>
            </a:r>
            <a:endParaRPr lang="en-US" sz="1222" dirty="0"/>
          </a:p>
        </p:txBody>
      </p:sp>
      <p:sp>
        <p:nvSpPr>
          <p:cNvPr id="10" name="Text 3"/>
          <p:cNvSpPr txBox="1"/>
          <p:nvPr/>
        </p:nvSpPr>
        <p:spPr>
          <a:xfrm>
            <a:off x="3173434" y="2322220"/>
            <a:ext cx="2796900" cy="1160100"/>
          </a:xfrm>
          <a:prstGeom prst="rect">
            <a:avLst/>
          </a:prstGeom>
          <a:noFill/>
          <a:ln/>
        </p:spPr>
        <p:txBody>
          <a:bodyPr wrap="square" lIns="0" tIns="0" rIns="0" bIns="0" rtlCol="0" anchor="t"/>
          <a:lstStyle/>
          <a:p>
            <a:pPr algn="l" indent="0" marL="0">
              <a:lnSpc>
                <a:spcPct val="115000"/>
              </a:lnSpc>
              <a:buNone/>
            </a:pPr>
            <a:r>
              <a:rPr lang="en-US" sz="1222" b="1" dirty="0">
                <a:solidFill>
                  <a:srgbClr val="000000"/>
                </a:solidFill>
                <a:latin typeface="Arial" pitchFamily="34" charset="0"/>
                <a:ea typeface="Arial" pitchFamily="34" charset="-122"/>
                <a:cs typeface="Arial" pitchFamily="34" charset="-120"/>
              </a:rPr>
              <a:t>Власть сатрапов
</a:t>
            </a:r>
            <a:pPr algn="l" indent="0" marL="0">
              <a:lnSpc>
                <a:spcPct val="115000"/>
              </a:lnSpc>
              <a:buNone/>
            </a:pPr>
            <a:r>
              <a:rPr lang="en-US" sz="722"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22" dirty="0">
                <a:solidFill>
                  <a:srgbClr val="000000"/>
                </a:solidFill>
                <a:latin typeface="Arial" pitchFamily="34" charset="0"/>
                <a:ea typeface="Arial" pitchFamily="34" charset="-122"/>
                <a:cs typeface="Arial" pitchFamily="34" charset="-120"/>
              </a:rPr>
              <a:t>Во главе сатрапии стоял сатрап: он следил за порядком, собирал подати и исполнял царские распоряжения. Однако его власть ограничивали военные наместники и царские чиновники.
</a:t>
            </a:r>
            <a:endParaRPr lang="en-US" sz="1222" dirty="0"/>
          </a:p>
        </p:txBody>
      </p:sp>
      <p:sp>
        <p:nvSpPr>
          <p:cNvPr id="11" name="Text 4"/>
          <p:cNvSpPr txBox="1"/>
          <p:nvPr/>
        </p:nvSpPr>
        <p:spPr>
          <a:xfrm>
            <a:off x="6071545" y="2322220"/>
            <a:ext cx="2796900" cy="1160100"/>
          </a:xfrm>
          <a:prstGeom prst="rect">
            <a:avLst/>
          </a:prstGeom>
          <a:noFill/>
          <a:ln/>
        </p:spPr>
        <p:txBody>
          <a:bodyPr wrap="square" lIns="0" tIns="0" rIns="0" bIns="0" rtlCol="0" anchor="t"/>
          <a:lstStyle/>
          <a:p>
            <a:pPr algn="l" indent="0" marL="0">
              <a:lnSpc>
                <a:spcPct val="115000"/>
              </a:lnSpc>
              <a:buNone/>
            </a:pPr>
            <a:r>
              <a:rPr lang="en-US" sz="1202" b="1" dirty="0">
                <a:solidFill>
                  <a:srgbClr val="000000"/>
                </a:solidFill>
                <a:latin typeface="Arial" pitchFamily="34" charset="0"/>
                <a:ea typeface="Arial" pitchFamily="34" charset="-122"/>
                <a:cs typeface="Arial" pitchFamily="34" charset="-120"/>
              </a:rPr>
              <a:t>Связь и контроль
</a:t>
            </a:r>
            <a:pPr algn="l" indent="0" marL="0">
              <a:lnSpc>
                <a:spcPct val="115000"/>
              </a:lnSpc>
              <a:buNone/>
            </a:pPr>
            <a:r>
              <a:rPr lang="en-US" sz="71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05" dirty="0">
                <a:solidFill>
                  <a:srgbClr val="000000"/>
                </a:solidFill>
                <a:latin typeface="Arial" pitchFamily="34" charset="0"/>
                <a:ea typeface="Arial" pitchFamily="34" charset="-122"/>
                <a:cs typeface="Arial" pitchFamily="34" charset="-120"/>
              </a:rPr>
              <a:t>Для связи между далёкими землями использовались дороги, гонцы и быстрое сообщение из центра. Благодаря этому персидские цари могли управлять территорией от Египта до Индии почти как единым государством.
</a:t>
            </a:r>
            <a:endParaRPr lang="en-US" sz="1202"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270000" y="1217423"/>
            <a:ext cx="4782600" cy="3324955"/>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280825" y="270000"/>
            <a:ext cx="8593200" cy="440100"/>
          </a:xfrm>
          <a:prstGeom prst="rect">
            <a:avLst/>
          </a:prstGeom>
          <a:noFill/>
          <a:ln/>
        </p:spPr>
        <p:txBody>
          <a:bodyPr wrap="square" lIns="0" tIns="0" rIns="0" bIns="0" rtlCol="0" anchor="t"/>
          <a:lstStyle/>
          <a:p>
            <a:pPr algn="l" indent="0" marL="0">
              <a:lnSpc>
                <a:spcPct val="80000"/>
              </a:lnSpc>
              <a:buNone/>
            </a:pPr>
            <a:r>
              <a:rPr lang="en-US" sz="2000" b="1" dirty="0">
                <a:solidFill>
                  <a:srgbClr val="FFFFFF"/>
                </a:solidFill>
                <a:latin typeface="Arial" pitchFamily="34" charset="0"/>
                <a:ea typeface="Arial" pitchFamily="34" charset="-122"/>
                <a:cs typeface="Arial" pitchFamily="34" charset="-120"/>
              </a:rPr>
              <a:t>Как работало управление персов
</a:t>
            </a:r>
            <a:endParaRPr lang="en-US" sz="2000" dirty="0"/>
          </a:p>
        </p:txBody>
      </p:sp>
      <p:sp>
        <p:nvSpPr>
          <p:cNvPr id="6" name="Text 1"/>
          <p:cNvSpPr txBox="1"/>
          <p:nvPr/>
        </p:nvSpPr>
        <p:spPr>
          <a:xfrm>
            <a:off x="6879875" y="4923775"/>
            <a:ext cx="1994100" cy="142200"/>
          </a:xfrm>
          <a:prstGeom prst="rect">
            <a:avLst/>
          </a:prstGeom>
          <a:noFill/>
          <a:ln/>
        </p:spPr>
        <p:txBody>
          <a:bodyPr wrap="square" lIns="0" tIns="0" rIns="0" bIns="0" rtlCol="0" anchor="ctr"/>
          <a:lstStyle/>
          <a:p>
            <a:pPr algn="r" indent="0" marL="0">
              <a:lnSpc>
                <a:spcPct val="115000"/>
              </a:lnSpc>
              <a:buNone/>
            </a:pPr>
            <a:r>
              <a:rPr lang="en-US" sz="700" dirty="0">
                <a:solidFill>
                  <a:srgbClr val="78909C"/>
                </a:solidFill>
                <a:latin typeface="Arial" pitchFamily="34" charset="0"/>
                <a:ea typeface="Arial" pitchFamily="34" charset="-122"/>
                <a:cs typeface="Arial" pitchFamily="34" charset="-120"/>
              </a:rPr>
              <a:t>12</a:t>
            </a:r>
            <a:endParaRPr lang="en-US" sz="700" dirty="0"/>
          </a:p>
        </p:txBody>
      </p:sp>
      <p:sp>
        <p:nvSpPr>
          <p:cNvPr id="7" name="Text 2"/>
          <p:cNvSpPr txBox="1"/>
          <p:nvPr/>
        </p:nvSpPr>
        <p:spPr>
          <a:xfrm>
            <a:off x="5409025" y="1597588"/>
            <a:ext cx="3465000" cy="1224300"/>
          </a:xfrm>
          <a:prstGeom prst="rect">
            <a:avLst/>
          </a:prstGeom>
          <a:noFill/>
          <a:ln/>
        </p:spPr>
        <p:txBody>
          <a:bodyPr wrap="square" lIns="0" tIns="0" rIns="0" bIns="0" rtlCol="0" anchor="b"/>
          <a:lstStyle/>
          <a:p>
            <a:pPr algn="l" indent="0" marL="0">
              <a:lnSpc>
                <a:spcPct val="115000"/>
              </a:lnSpc>
              <a:buNone/>
            </a:pPr>
            <a:r>
              <a:rPr lang="en-US" sz="1022" dirty="0">
                <a:solidFill>
                  <a:srgbClr val="000000"/>
                </a:solidFill>
                <a:latin typeface="Arial" pitchFamily="34" charset="0"/>
                <a:ea typeface="Arial" pitchFamily="34" charset="-122"/>
                <a:cs typeface="Arial" pitchFamily="34" charset="-120"/>
              </a:rPr>
              <a:t>Все элементы системы были связаны между собой: каждый отвечал за порядок, сбор доходов или быструю передачу приказов по огромной территории.
</a:t>
            </a:r>
            <a:endParaRPr lang="en-US" sz="1022" dirty="0"/>
          </a:p>
        </p:txBody>
      </p:sp>
      <p:sp>
        <p:nvSpPr>
          <p:cNvPr id="8" name="Text 3"/>
          <p:cNvSpPr txBox="1"/>
          <p:nvPr/>
        </p:nvSpPr>
        <p:spPr>
          <a:xfrm>
            <a:off x="5409025" y="2968887"/>
            <a:ext cx="3465000" cy="1224300"/>
          </a:xfrm>
          <a:prstGeom prst="rect">
            <a:avLst/>
          </a:prstGeom>
          <a:noFill/>
          <a:ln/>
        </p:spPr>
        <p:txBody>
          <a:bodyPr wrap="square" lIns="0" tIns="0" rIns="0" bIns="0" rtlCol="0" anchor="t"/>
          <a:lstStyle/>
          <a:p>
            <a:pPr algn="l" indent="0" marL="0">
              <a:lnSpc>
                <a:spcPct val="115000"/>
              </a:lnSpc>
              <a:buNone/>
            </a:pPr>
            <a:r>
              <a:rPr lang="en-US" sz="1022" dirty="0">
                <a:solidFill>
                  <a:srgbClr val="000000"/>
                </a:solidFill>
                <a:latin typeface="Arial" pitchFamily="34" charset="0"/>
                <a:ea typeface="Arial" pitchFamily="34" charset="-122"/>
                <a:cs typeface="Arial" pitchFamily="34" charset="-120"/>
              </a:rPr>
              <a:t>Персидская держава держалась на согласованной работе нескольких механизмов, а не только на силе армии.
</a:t>
            </a:r>
            <a:endParaRPr lang="en-US" sz="1022" dirty="0"/>
          </a:p>
        </p:txBody>
      </p:sp>
      <p:sp>
        <p:nvSpPr>
          <p:cNvPr id="9" name="Text 4"/>
          <p:cNvSpPr txBox="1"/>
          <p:nvPr/>
        </p:nvSpPr>
        <p:spPr>
          <a:xfrm>
            <a:off x="270000" y="4591701"/>
            <a:ext cx="4782600" cy="235200"/>
          </a:xfrm>
          <a:prstGeom prst="rect">
            <a:avLst/>
          </a:prstGeom>
          <a:noFill/>
          <a:ln/>
        </p:spPr>
        <p:txBody>
          <a:bodyPr wrap="square" lIns="0" tIns="0" rIns="0" bIns="0" rtlCol="0" anchor="t"/>
          <a:lstStyle/>
          <a:p>
            <a:pPr algn="l" indent="0" marL="0">
              <a:lnSpc>
                <a:spcPct val="115000"/>
              </a:lnSpc>
              <a:buNone/>
            </a:pPr>
            <a:r>
              <a:rPr lang="en-US" sz="822" dirty="0">
                <a:solidFill>
                  <a:srgbClr val="000000"/>
                </a:solidFill>
                <a:latin typeface="Arial" pitchFamily="34" charset="0"/>
                <a:ea typeface="Arial" pitchFamily="34" charset="-122"/>
                <a:cs typeface="Arial" pitchFamily="34" charset="-120"/>
              </a:rPr>
              <a:t>Учебный материал по истории Древнего Востока; схема составлена по содержанию темы.
</a:t>
            </a:r>
            <a:endParaRPr lang="en-US" sz="822"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280825" y="270000"/>
            <a:ext cx="8593200" cy="440100"/>
          </a:xfrm>
          <a:prstGeom prst="rect">
            <a:avLst/>
          </a:prstGeom>
          <a:noFill/>
          <a:ln/>
        </p:spPr>
        <p:txBody>
          <a:bodyPr wrap="square" lIns="0" tIns="0" rIns="0" bIns="0" rtlCol="0" anchor="t"/>
          <a:lstStyle/>
          <a:p>
            <a:pPr algn="l" indent="0" marL="0">
              <a:lnSpc>
                <a:spcPct val="80000"/>
              </a:lnSpc>
              <a:buNone/>
            </a:pPr>
            <a:r>
              <a:rPr lang="en-US" sz="2000" b="1" dirty="0">
                <a:solidFill>
                  <a:srgbClr val="FFFFFF"/>
                </a:solidFill>
                <a:latin typeface="Arial" pitchFamily="34" charset="0"/>
                <a:ea typeface="Arial" pitchFamily="34" charset="-122"/>
                <a:cs typeface="Arial" pitchFamily="34" charset="-120"/>
              </a:rPr>
              <a:t>Царская дорога
</a:t>
            </a:r>
            <a:endParaRPr lang="en-US" sz="2000" dirty="0"/>
          </a:p>
        </p:txBody>
      </p:sp>
      <p:sp>
        <p:nvSpPr>
          <p:cNvPr id="8" name="Text 1"/>
          <p:cNvSpPr txBox="1"/>
          <p:nvPr/>
        </p:nvSpPr>
        <p:spPr>
          <a:xfrm>
            <a:off x="6879875" y="4923775"/>
            <a:ext cx="1994100" cy="142200"/>
          </a:xfrm>
          <a:prstGeom prst="rect">
            <a:avLst/>
          </a:prstGeom>
          <a:noFill/>
          <a:ln/>
        </p:spPr>
        <p:txBody>
          <a:bodyPr wrap="square" lIns="0" tIns="0" rIns="0" bIns="0" rtlCol="0" anchor="ctr"/>
          <a:lstStyle/>
          <a:p>
            <a:pPr algn="r" indent="0" marL="0">
              <a:lnSpc>
                <a:spcPct val="115000"/>
              </a:lnSpc>
              <a:buNone/>
            </a:pPr>
            <a:r>
              <a:rPr lang="en-US" sz="700" dirty="0">
                <a:solidFill>
                  <a:srgbClr val="FFFFFF"/>
                </a:solidFill>
                <a:latin typeface="Arial" pitchFamily="34" charset="0"/>
                <a:ea typeface="Arial" pitchFamily="34" charset="-122"/>
                <a:cs typeface="Arial" pitchFamily="34" charset="-120"/>
              </a:rPr>
              <a:t>13</a:t>
            </a:r>
            <a:endParaRPr lang="en-US" sz="700" dirty="0"/>
          </a:p>
        </p:txBody>
      </p:sp>
      <p:sp>
        <p:nvSpPr>
          <p:cNvPr id="9" name="Text 2"/>
          <p:cNvSpPr txBox="1"/>
          <p:nvPr/>
        </p:nvSpPr>
        <p:spPr>
          <a:xfrm>
            <a:off x="284263" y="1155701"/>
            <a:ext cx="3139800" cy="1470600"/>
          </a:xfrm>
          <a:prstGeom prst="rect">
            <a:avLst/>
          </a:prstGeom>
          <a:noFill/>
          <a:ln/>
        </p:spPr>
        <p:txBody>
          <a:bodyPr wrap="square" lIns="0" tIns="0" rIns="0" bIns="0" rtlCol="0" anchor="b"/>
          <a:lstStyle/>
          <a:p>
            <a:pPr algn="l" indent="0" marL="0">
              <a:lnSpc>
                <a:spcPct val="115000"/>
              </a:lnSpc>
              <a:buNone/>
            </a:pPr>
            <a:r>
              <a:rPr lang="en-US" sz="1300" b="1" dirty="0">
                <a:solidFill>
                  <a:srgbClr val="FFFFFF"/>
                </a:solidFill>
                <a:latin typeface="Arial" pitchFamily="34" charset="0"/>
                <a:ea typeface="Arial" pitchFamily="34" charset="-122"/>
                <a:cs typeface="Arial" pitchFamily="34" charset="-120"/>
              </a:rPr>
              <a:t>Возникновение сети
</a:t>
            </a:r>
            <a:pPr algn="l" indent="0" marL="0">
              <a:lnSpc>
                <a:spcPct val="115000"/>
              </a:lnSpc>
              <a:buNone/>
            </a:pPr>
            <a:r>
              <a:rPr lang="en-US" sz="6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Персы начали соединять важнейшие города дорогами, чтобы быстрее передавать приказы и управлять завоёванными землями.
</a:t>
            </a:r>
            <a:endParaRPr lang="en-US" sz="1300" dirty="0"/>
          </a:p>
        </p:txBody>
      </p:sp>
      <p:sp>
        <p:nvSpPr>
          <p:cNvPr id="10" name="Text 3"/>
          <p:cNvSpPr txBox="1"/>
          <p:nvPr/>
        </p:nvSpPr>
        <p:spPr>
          <a:xfrm>
            <a:off x="2946563" y="3100501"/>
            <a:ext cx="3139800" cy="1470600"/>
          </a:xfrm>
          <a:prstGeom prst="rect">
            <a:avLst/>
          </a:prstGeom>
          <a:noFill/>
          <a:ln/>
        </p:spPr>
        <p:txBody>
          <a:bodyPr wrap="square" lIns="0" tIns="0" rIns="0" bIns="0" rtlCol="0" anchor="t"/>
          <a:lstStyle/>
          <a:p>
            <a:pPr algn="l" indent="0" marL="0">
              <a:lnSpc>
                <a:spcPct val="115000"/>
              </a:lnSpc>
              <a:buNone/>
            </a:pPr>
            <a:r>
              <a:rPr lang="en-US" sz="1300" b="1" dirty="0">
                <a:solidFill>
                  <a:srgbClr val="FFFFFF"/>
                </a:solidFill>
                <a:latin typeface="Arial" pitchFamily="34" charset="0"/>
                <a:ea typeface="Arial" pitchFamily="34" charset="-122"/>
                <a:cs typeface="Arial" pitchFamily="34" charset="-120"/>
              </a:rPr>
              <a:t>Сарды — Сузы
</a:t>
            </a:r>
            <a:pPr algn="l" indent="0" marL="0">
              <a:lnSpc>
                <a:spcPct val="115000"/>
              </a:lnSpc>
              <a:buNone/>
            </a:pPr>
            <a:r>
              <a:rPr lang="en-US" sz="6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Главный путь связал Сарды в Малой Азии и Сузы в Иране, проходя через ключевые области державы.
</a:t>
            </a:r>
            <a:endParaRPr lang="en-US" sz="1300" dirty="0"/>
          </a:p>
        </p:txBody>
      </p:sp>
      <p:sp>
        <p:nvSpPr>
          <p:cNvPr id="11" name="Text 4"/>
          <p:cNvSpPr txBox="1"/>
          <p:nvPr/>
        </p:nvSpPr>
        <p:spPr>
          <a:xfrm>
            <a:off x="5643663" y="1155701"/>
            <a:ext cx="3139800" cy="1470600"/>
          </a:xfrm>
          <a:prstGeom prst="rect">
            <a:avLst/>
          </a:prstGeom>
          <a:noFill/>
          <a:ln/>
        </p:spPr>
        <p:txBody>
          <a:bodyPr wrap="square" lIns="0" tIns="0" rIns="0" bIns="0" rtlCol="0" anchor="b"/>
          <a:lstStyle/>
          <a:p>
            <a:pPr algn="l" indent="0" marL="0">
              <a:lnSpc>
                <a:spcPct val="115000"/>
              </a:lnSpc>
              <a:buNone/>
            </a:pPr>
            <a:r>
              <a:rPr lang="en-US" sz="1300" b="1" dirty="0">
                <a:solidFill>
                  <a:srgbClr val="FFFFFF"/>
                </a:solidFill>
                <a:latin typeface="Arial" pitchFamily="34" charset="0"/>
                <a:ea typeface="Arial" pitchFamily="34" charset="-122"/>
                <a:cs typeface="Arial" pitchFamily="34" charset="-120"/>
              </a:rPr>
              <a:t>Станции для гонцов
</a:t>
            </a:r>
            <a:pPr algn="l" indent="0" marL="0">
              <a:lnSpc>
                <a:spcPct val="115000"/>
              </a:lnSpc>
              <a:buNone/>
            </a:pPr>
            <a:r>
              <a:rPr lang="en-US" sz="6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На дороге устроили станции для смены лошадей и отдыха, поэтому сообщения доставлялись быстрее, а торговля становилась удобнее.
</a:t>
            </a:r>
            <a:endParaRPr lang="en-US" sz="13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275400" y="3119279"/>
            <a:ext cx="8593200" cy="1745494"/>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280825" y="270000"/>
            <a:ext cx="8593200" cy="440100"/>
          </a:xfrm>
          <a:prstGeom prst="rect">
            <a:avLst/>
          </a:prstGeom>
          <a:noFill/>
          <a:ln/>
        </p:spPr>
        <p:txBody>
          <a:bodyPr wrap="square" lIns="0" tIns="0" rIns="0" bIns="0" rtlCol="0" anchor="t"/>
          <a:lstStyle/>
          <a:p>
            <a:pPr algn="l" indent="0" marL="0">
              <a:lnSpc>
                <a:spcPct val="80000"/>
              </a:lnSpc>
              <a:buNone/>
            </a:pPr>
            <a:r>
              <a:rPr lang="en-US" sz="2000" b="1" dirty="0">
                <a:solidFill>
                  <a:srgbClr val="FFFFFF"/>
                </a:solidFill>
                <a:latin typeface="Arial" pitchFamily="34" charset="0"/>
                <a:ea typeface="Arial" pitchFamily="34" charset="-122"/>
                <a:cs typeface="Arial" pitchFamily="34" charset="-120"/>
              </a:rPr>
              <a:t>Религия персов
</a:t>
            </a:r>
            <a:endParaRPr lang="en-US" sz="2000" dirty="0"/>
          </a:p>
        </p:txBody>
      </p:sp>
      <p:sp>
        <p:nvSpPr>
          <p:cNvPr id="8" name="Text 1"/>
          <p:cNvSpPr txBox="1"/>
          <p:nvPr/>
        </p:nvSpPr>
        <p:spPr>
          <a:xfrm>
            <a:off x="6879875" y="4923775"/>
            <a:ext cx="1994100" cy="142200"/>
          </a:xfrm>
          <a:prstGeom prst="rect">
            <a:avLst/>
          </a:prstGeom>
          <a:noFill/>
          <a:ln/>
        </p:spPr>
        <p:txBody>
          <a:bodyPr wrap="square" lIns="0" tIns="0" rIns="0" bIns="0" rtlCol="0" anchor="ctr"/>
          <a:lstStyle/>
          <a:p>
            <a:pPr algn="r" indent="0" marL="0">
              <a:lnSpc>
                <a:spcPct val="115000"/>
              </a:lnSpc>
              <a:buNone/>
            </a:pPr>
            <a:r>
              <a:rPr lang="en-US" sz="700" dirty="0">
                <a:solidFill>
                  <a:srgbClr val="78909C"/>
                </a:solidFill>
                <a:latin typeface="Arial" pitchFamily="34" charset="0"/>
                <a:ea typeface="Arial" pitchFamily="34" charset="-122"/>
                <a:cs typeface="Arial" pitchFamily="34" charset="-120"/>
              </a:rPr>
              <a:t>14</a:t>
            </a:r>
            <a:endParaRPr lang="en-US" sz="700" dirty="0"/>
          </a:p>
        </p:txBody>
      </p:sp>
      <p:sp>
        <p:nvSpPr>
          <p:cNvPr id="9" name="Text 2"/>
          <p:cNvSpPr txBox="1"/>
          <p:nvPr/>
        </p:nvSpPr>
        <p:spPr>
          <a:xfrm>
            <a:off x="3242097" y="1583079"/>
            <a:ext cx="2649000" cy="1345800"/>
          </a:xfrm>
          <a:prstGeom prst="rect">
            <a:avLst/>
          </a:prstGeom>
          <a:noFill/>
          <a:ln/>
        </p:spPr>
        <p:txBody>
          <a:bodyPr wrap="square" lIns="0" tIns="0" rIns="0" bIns="0" rtlCol="0" anchor="ctr"/>
          <a:lstStyle/>
          <a:p>
            <a:pPr algn="l" indent="0" marL="0">
              <a:lnSpc>
                <a:spcPct val="115000"/>
              </a:lnSpc>
              <a:buNone/>
            </a:pPr>
            <a:r>
              <a:rPr lang="en-US" sz="1322" b="1" dirty="0">
                <a:solidFill>
                  <a:srgbClr val="000000"/>
                </a:solidFill>
                <a:latin typeface="Arial" pitchFamily="34" charset="0"/>
                <a:ea typeface="Arial" pitchFamily="34" charset="-122"/>
                <a:cs typeface="Arial" pitchFamily="34" charset="-120"/>
              </a:rPr>
              <a:t>Борьба добра и зла
</a:t>
            </a:r>
            <a:pPr algn="l" indent="0" marL="0">
              <a:lnSpc>
                <a:spcPct val="115000"/>
              </a:lnSpc>
              <a:buNone/>
            </a:pPr>
            <a:r>
              <a:rPr lang="en-US" sz="822"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122" dirty="0">
                <a:solidFill>
                  <a:srgbClr val="000000"/>
                </a:solidFill>
                <a:latin typeface="Arial" pitchFamily="34" charset="0"/>
                <a:ea typeface="Arial" pitchFamily="34" charset="-122"/>
                <a:cs typeface="Arial" pitchFamily="34" charset="-120"/>
              </a:rPr>
              <a:t>Персы представляли мир как борьбу правды и лжи, добра и зла. Такое понимание учило людей выбирать честность, ответственность и верность своим обязанностям.
</a:t>
            </a:r>
            <a:endParaRPr lang="en-US" sz="1322" dirty="0"/>
          </a:p>
        </p:txBody>
      </p:sp>
      <p:sp>
        <p:nvSpPr>
          <p:cNvPr id="10" name="Text 3"/>
          <p:cNvSpPr txBox="1"/>
          <p:nvPr/>
        </p:nvSpPr>
        <p:spPr>
          <a:xfrm>
            <a:off x="6214199" y="1583079"/>
            <a:ext cx="2649000" cy="1345800"/>
          </a:xfrm>
          <a:prstGeom prst="rect">
            <a:avLst/>
          </a:prstGeom>
          <a:noFill/>
          <a:ln/>
        </p:spPr>
        <p:txBody>
          <a:bodyPr wrap="square" lIns="0" tIns="0" rIns="0" bIns="0" rtlCol="0" anchor="ctr"/>
          <a:lstStyle/>
          <a:p>
            <a:pPr algn="l" indent="0" marL="0">
              <a:lnSpc>
                <a:spcPct val="115000"/>
              </a:lnSpc>
              <a:buNone/>
            </a:pPr>
            <a:r>
              <a:rPr lang="en-US" sz="1322" b="1" dirty="0">
                <a:solidFill>
                  <a:srgbClr val="000000"/>
                </a:solidFill>
                <a:latin typeface="Arial" pitchFamily="34" charset="0"/>
                <a:ea typeface="Arial" pitchFamily="34" charset="-122"/>
                <a:cs typeface="Arial" pitchFamily="34" charset="-120"/>
              </a:rPr>
              <a:t>Мораль и власть
</a:t>
            </a:r>
            <a:pPr algn="l" indent="0" marL="0">
              <a:lnSpc>
                <a:spcPct val="115000"/>
              </a:lnSpc>
              <a:buNone/>
            </a:pPr>
            <a:r>
              <a:rPr lang="en-US" sz="822"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122" dirty="0">
                <a:solidFill>
                  <a:srgbClr val="000000"/>
                </a:solidFill>
                <a:latin typeface="Arial" pitchFamily="34" charset="0"/>
                <a:ea typeface="Arial" pitchFamily="34" charset="-122"/>
                <a:cs typeface="Arial" pitchFamily="34" charset="-120"/>
              </a:rPr>
              <a:t>Религиозные представления поддерживали власть царя: от подданных ожидали порядка, дисциплины и уважения к закону. Это помогало укреплять единство огромной державы.
</a:t>
            </a:r>
            <a:endParaRPr lang="en-US" sz="1322" dirty="0"/>
          </a:p>
        </p:txBody>
      </p:sp>
      <p:sp>
        <p:nvSpPr>
          <p:cNvPr id="11" name="Text 4"/>
          <p:cNvSpPr txBox="1"/>
          <p:nvPr/>
        </p:nvSpPr>
        <p:spPr>
          <a:xfrm>
            <a:off x="270000" y="1583079"/>
            <a:ext cx="2649000" cy="1345800"/>
          </a:xfrm>
          <a:prstGeom prst="rect">
            <a:avLst/>
          </a:prstGeom>
          <a:noFill/>
          <a:ln/>
        </p:spPr>
        <p:txBody>
          <a:bodyPr wrap="square" lIns="0" tIns="0" rIns="0" bIns="0" rtlCol="0" anchor="ctr"/>
          <a:lstStyle/>
          <a:p>
            <a:pPr algn="l" indent="0" marL="0">
              <a:lnSpc>
                <a:spcPct val="115000"/>
              </a:lnSpc>
              <a:buNone/>
            </a:pPr>
            <a:r>
              <a:rPr lang="en-US" sz="1322" b="1" dirty="0">
                <a:solidFill>
                  <a:srgbClr val="000000"/>
                </a:solidFill>
                <a:latin typeface="Arial" pitchFamily="34" charset="0"/>
                <a:ea typeface="Arial" pitchFamily="34" charset="-122"/>
                <a:cs typeface="Arial" pitchFamily="34" charset="-120"/>
              </a:rPr>
              <a:t>Ахурамазда
</a:t>
            </a:r>
            <a:pPr algn="l" indent="0" marL="0">
              <a:lnSpc>
                <a:spcPct val="115000"/>
              </a:lnSpc>
              <a:buNone/>
            </a:pPr>
            <a:r>
              <a:rPr lang="en-US" sz="822"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122" dirty="0">
                <a:solidFill>
                  <a:srgbClr val="000000"/>
                </a:solidFill>
                <a:latin typeface="Arial" pitchFamily="34" charset="0"/>
                <a:ea typeface="Arial" pitchFamily="34" charset="-122"/>
                <a:cs typeface="Arial" pitchFamily="34" charset="-120"/>
              </a:rPr>
              <a:t>В центре персидских верований стоял Ахурамазда — верховный бог света и добра. Его почитание связывали с поддержанием порядка, справедливости и благополучия в государстве.
</a:t>
            </a:r>
            <a:endParaRPr lang="en-US" sz="1322"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091350" y="2244826"/>
            <a:ext cx="4782600" cy="1301149"/>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280825" y="270000"/>
            <a:ext cx="8593200" cy="440100"/>
          </a:xfrm>
          <a:prstGeom prst="rect">
            <a:avLst/>
          </a:prstGeom>
          <a:noFill/>
          <a:ln/>
        </p:spPr>
        <p:txBody>
          <a:bodyPr wrap="square" lIns="0" tIns="0" rIns="0" bIns="0" rtlCol="0" anchor="t"/>
          <a:lstStyle/>
          <a:p>
            <a:pPr algn="l" indent="0" marL="0">
              <a:lnSpc>
                <a:spcPct val="80000"/>
              </a:lnSpc>
              <a:buNone/>
            </a:pPr>
            <a:r>
              <a:rPr lang="en-US" sz="2000" b="1" dirty="0">
                <a:solidFill>
                  <a:srgbClr val="FFFFFF"/>
                </a:solidFill>
                <a:latin typeface="Arial" pitchFamily="34" charset="0"/>
                <a:ea typeface="Arial" pitchFamily="34" charset="-122"/>
                <a:cs typeface="Arial" pitchFamily="34" charset="-120"/>
              </a:rPr>
              <a:t>Нововавилонское и Персидское царства: сравнение
</a:t>
            </a:r>
            <a:endParaRPr lang="en-US" sz="2000" dirty="0"/>
          </a:p>
        </p:txBody>
      </p:sp>
      <p:sp>
        <p:nvSpPr>
          <p:cNvPr id="6" name="Text 1"/>
          <p:cNvSpPr txBox="1"/>
          <p:nvPr/>
        </p:nvSpPr>
        <p:spPr>
          <a:xfrm>
            <a:off x="6879875" y="4923775"/>
            <a:ext cx="1994100" cy="142200"/>
          </a:xfrm>
          <a:prstGeom prst="rect">
            <a:avLst/>
          </a:prstGeom>
          <a:noFill/>
          <a:ln/>
        </p:spPr>
        <p:txBody>
          <a:bodyPr wrap="square" lIns="0" tIns="0" rIns="0" bIns="0" rtlCol="0" anchor="ctr"/>
          <a:lstStyle/>
          <a:p>
            <a:pPr algn="r" indent="0" marL="0">
              <a:lnSpc>
                <a:spcPct val="115000"/>
              </a:lnSpc>
              <a:buNone/>
            </a:pPr>
            <a:r>
              <a:rPr lang="en-US" sz="700" dirty="0">
                <a:solidFill>
                  <a:srgbClr val="FFFFFF"/>
                </a:solidFill>
                <a:latin typeface="Arial" pitchFamily="34" charset="0"/>
                <a:ea typeface="Arial" pitchFamily="34" charset="-122"/>
                <a:cs typeface="Arial" pitchFamily="34" charset="-120"/>
              </a:rPr>
              <a:t>15</a:t>
            </a:r>
            <a:endParaRPr lang="en-US" sz="700" dirty="0"/>
          </a:p>
        </p:txBody>
      </p:sp>
      <p:sp>
        <p:nvSpPr>
          <p:cNvPr id="7" name="Text 2"/>
          <p:cNvSpPr txBox="1"/>
          <p:nvPr/>
        </p:nvSpPr>
        <p:spPr>
          <a:xfrm>
            <a:off x="280875" y="1597563"/>
            <a:ext cx="3465000" cy="1224300"/>
          </a:xfrm>
          <a:prstGeom prst="rect">
            <a:avLst/>
          </a:prstGeom>
          <a:noFill/>
          <a:ln/>
        </p:spPr>
        <p:txBody>
          <a:bodyPr wrap="square" lIns="0" tIns="0" rIns="0" bIns="0" rtlCol="0" anchor="b"/>
          <a:lstStyle/>
          <a:p>
            <a:pPr algn="l" indent="0" marL="0">
              <a:lnSpc>
                <a:spcPct val="115000"/>
              </a:lnSpc>
              <a:buNone/>
            </a:pPr>
            <a:r>
              <a:rPr lang="en-US" sz="1022" dirty="0">
                <a:solidFill>
                  <a:srgbClr val="FFFFFF"/>
                </a:solidFill>
                <a:latin typeface="Arial" pitchFamily="34" charset="0"/>
                <a:ea typeface="Arial" pitchFamily="34" charset="-122"/>
                <a:cs typeface="Arial" pitchFamily="34" charset="-120"/>
              </a:rPr>
              <a:t>Сравнение показывает, чем отличались два государства Древнего Востока по центру власти, способу управления и отношению к покорённым землям.
</a:t>
            </a:r>
            <a:endParaRPr lang="en-US" sz="1022" dirty="0"/>
          </a:p>
        </p:txBody>
      </p:sp>
      <p:sp>
        <p:nvSpPr>
          <p:cNvPr id="8" name="Text 3"/>
          <p:cNvSpPr txBox="1"/>
          <p:nvPr/>
        </p:nvSpPr>
        <p:spPr>
          <a:xfrm>
            <a:off x="280875" y="2968862"/>
            <a:ext cx="3465000" cy="1224300"/>
          </a:xfrm>
          <a:prstGeom prst="rect">
            <a:avLst/>
          </a:prstGeom>
          <a:noFill/>
          <a:ln/>
        </p:spPr>
        <p:txBody>
          <a:bodyPr wrap="square" lIns="0" tIns="0" rIns="0" bIns="0" rtlCol="0" anchor="t"/>
          <a:lstStyle/>
          <a:p>
            <a:pPr algn="l" indent="0" marL="0">
              <a:lnSpc>
                <a:spcPct val="115000"/>
              </a:lnSpc>
              <a:buNone/>
            </a:pPr>
            <a:r>
              <a:rPr lang="en-US" sz="1022" dirty="0">
                <a:solidFill>
                  <a:srgbClr val="FFFFFF"/>
                </a:solidFill>
                <a:latin typeface="Arial" pitchFamily="34" charset="0"/>
                <a:ea typeface="Arial" pitchFamily="34" charset="-122"/>
                <a:cs typeface="Arial" pitchFamily="34" charset="-120"/>
              </a:rPr>
              <a:t>Персидская модель оказалась устойчивее, потому что управляла не одним городом, а большой и разнородной страной.
</a:t>
            </a:r>
            <a:endParaRPr lang="en-US" sz="1022" dirty="0"/>
          </a:p>
        </p:txBody>
      </p:sp>
      <p:sp>
        <p:nvSpPr>
          <p:cNvPr id="9" name="Text 4"/>
          <p:cNvSpPr txBox="1"/>
          <p:nvPr/>
        </p:nvSpPr>
        <p:spPr>
          <a:xfrm>
            <a:off x="4091350" y="4607201"/>
            <a:ext cx="4782600" cy="235200"/>
          </a:xfrm>
          <a:prstGeom prst="rect">
            <a:avLst/>
          </a:prstGeom>
          <a:noFill/>
          <a:ln/>
        </p:spPr>
        <p:txBody>
          <a:bodyPr wrap="square" lIns="0" tIns="0" rIns="0" bIns="0" rtlCol="0" anchor="t"/>
          <a:lstStyle/>
          <a:p>
            <a:pPr algn="l" indent="0" marL="0">
              <a:lnSpc>
                <a:spcPct val="115000"/>
              </a:lnSpc>
              <a:buNone/>
            </a:pPr>
            <a:r>
              <a:rPr lang="en-US" sz="822" dirty="0">
                <a:solidFill>
                  <a:srgbClr val="FFFFFF"/>
                </a:solidFill>
                <a:latin typeface="Arial" pitchFamily="34" charset="0"/>
                <a:ea typeface="Arial" pitchFamily="34" charset="-122"/>
                <a:cs typeface="Arial" pitchFamily="34" charset="-120"/>
              </a:rPr>
              <a:t>Учебный материал по истории Древнего Востока
</a:t>
            </a:r>
            <a:endParaRPr lang="en-US" sz="822"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11950" y="1797831"/>
            <a:ext cx="322350" cy="368400"/>
          </a:xfrm>
          <a:prstGeom prst="rect">
            <a:avLst/>
          </a:prstGeom>
        </p:spPr>
      </p:pic>
      <p:pic>
        <p:nvPicPr>
          <p:cNvPr id="4" name="Image 2" descr="preencoded.png">    </p:cNvPr>
          <p:cNvPicPr>
            <a:picLocks noChangeAspect="1"/>
          </p:cNvPicPr>
          <p:nvPr/>
        </p:nvPicPr>
        <p:blipFill>
          <a:blip r:embed="rId3"/>
          <a:stretch>
            <a:fillRect/>
          </a:stretch>
        </p:blipFill>
        <p:spPr>
          <a:xfrm>
            <a:off x="2484825" y="1797831"/>
            <a:ext cx="322350" cy="368400"/>
          </a:xfrm>
          <a:prstGeom prst="rect">
            <a:avLst/>
          </a:prstGeom>
        </p:spPr>
      </p:pic>
      <p:pic>
        <p:nvPicPr>
          <p:cNvPr id="5" name="Image 3" descr="preencoded.png">    </p:cNvPr>
          <p:cNvPicPr>
            <a:picLocks noChangeAspect="1"/>
          </p:cNvPicPr>
          <p:nvPr/>
        </p:nvPicPr>
        <p:blipFill>
          <a:blip r:embed="rId4"/>
          <a:stretch>
            <a:fillRect/>
          </a:stretch>
        </p:blipFill>
        <p:spPr>
          <a:xfrm>
            <a:off x="4657700" y="1797831"/>
            <a:ext cx="322350" cy="368400"/>
          </a:xfrm>
          <a:prstGeom prst="rect">
            <a:avLst/>
          </a:prstGeom>
        </p:spPr>
      </p:pic>
      <p:pic>
        <p:nvPicPr>
          <p:cNvPr id="6" name="Image 4" descr="preencoded.png">    </p:cNvPr>
          <p:cNvPicPr>
            <a:picLocks noChangeAspect="1"/>
          </p:cNvPicPr>
          <p:nvPr/>
        </p:nvPicPr>
        <p:blipFill>
          <a:blip r:embed="rId5"/>
          <a:stretch>
            <a:fillRect/>
          </a:stretch>
        </p:blipFill>
        <p:spPr>
          <a:xfrm>
            <a:off x="6830575" y="1797831"/>
            <a:ext cx="322350" cy="368400"/>
          </a:xfrm>
          <a:prstGeom prst="rect">
            <a:avLst/>
          </a:prstGeom>
        </p:spPr>
      </p:pic>
      <p:sp>
        <p:nvSpPr>
          <p:cNvPr id="7" name="Text 0"/>
          <p:cNvSpPr txBox="1"/>
          <p:nvPr/>
        </p:nvSpPr>
        <p:spPr>
          <a:xfrm>
            <a:off x="280825" y="270000"/>
            <a:ext cx="8593200" cy="440100"/>
          </a:xfrm>
          <a:prstGeom prst="rect">
            <a:avLst/>
          </a:prstGeom>
          <a:noFill/>
          <a:ln/>
        </p:spPr>
        <p:txBody>
          <a:bodyPr wrap="square" lIns="0" tIns="0" rIns="0" bIns="0" rtlCol="0" anchor="t"/>
          <a:lstStyle/>
          <a:p>
            <a:pPr algn="l" indent="0" marL="0">
              <a:lnSpc>
                <a:spcPct val="80000"/>
              </a:lnSpc>
              <a:buNone/>
            </a:pPr>
            <a:r>
              <a:rPr lang="en-US" sz="2000" b="1" dirty="0">
                <a:solidFill>
                  <a:srgbClr val="FFFFFF"/>
                </a:solidFill>
                <a:latin typeface="Arial" pitchFamily="34" charset="0"/>
                <a:ea typeface="Arial" pitchFamily="34" charset="-122"/>
                <a:cs typeface="Arial" pitchFamily="34" charset="-120"/>
              </a:rPr>
              <a:t>Хозяйство: земледелие, торговля и налоги
</a:t>
            </a:r>
            <a:endParaRPr lang="en-US" sz="2000" dirty="0"/>
          </a:p>
        </p:txBody>
      </p:sp>
      <p:sp>
        <p:nvSpPr>
          <p:cNvPr id="8" name="Text 1"/>
          <p:cNvSpPr txBox="1"/>
          <p:nvPr/>
        </p:nvSpPr>
        <p:spPr>
          <a:xfrm>
            <a:off x="6879875" y="4923775"/>
            <a:ext cx="1994100" cy="142200"/>
          </a:xfrm>
          <a:prstGeom prst="rect">
            <a:avLst/>
          </a:prstGeom>
          <a:noFill/>
          <a:ln/>
        </p:spPr>
        <p:txBody>
          <a:bodyPr wrap="square" lIns="0" tIns="0" rIns="0" bIns="0" rtlCol="0" anchor="ctr"/>
          <a:lstStyle/>
          <a:p>
            <a:pPr algn="r" indent="0" marL="0">
              <a:lnSpc>
                <a:spcPct val="115000"/>
              </a:lnSpc>
              <a:buNone/>
            </a:pPr>
            <a:r>
              <a:rPr lang="en-US" sz="700" dirty="0">
                <a:solidFill>
                  <a:srgbClr val="FFFFFF"/>
                </a:solidFill>
                <a:latin typeface="Arial" pitchFamily="34" charset="0"/>
                <a:ea typeface="Arial" pitchFamily="34" charset="-122"/>
                <a:cs typeface="Arial" pitchFamily="34" charset="-120"/>
              </a:rPr>
              <a:t>16</a:t>
            </a:r>
            <a:endParaRPr lang="en-US" sz="700" dirty="0"/>
          </a:p>
        </p:txBody>
      </p:sp>
      <p:sp>
        <p:nvSpPr>
          <p:cNvPr id="9" name="Text 2"/>
          <p:cNvSpPr txBox="1"/>
          <p:nvPr/>
        </p:nvSpPr>
        <p:spPr>
          <a:xfrm>
            <a:off x="280825" y="2394191"/>
            <a:ext cx="2074500" cy="1924500"/>
          </a:xfrm>
          <a:prstGeom prst="rect">
            <a:avLst/>
          </a:prstGeom>
          <a:noFill/>
          <a:ln/>
        </p:spPr>
        <p:txBody>
          <a:bodyPr wrap="square" lIns="0" tIns="0" rIns="0" bIns="0" rtlCol="0" anchor="t"/>
          <a:lstStyle/>
          <a:p>
            <a:pPr algn="l" indent="0" marL="0">
              <a:lnSpc>
                <a:spcPct val="115000"/>
              </a:lnSpc>
              <a:buNone/>
            </a:pPr>
            <a:r>
              <a:rPr lang="en-US" sz="1300" b="1" dirty="0">
                <a:solidFill>
                  <a:srgbClr val="FFFFFF"/>
                </a:solidFill>
                <a:latin typeface="Arial" pitchFamily="34" charset="0"/>
                <a:ea typeface="Arial" pitchFamily="34" charset="-122"/>
                <a:cs typeface="Arial" pitchFamily="34" charset="-120"/>
              </a:rPr>
              <a:t>Каналы и вода
</a:t>
            </a:r>
            <a:pPr algn="l" indent="0" marL="0">
              <a:lnSpc>
                <a:spcPct val="115000"/>
              </a:lnSpc>
              <a:buNone/>
            </a:pPr>
            <a:r>
              <a:rPr lang="en-US" sz="6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Жители активно использовали реки и каналы для полива полей. Без искусственного орошения земледелие в засушливых районах Месопотамии и Ирана было бы значительно труднее.
</a:t>
            </a:r>
            <a:endParaRPr lang="en-US" sz="1300" dirty="0"/>
          </a:p>
        </p:txBody>
      </p:sp>
      <p:sp>
        <p:nvSpPr>
          <p:cNvPr id="10" name="Text 3"/>
          <p:cNvSpPr txBox="1"/>
          <p:nvPr/>
        </p:nvSpPr>
        <p:spPr>
          <a:xfrm>
            <a:off x="2453697" y="2394191"/>
            <a:ext cx="2074500" cy="1924500"/>
          </a:xfrm>
          <a:prstGeom prst="rect">
            <a:avLst/>
          </a:prstGeom>
          <a:noFill/>
          <a:ln/>
        </p:spPr>
        <p:txBody>
          <a:bodyPr wrap="square" lIns="0" tIns="0" rIns="0" bIns="0" rtlCol="0" anchor="t"/>
          <a:lstStyle/>
          <a:p>
            <a:pPr algn="l" indent="0" marL="0">
              <a:lnSpc>
                <a:spcPct val="115000"/>
              </a:lnSpc>
              <a:buNone/>
            </a:pPr>
            <a:r>
              <a:rPr lang="en-US" sz="1300" b="1" dirty="0">
                <a:solidFill>
                  <a:srgbClr val="FFFFFF"/>
                </a:solidFill>
                <a:latin typeface="Arial" pitchFamily="34" charset="0"/>
                <a:ea typeface="Arial" pitchFamily="34" charset="-122"/>
                <a:cs typeface="Arial" pitchFamily="34" charset="-120"/>
              </a:rPr>
              <a:t>Урожай полей
</a:t>
            </a:r>
            <a:pPr algn="l" indent="0" marL="0">
              <a:lnSpc>
                <a:spcPct val="115000"/>
              </a:lnSpc>
              <a:buNone/>
            </a:pPr>
            <a:r>
              <a:rPr lang="en-US" sz="6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На полях выращивали зерно, финики и овощи. Эти продукты кормили население городов, армию и работников храмов, а излишки можно было обменивать или продавать.
</a:t>
            </a:r>
            <a:endParaRPr lang="en-US" sz="1300" dirty="0"/>
          </a:p>
        </p:txBody>
      </p:sp>
      <p:sp>
        <p:nvSpPr>
          <p:cNvPr id="11" name="Text 4"/>
          <p:cNvSpPr txBox="1"/>
          <p:nvPr/>
        </p:nvSpPr>
        <p:spPr>
          <a:xfrm>
            <a:off x="4626569" y="2394191"/>
            <a:ext cx="2074500" cy="1924500"/>
          </a:xfrm>
          <a:prstGeom prst="rect">
            <a:avLst/>
          </a:prstGeom>
          <a:noFill/>
          <a:ln/>
        </p:spPr>
        <p:txBody>
          <a:bodyPr wrap="square" lIns="0" tIns="0" rIns="0" bIns="0" rtlCol="0" anchor="t"/>
          <a:lstStyle/>
          <a:p>
            <a:pPr algn="l" indent="0" marL="0">
              <a:lnSpc>
                <a:spcPct val="115000"/>
              </a:lnSpc>
              <a:buNone/>
            </a:pPr>
            <a:r>
              <a:rPr lang="en-US" sz="1300" b="1" dirty="0">
                <a:solidFill>
                  <a:srgbClr val="FFFFFF"/>
                </a:solidFill>
                <a:latin typeface="Arial" pitchFamily="34" charset="0"/>
                <a:ea typeface="Arial" pitchFamily="34" charset="-122"/>
                <a:cs typeface="Arial" pitchFamily="34" charset="-120"/>
              </a:rPr>
              <a:t>Торговля городов
</a:t>
            </a:r>
            <a:pPr algn="l" indent="0" marL="0">
              <a:lnSpc>
                <a:spcPct val="115000"/>
              </a:lnSpc>
              <a:buNone/>
            </a:pPr>
            <a:r>
              <a:rPr lang="en-US" sz="6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Крупные города были узлами обмена товарами между разными областями. Торговля приносила государству доход и связывала между собой отдалённые земли державы.
</a:t>
            </a:r>
            <a:endParaRPr lang="en-US" sz="1300" dirty="0"/>
          </a:p>
        </p:txBody>
      </p:sp>
      <p:sp>
        <p:nvSpPr>
          <p:cNvPr id="12" name="Text 5"/>
          <p:cNvSpPr txBox="1"/>
          <p:nvPr/>
        </p:nvSpPr>
        <p:spPr>
          <a:xfrm>
            <a:off x="6799441" y="2394191"/>
            <a:ext cx="2074500" cy="1924500"/>
          </a:xfrm>
          <a:prstGeom prst="rect">
            <a:avLst/>
          </a:prstGeom>
          <a:noFill/>
          <a:ln/>
        </p:spPr>
        <p:txBody>
          <a:bodyPr wrap="square" lIns="0" tIns="0" rIns="0" bIns="0" rtlCol="0" anchor="t"/>
          <a:lstStyle/>
          <a:p>
            <a:pPr algn="l" indent="0" marL="0">
              <a:lnSpc>
                <a:spcPct val="115000"/>
              </a:lnSpc>
              <a:buNone/>
            </a:pPr>
            <a:r>
              <a:rPr lang="en-US" sz="1300" b="1" dirty="0">
                <a:solidFill>
                  <a:srgbClr val="FFFFFF"/>
                </a:solidFill>
                <a:latin typeface="Arial" pitchFamily="34" charset="0"/>
                <a:ea typeface="Arial" pitchFamily="34" charset="-122"/>
                <a:cs typeface="Arial" pitchFamily="34" charset="-120"/>
              </a:rPr>
              <a:t>Налоги и расходы
</a:t>
            </a:r>
            <a:pPr algn="l" indent="0" marL="0">
              <a:lnSpc>
                <a:spcPct val="115000"/>
              </a:lnSpc>
              <a:buNone/>
            </a:pPr>
            <a:r>
              <a:rPr lang="en-US" sz="6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Налоги и сборы пополняли царскую казну. Эти средства шли на содержание войска, строительство дворцов, храмов, дорог и других важных сооружений.
</a:t>
            </a:r>
            <a:endParaRPr lang="en-US" sz="13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270000" y="1128753"/>
            <a:ext cx="8593200" cy="3744044"/>
          </a:xfrm>
          <a:prstGeom prst="rect">
            <a:avLst/>
          </a:prstGeom>
        </p:spPr>
      </p:pic>
      <p:sp>
        <p:nvSpPr>
          <p:cNvPr id="4" name="Text 0"/>
          <p:cNvSpPr txBox="1"/>
          <p:nvPr/>
        </p:nvSpPr>
        <p:spPr>
          <a:xfrm>
            <a:off x="280825" y="270000"/>
            <a:ext cx="8593200" cy="331500"/>
          </a:xfrm>
          <a:prstGeom prst="rect">
            <a:avLst/>
          </a:prstGeom>
          <a:noFill/>
          <a:ln/>
        </p:spPr>
        <p:txBody>
          <a:bodyPr wrap="square" lIns="0" tIns="0" rIns="0" bIns="0" rtlCol="0" anchor="t"/>
          <a:lstStyle/>
          <a:p>
            <a:pPr algn="l" indent="0" marL="0">
              <a:lnSpc>
                <a:spcPct val="80000"/>
              </a:lnSpc>
              <a:buNone/>
            </a:pPr>
            <a:r>
              <a:rPr lang="en-US" sz="2000" b="1" dirty="0">
                <a:solidFill>
                  <a:srgbClr val="FFFFFF"/>
                </a:solidFill>
                <a:latin typeface="Arial" pitchFamily="34" charset="0"/>
                <a:ea typeface="Arial" pitchFamily="34" charset="-122"/>
                <a:cs typeface="Arial" pitchFamily="34" charset="-120"/>
              </a:rPr>
              <a:t>Как Вавилон вошёл в состав Персидской державы
</a:t>
            </a:r>
            <a:endParaRPr lang="en-US" sz="2000" dirty="0"/>
          </a:p>
        </p:txBody>
      </p:sp>
      <p:sp>
        <p:nvSpPr>
          <p:cNvPr id="5" name="Text 1"/>
          <p:cNvSpPr txBox="1"/>
          <p:nvPr/>
        </p:nvSpPr>
        <p:spPr>
          <a:xfrm>
            <a:off x="6879875" y="4923775"/>
            <a:ext cx="1994100" cy="142200"/>
          </a:xfrm>
          <a:prstGeom prst="rect">
            <a:avLst/>
          </a:prstGeom>
          <a:noFill/>
          <a:ln/>
        </p:spPr>
        <p:txBody>
          <a:bodyPr wrap="square" lIns="0" tIns="0" rIns="0" bIns="0" rtlCol="0" anchor="ctr"/>
          <a:lstStyle/>
          <a:p>
            <a:pPr algn="r" indent="0" marL="0">
              <a:lnSpc>
                <a:spcPct val="115000"/>
              </a:lnSpc>
              <a:buNone/>
            </a:pPr>
            <a:r>
              <a:rPr lang="en-US" sz="700" dirty="0">
                <a:solidFill>
                  <a:srgbClr val="78909C"/>
                </a:solidFill>
                <a:latin typeface="Arial" pitchFamily="34" charset="0"/>
                <a:ea typeface="Arial" pitchFamily="34" charset="-122"/>
                <a:cs typeface="Arial" pitchFamily="34" charset="-120"/>
              </a:rPr>
              <a:t>17</a:t>
            </a:r>
            <a:endParaRPr lang="en-US" sz="700" dirty="0"/>
          </a:p>
        </p:txBody>
      </p:sp>
      <p:sp>
        <p:nvSpPr>
          <p:cNvPr id="6" name="Text 2"/>
          <p:cNvSpPr txBox="1"/>
          <p:nvPr/>
        </p:nvSpPr>
        <p:spPr>
          <a:xfrm>
            <a:off x="280825" y="625800"/>
            <a:ext cx="8593200" cy="164400"/>
          </a:xfrm>
          <a:prstGeom prst="rect">
            <a:avLst/>
          </a:prstGeom>
          <a:noFill/>
          <a:ln/>
        </p:spPr>
        <p:txBody>
          <a:bodyPr wrap="square" lIns="0" tIns="0" rIns="0" bIns="0" rtlCol="0" anchor="t"/>
          <a:lstStyle/>
          <a:p>
            <a:pPr algn="l" indent="0" marL="0">
              <a:lnSpc>
                <a:spcPct val="80000"/>
              </a:lnSpc>
              <a:buNone/>
            </a:pPr>
            <a:r>
              <a:rPr lang="en-US" sz="800" b="1" dirty="0">
                <a:solidFill>
                  <a:srgbClr val="FFFFFF"/>
                </a:solidFill>
                <a:latin typeface="Arial" pitchFamily="34" charset="0"/>
                <a:ea typeface="Arial" pitchFamily="34" charset="-122"/>
                <a:cs typeface="Arial" pitchFamily="34" charset="-120"/>
              </a:rPr>
              <a:t>События изложены по ходу падения Нововавилонского царства и расширения власти Кира II.
</a:t>
            </a:r>
            <a:endParaRPr lang="en-US" sz="8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280825" y="270000"/>
            <a:ext cx="8593200" cy="440100"/>
          </a:xfrm>
          <a:prstGeom prst="rect">
            <a:avLst/>
          </a:prstGeom>
          <a:noFill/>
          <a:ln/>
        </p:spPr>
        <p:txBody>
          <a:bodyPr wrap="square" lIns="0" tIns="0" rIns="0" bIns="0" rtlCol="0" anchor="t"/>
          <a:lstStyle/>
          <a:p>
            <a:pPr algn="l" indent="0" marL="0">
              <a:lnSpc>
                <a:spcPct val="80000"/>
              </a:lnSpc>
              <a:buNone/>
            </a:pPr>
            <a:r>
              <a:rPr lang="en-US" sz="2000" b="1" dirty="0">
                <a:solidFill>
                  <a:srgbClr val="FFFFFF"/>
                </a:solidFill>
                <a:latin typeface="Arial" pitchFamily="34" charset="0"/>
                <a:ea typeface="Arial" pitchFamily="34" charset="-122"/>
                <a:cs typeface="Arial" pitchFamily="34" charset="-120"/>
              </a:rPr>
              <a:t>Наследие двух царств
</a:t>
            </a:r>
            <a:endParaRPr lang="en-US" sz="2000" dirty="0"/>
          </a:p>
        </p:txBody>
      </p:sp>
      <p:sp>
        <p:nvSpPr>
          <p:cNvPr id="7" name="Text 1"/>
          <p:cNvSpPr txBox="1"/>
          <p:nvPr/>
        </p:nvSpPr>
        <p:spPr>
          <a:xfrm>
            <a:off x="6879875" y="4923775"/>
            <a:ext cx="1994100" cy="142200"/>
          </a:xfrm>
          <a:prstGeom prst="rect">
            <a:avLst/>
          </a:prstGeom>
          <a:noFill/>
          <a:ln/>
        </p:spPr>
        <p:txBody>
          <a:bodyPr wrap="square" lIns="0" tIns="0" rIns="0" bIns="0" rtlCol="0" anchor="ctr"/>
          <a:lstStyle/>
          <a:p>
            <a:pPr algn="r" indent="0" marL="0">
              <a:lnSpc>
                <a:spcPct val="115000"/>
              </a:lnSpc>
              <a:buNone/>
            </a:pPr>
            <a:r>
              <a:rPr lang="en-US" sz="700" dirty="0">
                <a:solidFill>
                  <a:srgbClr val="78909C"/>
                </a:solidFill>
                <a:latin typeface="Arial" pitchFamily="34" charset="0"/>
                <a:ea typeface="Arial" pitchFamily="34" charset="-122"/>
                <a:cs typeface="Arial" pitchFamily="34" charset="-120"/>
              </a:rPr>
              <a:t>18</a:t>
            </a:r>
            <a:endParaRPr lang="en-US" sz="700" dirty="0"/>
          </a:p>
        </p:txBody>
      </p:sp>
      <p:sp>
        <p:nvSpPr>
          <p:cNvPr id="8" name="Text 2"/>
          <p:cNvSpPr txBox="1"/>
          <p:nvPr/>
        </p:nvSpPr>
        <p:spPr>
          <a:xfrm>
            <a:off x="280825" y="2417500"/>
            <a:ext cx="4410000" cy="1084200"/>
          </a:xfrm>
          <a:prstGeom prst="rect">
            <a:avLst/>
          </a:prstGeom>
          <a:noFill/>
          <a:ln/>
        </p:spPr>
        <p:txBody>
          <a:bodyPr wrap="square" lIns="0" tIns="0" rIns="0" bIns="0" rtlCol="0" anchor="ctr"/>
          <a:lstStyle/>
          <a:p>
            <a:pPr algn="l" indent="0" marL="0">
              <a:lnSpc>
                <a:spcPct val="115000"/>
              </a:lnSpc>
              <a:buNone/>
            </a:pPr>
            <a:r>
              <a:rPr lang="en-US" sz="1322" b="1" dirty="0">
                <a:solidFill>
                  <a:srgbClr val="000000"/>
                </a:solidFill>
                <a:latin typeface="Arial" pitchFamily="34" charset="0"/>
                <a:ea typeface="Arial" pitchFamily="34" charset="-122"/>
                <a:cs typeface="Arial" pitchFamily="34" charset="-120"/>
              </a:rPr>
              <a:t>Персидская система
</a:t>
            </a:r>
            <a:pPr algn="l" indent="0" marL="0">
              <a:lnSpc>
                <a:spcPct val="115000"/>
              </a:lnSpc>
              <a:buNone/>
            </a:pPr>
            <a:r>
              <a:rPr lang="en-US" sz="822"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122" dirty="0">
                <a:solidFill>
                  <a:srgbClr val="000000"/>
                </a:solidFill>
                <a:latin typeface="Arial" pitchFamily="34" charset="0"/>
                <a:ea typeface="Arial" pitchFamily="34" charset="-122"/>
                <a:cs typeface="Arial" pitchFamily="34" charset="-120"/>
              </a:rPr>
              <a:t>Персидская держава показала, как можно управлять огромной территорией через сатрапии, дороги и строгий порядок. Этот опыт стал важным для последующих империй.
</a:t>
            </a:r>
            <a:endParaRPr lang="en-US" sz="1322" dirty="0"/>
          </a:p>
        </p:txBody>
      </p:sp>
      <p:sp>
        <p:nvSpPr>
          <p:cNvPr id="9" name="Text 3"/>
          <p:cNvSpPr txBox="1"/>
          <p:nvPr/>
        </p:nvSpPr>
        <p:spPr>
          <a:xfrm>
            <a:off x="280825" y="3709050"/>
            <a:ext cx="4410000" cy="1084200"/>
          </a:xfrm>
          <a:prstGeom prst="rect">
            <a:avLst/>
          </a:prstGeom>
          <a:noFill/>
          <a:ln/>
        </p:spPr>
        <p:txBody>
          <a:bodyPr wrap="square" lIns="0" tIns="0" rIns="0" bIns="0" rtlCol="0" anchor="ctr"/>
          <a:lstStyle/>
          <a:p>
            <a:pPr algn="l" indent="0" marL="0">
              <a:lnSpc>
                <a:spcPct val="115000"/>
              </a:lnSpc>
              <a:buNone/>
            </a:pPr>
            <a:r>
              <a:rPr lang="en-US" sz="1322" b="1" dirty="0">
                <a:solidFill>
                  <a:srgbClr val="000000"/>
                </a:solidFill>
                <a:latin typeface="Arial" pitchFamily="34" charset="0"/>
                <a:ea typeface="Arial" pitchFamily="34" charset="-122"/>
                <a:cs typeface="Arial" pitchFamily="34" charset="-120"/>
              </a:rPr>
              <a:t>Урок для истории
</a:t>
            </a:r>
            <a:pPr algn="l" indent="0" marL="0">
              <a:lnSpc>
                <a:spcPct val="115000"/>
              </a:lnSpc>
              <a:buNone/>
            </a:pPr>
            <a:r>
              <a:rPr lang="en-US" sz="822"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122" dirty="0">
                <a:solidFill>
                  <a:srgbClr val="000000"/>
                </a:solidFill>
                <a:latin typeface="Arial" pitchFamily="34" charset="0"/>
                <a:ea typeface="Arial" pitchFamily="34" charset="-122"/>
                <a:cs typeface="Arial" pitchFamily="34" charset="-120"/>
              </a:rPr>
              <a:t>Оба государства доказали, что сила страны зависит не только от армии, но и от управления, налогов, хозяйства и умения объединять разные народы.
</a:t>
            </a:r>
            <a:endParaRPr lang="en-US" sz="1322" dirty="0"/>
          </a:p>
        </p:txBody>
      </p:sp>
      <p:sp>
        <p:nvSpPr>
          <p:cNvPr id="10" name="Text 4"/>
          <p:cNvSpPr txBox="1"/>
          <p:nvPr/>
        </p:nvSpPr>
        <p:spPr>
          <a:xfrm>
            <a:off x="280825" y="1125950"/>
            <a:ext cx="4410000" cy="1084200"/>
          </a:xfrm>
          <a:prstGeom prst="rect">
            <a:avLst/>
          </a:prstGeom>
          <a:noFill/>
          <a:ln/>
        </p:spPr>
        <p:txBody>
          <a:bodyPr wrap="square" lIns="0" tIns="0" rIns="0" bIns="0" rtlCol="0" anchor="ctr"/>
          <a:lstStyle/>
          <a:p>
            <a:pPr algn="l" indent="0" marL="0">
              <a:lnSpc>
                <a:spcPct val="115000"/>
              </a:lnSpc>
              <a:buNone/>
            </a:pPr>
            <a:r>
              <a:rPr lang="en-US" sz="1322" b="1" dirty="0">
                <a:solidFill>
                  <a:srgbClr val="000000"/>
                </a:solidFill>
                <a:latin typeface="Arial" pitchFamily="34" charset="0"/>
                <a:ea typeface="Arial" pitchFamily="34" charset="-122"/>
                <a:cs typeface="Arial" pitchFamily="34" charset="-120"/>
              </a:rPr>
              <a:t>Вавилонская столица
</a:t>
            </a:r>
            <a:pPr algn="l" indent="0" marL="0">
              <a:lnSpc>
                <a:spcPct val="115000"/>
              </a:lnSpc>
              <a:buNone/>
            </a:pPr>
            <a:r>
              <a:rPr lang="en-US" sz="822"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122" dirty="0">
                <a:solidFill>
                  <a:srgbClr val="000000"/>
                </a:solidFill>
                <a:latin typeface="Arial" pitchFamily="34" charset="0"/>
                <a:ea typeface="Arial" pitchFamily="34" charset="-122"/>
                <a:cs typeface="Arial" pitchFamily="34" charset="-120"/>
              </a:rPr>
              <a:t>Нововавилонское царство оставило память о богатом городе, больших храмах и мощных стенах. Вавилон стал символом великолепия и силы древней столицы.
</a:t>
            </a:r>
            <a:endParaRPr lang="en-US" sz="1322"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270000" y="1217423"/>
            <a:ext cx="4782600" cy="3324955"/>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280825" y="270000"/>
            <a:ext cx="8593200" cy="440100"/>
          </a:xfrm>
          <a:prstGeom prst="rect">
            <a:avLst/>
          </a:prstGeom>
          <a:noFill/>
          <a:ln/>
        </p:spPr>
        <p:txBody>
          <a:bodyPr wrap="square" lIns="0" tIns="0" rIns="0" bIns="0" rtlCol="0" anchor="t"/>
          <a:lstStyle/>
          <a:p>
            <a:pPr algn="l" indent="0" marL="0">
              <a:lnSpc>
                <a:spcPct val="80000"/>
              </a:lnSpc>
              <a:buNone/>
            </a:pPr>
            <a:r>
              <a:rPr lang="en-US" sz="2000" b="1" dirty="0">
                <a:solidFill>
                  <a:srgbClr val="FFFFFF"/>
                </a:solidFill>
                <a:latin typeface="Arial" pitchFamily="34" charset="0"/>
                <a:ea typeface="Arial" pitchFamily="34" charset="-122"/>
                <a:cs typeface="Arial" pitchFamily="34" charset="-120"/>
              </a:rPr>
              <a:t>Что было общим и чем отличались два государства
</a:t>
            </a:r>
            <a:endParaRPr lang="en-US" sz="2000" dirty="0"/>
          </a:p>
        </p:txBody>
      </p:sp>
      <p:sp>
        <p:nvSpPr>
          <p:cNvPr id="6" name="Text 1"/>
          <p:cNvSpPr txBox="1"/>
          <p:nvPr/>
        </p:nvSpPr>
        <p:spPr>
          <a:xfrm>
            <a:off x="6879875" y="4923775"/>
            <a:ext cx="1994100" cy="142200"/>
          </a:xfrm>
          <a:prstGeom prst="rect">
            <a:avLst/>
          </a:prstGeom>
          <a:noFill/>
          <a:ln/>
        </p:spPr>
        <p:txBody>
          <a:bodyPr wrap="square" lIns="0" tIns="0" rIns="0" bIns="0" rtlCol="0" anchor="ctr"/>
          <a:lstStyle/>
          <a:p>
            <a:pPr algn="r" indent="0" marL="0">
              <a:lnSpc>
                <a:spcPct val="115000"/>
              </a:lnSpc>
              <a:buNone/>
            </a:pPr>
            <a:r>
              <a:rPr lang="en-US" sz="700" dirty="0">
                <a:solidFill>
                  <a:srgbClr val="78909C"/>
                </a:solidFill>
                <a:latin typeface="Arial" pitchFamily="34" charset="0"/>
                <a:ea typeface="Arial" pitchFamily="34" charset="-122"/>
                <a:cs typeface="Arial" pitchFamily="34" charset="-120"/>
              </a:rPr>
              <a:t>19</a:t>
            </a:r>
            <a:endParaRPr lang="en-US" sz="700" dirty="0"/>
          </a:p>
        </p:txBody>
      </p:sp>
      <p:sp>
        <p:nvSpPr>
          <p:cNvPr id="7" name="Text 2"/>
          <p:cNvSpPr txBox="1"/>
          <p:nvPr/>
        </p:nvSpPr>
        <p:spPr>
          <a:xfrm>
            <a:off x="5409025" y="1597588"/>
            <a:ext cx="3465000" cy="1224300"/>
          </a:xfrm>
          <a:prstGeom prst="rect">
            <a:avLst/>
          </a:prstGeom>
          <a:noFill/>
          <a:ln/>
        </p:spPr>
        <p:txBody>
          <a:bodyPr wrap="square" lIns="0" tIns="0" rIns="0" bIns="0" rtlCol="0" anchor="b"/>
          <a:lstStyle/>
          <a:p>
            <a:pPr algn="l" indent="0" marL="0">
              <a:lnSpc>
                <a:spcPct val="115000"/>
              </a:lnSpc>
              <a:buNone/>
            </a:pPr>
            <a:r>
              <a:rPr lang="en-US" sz="1022" dirty="0">
                <a:solidFill>
                  <a:srgbClr val="000000"/>
                </a:solidFill>
                <a:latin typeface="Arial" pitchFamily="34" charset="0"/>
                <a:ea typeface="Arial" pitchFamily="34" charset="-122"/>
                <a:cs typeface="Arial" pitchFamily="34" charset="-120"/>
              </a:rPr>
              <a:t>Обе державы опирались на сильную власть и доходы от хозяйства, но решали разные задачи: Вавилон укреплял город, а Персия связывала множество земель.
</a:t>
            </a:r>
            <a:endParaRPr lang="en-US" sz="1022" dirty="0"/>
          </a:p>
        </p:txBody>
      </p:sp>
      <p:sp>
        <p:nvSpPr>
          <p:cNvPr id="8" name="Text 3"/>
          <p:cNvSpPr txBox="1"/>
          <p:nvPr/>
        </p:nvSpPr>
        <p:spPr>
          <a:xfrm>
            <a:off x="5409025" y="2968887"/>
            <a:ext cx="3465000" cy="1224300"/>
          </a:xfrm>
          <a:prstGeom prst="rect">
            <a:avLst/>
          </a:prstGeom>
          <a:noFill/>
          <a:ln/>
        </p:spPr>
        <p:txBody>
          <a:bodyPr wrap="square" lIns="0" tIns="0" rIns="0" bIns="0" rtlCol="0" anchor="t"/>
          <a:lstStyle/>
          <a:p>
            <a:pPr algn="l" indent="0" marL="0">
              <a:lnSpc>
                <a:spcPct val="115000"/>
              </a:lnSpc>
              <a:buNone/>
            </a:pPr>
            <a:r>
              <a:rPr lang="en-US" sz="1022" dirty="0">
                <a:solidFill>
                  <a:srgbClr val="000000"/>
                </a:solidFill>
                <a:latin typeface="Arial" pitchFamily="34" charset="0"/>
                <a:ea typeface="Arial" pitchFamily="34" charset="-122"/>
                <a:cs typeface="Arial" pitchFamily="34" charset="-120"/>
              </a:rPr>
              <a:t>Персия оказалась долговечнее, потому что её устройство лучше подходило для управления большой и разнородной территорией.
</a:t>
            </a:r>
            <a:endParaRPr lang="en-US" sz="1022" dirty="0"/>
          </a:p>
        </p:txBody>
      </p:sp>
      <p:sp>
        <p:nvSpPr>
          <p:cNvPr id="9" name="Text 4"/>
          <p:cNvSpPr txBox="1"/>
          <p:nvPr/>
        </p:nvSpPr>
        <p:spPr>
          <a:xfrm>
            <a:off x="270000" y="4591701"/>
            <a:ext cx="4782600" cy="235200"/>
          </a:xfrm>
          <a:prstGeom prst="rect">
            <a:avLst/>
          </a:prstGeom>
          <a:noFill/>
          <a:ln/>
        </p:spPr>
        <p:txBody>
          <a:bodyPr wrap="square" lIns="0" tIns="0" rIns="0" bIns="0" rtlCol="0" anchor="t"/>
          <a:lstStyle/>
          <a:p>
            <a:pPr algn="l" indent="0" marL="0">
              <a:lnSpc>
                <a:spcPct val="115000"/>
              </a:lnSpc>
              <a:buNone/>
            </a:pPr>
            <a:r>
              <a:rPr lang="en-US" sz="822" dirty="0">
                <a:solidFill>
                  <a:srgbClr val="000000"/>
                </a:solidFill>
                <a:latin typeface="Arial" pitchFamily="34" charset="0"/>
                <a:ea typeface="Arial" pitchFamily="34" charset="-122"/>
                <a:cs typeface="Arial" pitchFamily="34" charset="-120"/>
              </a:rPr>
              <a:t>Учебный материал по истории Древнего Востока; сравнительная схема по теме урока.
</a:t>
            </a:r>
            <a:endParaRPr lang="en-US" sz="822"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sp>
        <p:nvSpPr>
          <p:cNvPr id="3" name="Text 0"/>
          <p:cNvSpPr txBox="1"/>
          <p:nvPr/>
        </p:nvSpPr>
        <p:spPr>
          <a:xfrm>
            <a:off x="270000" y="1170000"/>
            <a:ext cx="5486400" cy="1302000"/>
          </a:xfrm>
          <a:prstGeom prst="rect">
            <a:avLst/>
          </a:prstGeom>
          <a:noFill/>
          <a:ln/>
        </p:spPr>
        <p:txBody>
          <a:bodyPr wrap="square" lIns="0" tIns="0" rIns="0" bIns="0" rtlCol="0" anchor="ctr"/>
          <a:lstStyle/>
          <a:p>
            <a:pPr algn="l" indent="0" marL="0">
              <a:lnSpc>
                <a:spcPct val="100000"/>
              </a:lnSpc>
              <a:buNone/>
            </a:pPr>
            <a:r>
              <a:rPr lang="en-US" sz="2800" b="1" dirty="0">
                <a:solidFill>
                  <a:srgbClr val="003BA6"/>
                </a:solidFill>
                <a:latin typeface="Arial" pitchFamily="34" charset="0"/>
                <a:ea typeface="Arial" pitchFamily="34" charset="-122"/>
                <a:cs typeface="Arial" pitchFamily="34" charset="-120"/>
              </a:rPr>
              <a:t>Итоги урока
</a:t>
            </a:r>
            <a:endParaRPr lang="en-US" sz="2800" dirty="0"/>
          </a:p>
        </p:txBody>
      </p:sp>
      <p:sp>
        <p:nvSpPr>
          <p:cNvPr id="4" name="Text 1"/>
          <p:cNvSpPr txBox="1"/>
          <p:nvPr/>
        </p:nvSpPr>
        <p:spPr>
          <a:xfrm>
            <a:off x="270000" y="3427975"/>
            <a:ext cx="3498900" cy="1445700"/>
          </a:xfrm>
          <a:prstGeom prst="rect">
            <a:avLst/>
          </a:prstGeom>
          <a:noFill/>
          <a:ln/>
        </p:spPr>
        <p:txBody>
          <a:bodyPr wrap="square" lIns="0" tIns="0" rIns="0" bIns="0" rtlCol="0" anchor="b"/>
          <a:lstStyle/>
          <a:p>
            <a:pPr algn="l" indent="0" marL="0">
              <a:lnSpc>
                <a:spcPct val="115000"/>
              </a:lnSpc>
              <a:buNone/>
            </a:pPr>
            <a:r>
              <a:rPr lang="en-US" sz="1122" dirty="0">
                <a:solidFill>
                  <a:srgbClr val="003BA6"/>
                </a:solidFill>
                <a:latin typeface="Arial" pitchFamily="34" charset="0"/>
                <a:ea typeface="Arial" pitchFamily="34" charset="-122"/>
                <a:cs typeface="Arial" pitchFamily="34" charset="-120"/>
              </a:rPr>
              <a:t>Нововавилонское царство прославилось богатым Вавилоном и большими стройками, а Персидская держава — умением управлять огромной страной. Вместе они стали важными ступенями истории Древнего Востока.
</a:t>
            </a:r>
            <a:endParaRPr lang="en-US" sz="1122"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2026-06-02T03:41:32Z</dcterms:created>
  <dcterms:modified xsi:type="dcterms:W3CDTF">2026-06-02T03:41:32Z</dcterms:modified>
</cp:coreProperties>
</file>