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Хогвартс: школа, мир, разговор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Мир, где магия проверяет характер, а выбор важнее силы.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Хогвартс как художественный мир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Хогвартс интересен не только магией: это школа, где учёба, традиции, дружба и соперничество помогают увидеть взросление героев и цену их решений.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144" y="1691000"/>
            <a:ext cx="208425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4157" y="1691000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007" y="1703833"/>
            <a:ext cx="239100" cy="212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2757" y="1691000"/>
            <a:ext cx="238200" cy="23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черты замка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37575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Замок как граница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Шотландский замок задаёт ощущение древности и уединения: школа кажется отделённой от обычной жизни. Именно это создаёт впечатление, что здесь действуют свои законы и своя история.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83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Лестницы, проходы и залы делают пространство подвижным. Ученики всё время перемещаются, теряются, находят новые пути и как будто постепенно осваивают саму школу вместе с собой.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861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 тайны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Портреты, тайные двери и неожиданные переходы добавляют загадочности. Хогвартс запоминается не только видом, но и тем, что в нём всегда может произойти нечто неожиданное.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39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пространства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замка есть собственный характер: он одновременно красивый, строгий и немного опасный. Такое место легко становится не фоном, а полноценной частью сюжета.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305" y="736225"/>
            <a:ext cx="3189689" cy="3851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пространство влияет на настроение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5600" y="1304312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зал
</a:t>
            </a:r>
            <a:pPr algn="l" indent="0" marL="0">
              <a:lnSpc>
                <a:spcPct val="80000"/>
              </a:lnSpc>
              <a:buNone/>
            </a:pPr>
            <a:r>
              <a:rPr lang="en-US" sz="8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зал задаёт общий ритм школы: здесь собираются все ученики, проходят трапезы и важные объявления. Это пространство объединяет разные дома и подчёркивает общую жизнь Хогвартса.
</a:t>
            </a:r>
            <a:endParaRPr lang="en-US" sz="890" dirty="0"/>
          </a:p>
        </p:txBody>
      </p:sp>
      <p:sp>
        <p:nvSpPr>
          <p:cNvPr id="11" name="Text 3"/>
          <p:cNvSpPr txBox="1"/>
          <p:nvPr/>
        </p:nvSpPr>
        <p:spPr>
          <a:xfrm>
            <a:off x="385600" y="2114497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Башни
</a:t>
            </a:r>
            <a:pPr algn="l" indent="0" marL="0">
              <a:lnSpc>
                <a:spcPct val="80000"/>
              </a:lnSpc>
              <a:buNone/>
            </a:pPr>
            <a:r>
              <a:rPr lang="en-US" sz="8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Башни и верхние этажи создают ощущение открытости и высоты. Они связаны с наблюдением, ожиданием и школьными тайнами, поэтому воспринимаются как места, где часто начинается новое событие.
</a:t>
            </a:r>
            <a:endParaRPr lang="en-US" sz="870" dirty="0"/>
          </a:p>
        </p:txBody>
      </p:sp>
      <p:sp>
        <p:nvSpPr>
          <p:cNvPr id="12" name="Text 4"/>
          <p:cNvSpPr txBox="1"/>
          <p:nvPr/>
        </p:nvSpPr>
        <p:spPr>
          <a:xfrm>
            <a:off x="385600" y="2924631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Подземелья
</a:t>
            </a:r>
            <a:pPr algn="l" indent="0" marL="0">
              <a:lnSpc>
                <a:spcPct val="80000"/>
              </a:lnSpc>
              <a:buNone/>
            </a:pPr>
            <a:r>
              <a:rPr lang="en-US" sz="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Подземелья и тёмные коридоры усиливают напряжение. В них школа кажется более строгой и закрытой, а само пространство напоминает, что в Хогвартсе есть не только уют, но и риск.
</a:t>
            </a:r>
            <a:endParaRPr lang="en-US" sz="971" dirty="0"/>
          </a:p>
        </p:txBody>
      </p:sp>
      <p:sp>
        <p:nvSpPr>
          <p:cNvPr id="13" name="Text 5"/>
          <p:cNvSpPr txBox="1"/>
          <p:nvPr/>
        </p:nvSpPr>
        <p:spPr>
          <a:xfrm>
            <a:off x="385600" y="3729736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Гостиные домов
</a:t>
            </a:r>
            <a:pPr algn="l" indent="0" marL="0">
              <a:lnSpc>
                <a:spcPct val="80000"/>
              </a:lnSpc>
              <a:buNone/>
            </a:pPr>
            <a:r>
              <a:rPr lang="en-US" sz="8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Гостиные домов делают школу более личной. Именно там ученики отдыхают, разговаривают и чувствуют принадлежность к своей группе, а значит, учатся жить не только среди правил, но и среди людей.
</a:t>
            </a:r>
            <a:endParaRPr lang="en-US" sz="86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взросления в школе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Самостоятельность
</a:t>
            </a:r>
            <a:pPr algn="l" indent="0" marL="0">
              <a:lnSpc>
                <a:spcPct val="80000"/>
              </a:lnSpc>
              <a:buNone/>
            </a:pPr>
            <a:r>
              <a:rPr lang="en-US" sz="8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вдали от семьи заставляет быстрее привыкать к самостоятельности. Ученики сами следят за временем, вещами и обязанностями, поэтому учёба в Хогвартсе становится тренировкой ответственности.
</a:t>
            </a:r>
            <a:endParaRPr lang="en-US" sz="813" dirty="0"/>
          </a:p>
        </p:txBody>
      </p:sp>
      <p:sp>
        <p:nvSpPr>
          <p:cNvPr id="10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рядом
</a:t>
            </a:r>
            <a:pPr algn="l" indent="0" marL="0">
              <a:lnSpc>
                <a:spcPct val="80000"/>
              </a:lnSpc>
              <a:buNone/>
            </a:pPr>
            <a:r>
              <a:rPr lang="en-US" sz="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жизнь помогает находить друзей и учиться договариваться. В школьной среде особенно заметно, что поддержка сверстников иногда важнее домашних привычек и старых представлений.
</a:t>
            </a:r>
            <a:endParaRPr lang="en-US" sz="804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через ошибки
</a:t>
            </a:r>
            <a:pPr algn="l" indent="0" marL="0">
              <a:lnSpc>
                <a:spcPct val="80000"/>
              </a:lnSpc>
              <a:buNone/>
            </a:pPr>
            <a:r>
              <a:rPr lang="en-US" sz="8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ситуации учат принимать последствия своих решений. В Хогвартсе ошибки не просто оцениваются, а часто превращаются в урок, который невозможно выучить только по учебнику.
</a:t>
            </a:r>
            <a:endParaRPr lang="en-US" sz="876" dirty="0"/>
          </a:p>
        </p:txBody>
      </p:sp>
      <p:sp>
        <p:nvSpPr>
          <p:cNvPr id="12" name="Text 5"/>
          <p:cNvSpPr txBox="1"/>
          <p:nvPr/>
        </p:nvSpPr>
        <p:spPr>
          <a:xfrm>
            <a:off x="338805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взгляда
</a:t>
            </a:r>
            <a:pPr algn="l" indent="0" marL="0">
              <a:lnSpc>
                <a:spcPct val="80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пространство меняет взгляд на себя: ученик сравнивает ожидания семьи, требования школы и собственные поступки. Так постепенно формируется более зрелое понимание себя и других.
</a:t>
            </a:r>
            <a:endParaRPr lang="en-US" sz="87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311199"/>
            <a:ext cx="3147000" cy="7127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дома и их ценности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Хогвартса показывают, что важны не только способности, но и ценности, по которым человек живёт и принимает решения.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домов объединяет характер и принадлежность: она помогает понять, что личность раскрывается через выбор, а не только через талант.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мира Хогвартса в произведениях Дж. К. Роулинг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распределения в Хогвартсе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распределении по личным качествам, а не на внешних успехах.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соперничество помогает, а когда вредит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85603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Соревнование как стимул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Соревнование между домами помогает школе оставаться живой: оно добавляет цели, эмоции и стремление работать лучше. Для учеников это способ проверить себя в честной борьбе.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902928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предвзятости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победа становится важнее уважения, конкуренция легко превращается в обиды. Тогда ученики начинают видеть в других не людей, а только соперников.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3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роста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Здоровое соперничество учит собранности и дисциплине. Оно может укреплять команду, если участники стараются честно и не унижают проигравших.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902928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справедливости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Несправедливость разрушает доверие быстрее, чем любая ошибка. Если правила применяются неравно, школьная игра перестаёт быть общей и становится источником конфликтов.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изучают в Хогвартсе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Хогвартсе обучение строится вокруг практики: каждый предмет требует внимания, точности и умения действовать в нужный момент.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показывает, что школа сочетает теорию, практику и навыки, полезные не только в магии, но и в повседневной ответственности.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презентации по теме «Обсуждение Хогвартса»
</a:t>
            </a:r>
            <a:endParaRPr lang="en-US" sz="115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этих занятиях особенно важны не только знания, но и готовность ошибаться, слушать и пробовать снова.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презентации по теме «Обсуждение Хогвартса»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предметов выделены как ключевые в учебной жизни Хогвартса.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5799" y="-150"/>
            <a:ext cx="373205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47676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и традиции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0200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Распорядок дня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год в Хогвартсе задаёт чёткий ритм: занятия, приёмы пищи, задания и проверки идут по расписанию, помогая ученикам чувствовать порядок даже в мире магии.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3119025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жизнь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трапезы в Большом зале и жизнь в общих гостиных делают школу не просто местом учёбы, а пространством ежедневного общения, где формируются привычки и отношения.
</a:t>
            </a:r>
            <a:endParaRPr lang="en-US" sz="895" dirty="0"/>
          </a:p>
        </p:txBody>
      </p:sp>
      <p:sp>
        <p:nvSpPr>
          <p:cNvPr id="12" name="Text 4"/>
          <p:cNvSpPr txBox="1"/>
          <p:nvPr/>
        </p:nvSpPr>
        <p:spPr>
          <a:xfrm>
            <a:off x="340200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проверки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Экзамены и домашние задания напоминают, что магия требует труда и самодисциплины. Ритуалы подготовки учат не откладывать дело на потом и серьёзно относиться к результату.
</a:t>
            </a:r>
            <a:endParaRPr lang="en-US" sz="895" dirty="0"/>
          </a:p>
        </p:txBody>
      </p:sp>
      <p:sp>
        <p:nvSpPr>
          <p:cNvPr id="13" name="Text 5"/>
          <p:cNvSpPr txBox="1"/>
          <p:nvPr/>
        </p:nvSpPr>
        <p:spPr>
          <a:xfrm>
            <a:off x="3119025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пути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 на Хогвартс-экспрессе и первый вход в замок воспринимаются как начало нового этапа. Такие традиции помогают ученикам почувствовать: они вступают в особую общность.
</a:t>
            </a:r>
            <a:endParaRPr lang="en-US" sz="89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 их смысл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5600" y="1304312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ограничения
</a:t>
            </a:r>
            <a:pPr algn="l" indent="0" marL="0">
              <a:lnSpc>
                <a:spcPct val="80000"/>
              </a:lnSpc>
              <a:buNone/>
            </a:pPr>
            <a:r>
              <a:rPr lang="en-US" sz="8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 школе нужны, чтобы поддерживать порядок, защищать учеников и делать жизнь предсказуемой. Без общих рамок обучение быстро превратилось бы в хаос и постоянные конфликты.
</a:t>
            </a:r>
            <a:endParaRPr lang="en-US" sz="896" dirty="0"/>
          </a:p>
        </p:txBody>
      </p:sp>
      <p:sp>
        <p:nvSpPr>
          <p:cNvPr id="10" name="Text 3"/>
          <p:cNvSpPr txBox="1"/>
          <p:nvPr/>
        </p:nvSpPr>
        <p:spPr>
          <a:xfrm>
            <a:off x="385600" y="2114497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ради защиты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запреты связаны с безопасностью: они помогают не попадать в опасные ситуации и не причинять вред другим. В таком случае правило объясняется его пользой.
</a:t>
            </a:r>
            <a:endParaRPr lang="en-US" sz="993" dirty="0"/>
          </a:p>
        </p:txBody>
      </p:sp>
      <p:sp>
        <p:nvSpPr>
          <p:cNvPr id="11" name="Text 4"/>
          <p:cNvSpPr txBox="1"/>
          <p:nvPr/>
        </p:nvSpPr>
        <p:spPr>
          <a:xfrm>
            <a:off x="385600" y="2924631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правило спорно
</a:t>
            </a:r>
            <a:pPr algn="l" indent="0" marL="0">
              <a:lnSpc>
                <a:spcPct val="80000"/>
              </a:lnSpc>
              <a:buNone/>
            </a:pPr>
            <a:r>
              <a:rPr lang="en-US" sz="9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смысл требования неясен, оно вызывает сопротивление и споры. Ученикам легче соблюдать то, что они понимают, чем-то, что кажется произвольным или несправедливым.
</a:t>
            </a:r>
            <a:endParaRPr lang="en-US" sz="977" dirty="0"/>
          </a:p>
        </p:txBody>
      </p:sp>
      <p:sp>
        <p:nvSpPr>
          <p:cNvPr id="12" name="Text 5"/>
          <p:cNvSpPr txBox="1"/>
          <p:nvPr/>
        </p:nvSpPr>
        <p:spPr>
          <a:xfrm>
            <a:off x="385600" y="3729736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Понятность и доверие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Хогвартс показывает, что дисциплина важна, но она работает лучше всего тогда, когда взрослые умеют объяснять причины своих решений и слушать учеников.
</a:t>
            </a:r>
            <a:endParaRPr lang="en-US" sz="99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которые создают Хогвартс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Показано, как разные участники школьной жизни влияют друг на друга и создают атмосферу Хогвартса.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авторитета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курс школы
</a:t>
            </a:r>
            <a:pPr algn="l" indent="0" marL="0">
              <a:lnSpc>
                <a:spcPct val="80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Директор задаёт общий тон школе: от его решений зависят безопасность, порядок и то, насколько ученики чувствуют, что правила имеют смысл.
</a:t>
            </a:r>
            <a:endParaRPr lang="en-US" sz="953" dirty="0"/>
          </a:p>
        </p:txBody>
      </p:sp>
      <p:sp>
        <p:nvSpPr>
          <p:cNvPr id="10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преподавателя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Профессора влияют не только знаниями, но и манерой общения. Если учитель справедлив, ученики легче принимают требования и готовы стараться на уроках.
</a:t>
            </a:r>
            <a:endParaRPr lang="en-US" sz="895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к взрослым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авторитет не основан только на должности. Ему нужны последовательность, честность и уважение к тем, кого он наставляет каждый день.
</a:t>
            </a:r>
            <a:endParaRPr lang="en-US" sz="895" dirty="0"/>
          </a:p>
        </p:txBody>
      </p:sp>
      <p:sp>
        <p:nvSpPr>
          <p:cNvPr id="12" name="Text 5"/>
          <p:cNvSpPr txBox="1"/>
          <p:nvPr/>
        </p:nvSpPr>
        <p:spPr>
          <a:xfrm>
            <a:off x="338805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решения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решения объясняют ясно, ученикам проще согласиться даже с трудными ограничениями. Так власть воспринимается не как давление, а как ответственность.
</a:t>
            </a:r>
            <a:endParaRPr lang="en-US" sz="89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модели поведения учеников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85603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Смелый шаг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ученики сразу идут вперёд и действуют смело, даже если не уверены в результате. Такой подход помогает в опасной ситуации, но требует самоконтроля.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902928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Осторожное решение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сначала оценивают риск и не торопятся. Осторожность позволяет избежать ошибок, хотя иногда из-за неё можно упустить важный шанс.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3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команды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учеников ищет опору в друзьях и вместе обсуждает план действий. Команда помогает справиться со страхом и увидеть проблему с разных сторон.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902928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знания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 те, кто прежде всего полагается на знания и наблюдения. Такой способ особенно ценен, когда нужна точность, а не импульс.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305" y="736225"/>
            <a:ext cx="3189689" cy="3851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 разные взгляды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5600" y="1304312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трудностями
</a:t>
            </a:r>
            <a:pPr algn="l" indent="0" marL="0">
              <a:lnSpc>
                <a:spcPct val="80000"/>
              </a:lnSpc>
              <a:buNone/>
            </a:pPr>
            <a:r>
              <a:rPr lang="en-US" sz="9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в Хогвартсе держится не на идеальности, а на готовности оставаться рядом, когда трудно. Именно такие моменты показывают, кому можно доверять по-настоящему.
</a:t>
            </a:r>
            <a:endParaRPr lang="en-US" sz="977" dirty="0"/>
          </a:p>
        </p:txBody>
      </p:sp>
      <p:sp>
        <p:nvSpPr>
          <p:cNvPr id="11" name="Text 3"/>
          <p:cNvSpPr txBox="1"/>
          <p:nvPr/>
        </p:nvSpPr>
        <p:spPr>
          <a:xfrm>
            <a:off x="385600" y="2114497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без вражды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взгляды не разрушают отношения, если люди умеют слушать друг друга. Спор может быть полезным, когда он помогает понять позицию собеседника.
</a:t>
            </a:r>
            <a:endParaRPr lang="en-US" sz="993" dirty="0"/>
          </a:p>
        </p:txBody>
      </p:sp>
      <p:sp>
        <p:nvSpPr>
          <p:cNvPr id="12" name="Text 4"/>
          <p:cNvSpPr txBox="1"/>
          <p:nvPr/>
        </p:nvSpPr>
        <p:spPr>
          <a:xfrm>
            <a:off x="385600" y="2924631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цель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испытания делают союз крепче, потому что участники учатся не соревноваться друг с другом, а защищать общую цель и общую безопасность.
</a:t>
            </a:r>
            <a:endParaRPr lang="en-US" sz="993" dirty="0"/>
          </a:p>
        </p:txBody>
      </p:sp>
      <p:sp>
        <p:nvSpPr>
          <p:cNvPr id="13" name="Text 5"/>
          <p:cNvSpPr txBox="1"/>
          <p:nvPr/>
        </p:nvSpPr>
        <p:spPr>
          <a:xfrm>
            <a:off x="385600" y="3729736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важнее сходства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друзья похожи очень мало, но остаются верны друг другу. В Хогвартсе это напоминает: верность важнее полного совпадения характеров и вкусов.
</a:t>
            </a:r>
            <a:endParaRPr lang="en-US" sz="99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47676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выбора и личной ответственности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и позиция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Хогвартс постоянно ставит героев перед выбором: подчиниться давлению или сохранить собственную позицию. Именно в таких моментах характер становится заметным для окружающих.
</a:t>
            </a:r>
            <a:endParaRPr lang="en-US" sz="895" dirty="0"/>
          </a:p>
        </p:txBody>
      </p:sp>
      <p:sp>
        <p:nvSpPr>
          <p:cNvPr id="10" name="Text 3"/>
          <p:cNvSpPr txBox="1"/>
          <p:nvPr/>
        </p:nvSpPr>
        <p:spPr>
          <a:xfrm>
            <a:off x="3119025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доверия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меньшее значение имеет то, кому человек доверяет. Ошибка в выборе союзника может привести к конфликту, а верное решение укрепляет отношения.
</a:t>
            </a:r>
            <a:endParaRPr lang="en-US" sz="95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признавать ошибку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Признать промах бывает труднее, чем его скрыть. Но честность помогает исправить ситуацию и показывает, что ответственность важнее страха выглядеть слабым.
</a:t>
            </a:r>
            <a:endParaRPr lang="en-US" sz="895" dirty="0"/>
          </a:p>
        </p:txBody>
      </p:sp>
      <p:sp>
        <p:nvSpPr>
          <p:cNvPr id="12" name="Text 5"/>
          <p:cNvSpPr txBox="1"/>
          <p:nvPr/>
        </p:nvSpPr>
        <p:spPr>
          <a:xfrm>
            <a:off x="3119025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формируют личность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Трудный выбор запоминается сильнее, потому что он требует внутренней работы. В такие моменты герой не просто действует, а определяет, кем он становится.
</a:t>
            </a:r>
            <a:endParaRPr lang="en-US" sz="89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Принадлежность к дому и личность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85603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сообщества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даёт ученику поддержку, друзей и чувство принадлежности. Это помогает увереннее чувствовать себя в школе, особенно когда всё вокруг новое и незнакомое.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902928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один шаблон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 принадлежность к дому не должна превращаться в ярлык. Один и тот же дом объединяет разных людей, а не делает их одинаковыми.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3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говорят больше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поступки важнее цвета мантии или названия группы. Именно поведение показывает, кто человек на самом деле, а не только его формальная принадлежность.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902928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другим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чужому дому не ослабляет верность своему. Напротив, оно помогает избежать вражды и видеть в сопернике такого же ученика, а не врага.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223922"/>
            <a:ext cx="3170700" cy="89525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для разговора в классе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ниже помогают обсудить, как школьный мир Хогвартса связан с реальной жизнью подростков: выбором, правилами, дружбой и отношением к успеху.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вопросы переводят обсуждение от сюжета к личному опыту учеников и помогают сравнить разные взгляды без длинных пересказов.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теме презентации «Хогвартс» и её ключевым идеям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разговора о Хогвартсе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Хогвартс остаётся запоминающимся не только из-за магии, но и благодаря темам, близким подросткам: выбору, дружбе, ответственности, справедливости и умению жить в сообществе.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2026-07-25T21:08:58Z</dcterms:created>
  <dcterms:modified xsi:type="dcterms:W3CDTF">2026-07-25T21:08:58Z</dcterms:modified>
</cp:coreProperties>
</file>