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8" y="0"/>
            <a:ext cx="2968205" cy="4180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92672" y="4502319"/>
            <a:ext cx="59385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Навыки общения помогают дружить, договариваться и уверенно чувствовать себя каждый день.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392672" y="484753"/>
            <a:ext cx="6840300" cy="341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Социализация и общение: навыки для школы и жизни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2530" y="0"/>
            <a:ext cx="5758739" cy="686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575" y="2591575"/>
            <a:ext cx="4866600" cy="32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школе социализация начинается с простого: ты входишь в группу, пробуешь говорить, слушать и постепенно становишься своим среди других.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5066700" cy="16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меняется в школьном общении
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0575" y="487150"/>
            <a:ext cx="105660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Социализация и общение: зачем они нужны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796800" y="3401852"/>
            <a:ext cx="3085200" cy="17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Социализация помогает понять правила группы: когда говорить, как договариваться и что считать уважением. Без этих навыков трудно включаться в классные дела и чувствовать себя уверенно.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796800" y="2924800"/>
            <a:ext cx="30852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вместе с людьми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569375" y="3401852"/>
            <a:ext cx="3085200" cy="17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нужно, чтобы знакомиться, просить поддержку и решать разногласия без ссор. Чем яснее человек выражает мысли, тем легче его понимают одноклассники и друзья.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569375" y="2924800"/>
            <a:ext cx="30852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и поддержка
</a:t>
            </a:r>
            <a:endParaRPr lang="en-US" sz="1600" dirty="0"/>
          </a:p>
        </p:txBody>
      </p:sp>
      <p:sp>
        <p:nvSpPr>
          <p:cNvPr id="12" name="Text 6"/>
          <p:cNvSpPr txBox="1"/>
          <p:nvPr/>
        </p:nvSpPr>
        <p:spPr>
          <a:xfrm>
            <a:off x="8354350" y="3401852"/>
            <a:ext cx="3085200" cy="17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подростка общение влияет не только на настроение, но и на учебу. Умение работать с людьми помогает в проектах, на уроках и в выборе круга общения.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8354350" y="2924800"/>
            <a:ext cx="30852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каждый день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3425" y="2363600"/>
            <a:ext cx="43050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простых приема — внимание, ясность и уважение — чаще всего делают разговор понятнее и спокойнее.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644525" y="4674150"/>
            <a:ext cx="4918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формулировка для мини-теста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581075" y="2363600"/>
            <a:ext cx="47736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2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приема сильнее помогают общению, чем перебивание или капслок.
</a:t>
            </a:r>
            <a:endParaRPr lang="en-US" sz="4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157022"/>
            <a:ext cx="3681600" cy="248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8975" y="1157022"/>
            <a:ext cx="3681600" cy="248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6150" y="1157022"/>
            <a:ext cx="3681600" cy="24879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перемене один ученик подходит к другому и спрашивает про домашку. Слова важны, но не меньше важны тон и пауза между фразами — они показывают дружелюбие и интерес.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5057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на перемене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424882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чате класса сообщение без интонации может прозвучать резко, даже если автор не хотел обидеть. Поэтому эмодзи, знаки препинания и скорость ответа тоже становятся частью смысла.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24882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Сообщение без голоса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8036000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ребята стоят рядом, многое читается без слов: взгляд, поза, расстояние и жесты. Иногда человек отвечает коротко не потому, что сердится, а потому, что устал или спешит.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8036000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рядом с нами
</a:t>
            </a:r>
            <a:endParaRPr lang="en-US" sz="1500" dirty="0"/>
          </a:p>
        </p:txBody>
      </p:sp>
      <p:sp>
        <p:nvSpPr>
          <p:cNvPr id="16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общения: слова и сигналы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общения: от сигнала к ответу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общение проходит от первого сигнала до уточнения смысла в классе, на перемене и в чате.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невербальные сигналы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2702800" y="1857200"/>
            <a:ext cx="74481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интереса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Открытая поза, спокойный голос и короткий взгляд часто показывают интерес к разговору. Если человек кивает и не отстраняется, обычно ему комфортно продолжать общение.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2702800" y="3233025"/>
            <a:ext cx="74481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напряжения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Скрещенные руки, отвод взгляда и шаг назад могут означать усталость, тревогу или желание сократить разговор. Это не всегда отказ, поэтому лучше не спешить с выводами.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2702800" y="4608850"/>
            <a:ext cx="74481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вопросом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надежный способ понять смысл сигнала — спокойно уточнить словами. Короткий вопрос помогает избежать ошибок и показывает уважение к состоянию другого человека.
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Эмпатия: замечать чувства другого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4683075" y="4604025"/>
            <a:ext cx="36039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96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2. Называем чувство
</a:t>
            </a:r>
            <a:pPr algn="l" indent="0" marL="0">
              <a:lnSpc>
                <a:spcPct val="115000"/>
              </a:lnSpc>
              <a:buNone/>
            </a:pPr>
            <a:r>
              <a:rPr lang="en-US" sz="499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3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полезно назвать чувство без оценки: «похоже, ты расстроен» или «кажется, тебе неловко». Такая фраза снижает напряжение и помогает человеку почувствовать себя услышанным.
</a:t>
            </a:r>
            <a:endParaRPr lang="en-US" sz="1496" dirty="0"/>
          </a:p>
        </p:txBody>
      </p:sp>
      <p:sp>
        <p:nvSpPr>
          <p:cNvPr id="9" name="Text 3"/>
          <p:cNvSpPr txBox="1"/>
          <p:nvPr/>
        </p:nvSpPr>
        <p:spPr>
          <a:xfrm>
            <a:off x="8113500" y="2450825"/>
            <a:ext cx="3603900" cy="122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96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3. Уважаем границы
</a:t>
            </a:r>
            <a:pPr algn="l" indent="0" marL="0">
              <a:lnSpc>
                <a:spcPct val="115000"/>
              </a:lnSpc>
              <a:buNone/>
            </a:pPr>
            <a:r>
              <a:rPr lang="en-US" sz="565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19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важно отнестись уважительно и задать мягкий вопрос без давления. Можно предложить помощь или просто дать время, если собеседник не готов говорить сразу.
</a:t>
            </a:r>
            <a:endParaRPr lang="en-US" sz="1696" dirty="0"/>
          </a:p>
        </p:txBody>
      </p:sp>
      <p:sp>
        <p:nvSpPr>
          <p:cNvPr id="10" name="Text 4"/>
          <p:cNvSpPr txBox="1"/>
          <p:nvPr/>
        </p:nvSpPr>
        <p:spPr>
          <a:xfrm>
            <a:off x="1294925" y="2513800"/>
            <a:ext cx="36039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53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1. Замечаем состояние
</a:t>
            </a:r>
            <a:pPr algn="l" indent="0" marL="0">
              <a:lnSpc>
                <a:spcPct val="115000"/>
              </a:lnSpc>
              <a:buNone/>
            </a:pPr>
            <a:r>
              <a:rPr lang="en-US" sz="584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63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заметить, что с человеком что-то не так: он замолчал, отвернулся или отвечает короче обычного. Это первый сигнал, что разговор требует аккуратности.
</a:t>
            </a:r>
            <a:endParaRPr lang="en-US" sz="175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7150"/>
            <a:ext cx="105660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слушание: как понимать точнее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1524925" y="1853625"/>
            <a:ext cx="94917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Дай договорить
</a:t>
            </a:r>
            <a:endParaRPr lang="en-US" sz="1700" dirty="0"/>
          </a:p>
        </p:txBody>
      </p:sp>
      <p:sp>
        <p:nvSpPr>
          <p:cNvPr id="12" name="Text 3"/>
          <p:cNvSpPr txBox="1"/>
          <p:nvPr/>
        </p:nvSpPr>
        <p:spPr>
          <a:xfrm>
            <a:off x="1524925" y="2282275"/>
            <a:ext cx="9723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перебивай собеседника, даже если уже понял основную мысль. Когда человеку дают закончить фразу, он чувствует уважение и охотнее объясняет свою позицию точнее.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1524925" y="3390625"/>
            <a:ext cx="94917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понимание
</a:t>
            </a:r>
            <a:endParaRPr lang="en-US" sz="1700" dirty="0"/>
          </a:p>
        </p:txBody>
      </p:sp>
      <p:sp>
        <p:nvSpPr>
          <p:cNvPr id="14" name="Text 5"/>
          <p:cNvSpPr txBox="1"/>
          <p:nvPr/>
        </p:nvSpPr>
        <p:spPr>
          <a:xfrm>
            <a:off x="1524925" y="3819275"/>
            <a:ext cx="9723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Перескажи смысл своими словами, чтобы проверить, правильно ли ты понял ситуацию. Такая проверка особенно полезна, когда речь идет о споре, проекте или сообщении в чате.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1524925" y="4927625"/>
            <a:ext cx="94917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Спроси точнее
</a:t>
            </a:r>
            <a:endParaRPr lang="en-US" sz="1700" dirty="0"/>
          </a:p>
        </p:txBody>
      </p:sp>
      <p:sp>
        <p:nvSpPr>
          <p:cNvPr id="16" name="Text 7"/>
          <p:cNvSpPr txBox="1"/>
          <p:nvPr/>
        </p:nvSpPr>
        <p:spPr>
          <a:xfrm>
            <a:off x="1524925" y="5356275"/>
            <a:ext cx="9723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Добавь уточняющий вопрос, если в ответе есть неясность. Фраза вроде «Я правильно понял, тебе не подошла группа?» помогает избежать лишних обид и догадок.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500" y="1195328"/>
            <a:ext cx="11379300" cy="28781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начать разговор без неловкости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522245" y="4893510"/>
            <a:ext cx="3460119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Начните с короткого приветствия и вопроса по ситуации: про урок, перемену или общий проект. Такой вход звучит естественно и не ставит собеседника в неловкое положение.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22237" y="4342890"/>
            <a:ext cx="3460119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старт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315245" y="4893510"/>
            <a:ext cx="3460119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работают общие темы: домашка, кружок, игра, сериал или школьное задание. Они дают повод продолжить разговор без лишней личной информации.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4315237" y="4342890"/>
            <a:ext cx="3460119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Безопасные темы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8108245" y="4893510"/>
            <a:ext cx="3460119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Нейтральный комплимент тоже помогает, если он не давит и не требует ответа: «Классно у тебя вышел рисунок». После этого можно задать короткий вопрос.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8108237" y="4342890"/>
            <a:ext cx="3460119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Комплимент и вопрос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400" y="1666705"/>
            <a:ext cx="316800" cy="2534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400" y="2686430"/>
            <a:ext cx="316800" cy="2534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3400" y="3674475"/>
            <a:ext cx="316800" cy="316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50313" y="4690900"/>
            <a:ext cx="282975" cy="323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33400" y="5745605"/>
            <a:ext cx="316800" cy="25344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4" name="Text 1"/>
          <p:cNvSpPr txBox="1"/>
          <p:nvPr/>
        </p:nvSpPr>
        <p:spPr>
          <a:xfrm>
            <a:off x="450575" y="487150"/>
            <a:ext cx="10933500" cy="63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для знакомства и «лед»
</a:t>
            </a:r>
            <a:endParaRPr lang="en-US" sz="3200" dirty="0"/>
          </a:p>
        </p:txBody>
      </p:sp>
      <p:sp>
        <p:nvSpPr>
          <p:cNvPr id="15" name="Text 2"/>
          <p:cNvSpPr txBox="1"/>
          <p:nvPr/>
        </p:nvSpPr>
        <p:spPr>
          <a:xfrm>
            <a:off x="1535150" y="1435525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тема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Начать проще всего с того, что уже знакомо обоим: урок, домашка, контрольная или учитель. Один короткий вопрос показывает интерес и не заставляет человека раскрывать личное.
</a:t>
            </a:r>
            <a:endParaRPr lang="en-US" sz="1500" dirty="0"/>
          </a:p>
        </p:txBody>
      </p:sp>
      <p:sp>
        <p:nvSpPr>
          <p:cNvPr id="16" name="Text 3"/>
          <p:cNvSpPr txBox="1"/>
          <p:nvPr/>
        </p:nvSpPr>
        <p:spPr>
          <a:xfrm>
            <a:off x="1535150" y="24552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увлечение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Хобби удобно обсуждать без давления: рисование, спорт, настольные игры, программирование или чтение. Такой разговор помогает быстро найти общие интересы и продолжить общение естественно.
</a:t>
            </a:r>
            <a:endParaRPr lang="en-US" sz="1500" dirty="0"/>
          </a:p>
        </p:txBody>
      </p:sp>
      <p:sp>
        <p:nvSpPr>
          <p:cNvPr id="17" name="Text 4"/>
          <p:cNvSpPr txBox="1"/>
          <p:nvPr/>
        </p:nvSpPr>
        <p:spPr>
          <a:xfrm>
            <a:off x="1535150" y="3474975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Вкусы и интересы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 фильмы помогают говорить о вкусах, а не о личных секретах. Достаточно спросить, что сейчас нравится, и спокойно принять ответ без оценки и спора.
</a:t>
            </a:r>
            <a:endParaRPr lang="en-US" sz="1500" dirty="0"/>
          </a:p>
        </p:txBody>
      </p:sp>
      <p:sp>
        <p:nvSpPr>
          <p:cNvPr id="18" name="Text 5"/>
          <p:cNvSpPr txBox="1"/>
          <p:nvPr/>
        </p:nvSpPr>
        <p:spPr>
          <a:xfrm>
            <a:off x="1535150" y="449470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Планы на выходные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Планы на выходные дают лёгкую тему для первого диалога: прогулка, секция, домашние дела или поездка. Это безопасный способ поддержать разговор и заметить ритм другого человека.
</a:t>
            </a:r>
            <a:endParaRPr lang="en-US" sz="1500" dirty="0"/>
          </a:p>
        </p:txBody>
      </p:sp>
      <p:sp>
        <p:nvSpPr>
          <p:cNvPr id="19" name="Text 6"/>
          <p:cNvSpPr txBox="1"/>
          <p:nvPr/>
        </p:nvSpPr>
        <p:spPr>
          <a:xfrm>
            <a:off x="1535150" y="5514425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для старта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фразы вроде «Можно с тобой?» или «Как тебе это задание?» помогают войти в контакт вежливо и без навязчивости, когда важно начать общение спокойно.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50575" y="487150"/>
            <a:ext cx="105660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и согласие в общении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80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границы касаются не только тела, но и вещей, времени, переписки и приватной информации. Если что-то не хочется обсуждать или показывать, это нормально.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9680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считается границей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920655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тема неприятна, можно сменить разговор, отойти или предложить другой вариант. Такое поведение показывает уважение к чужим границам и делает общение безопаснее.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920655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 дальше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640330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отказывается, важно сразу остановиться без уговоров и шуток. Спокойное «Понял, спасибо» помогает сохранить уважение и не превращать разговор в давление.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640330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реагировать на отказ
</a:t>
            </a:r>
            <a:endParaRPr lang="en-US" sz="1500" dirty="0"/>
          </a:p>
        </p:txBody>
      </p:sp>
      <p:sp>
        <p:nvSpPr>
          <p:cNvPr id="15" name="Text 8"/>
          <p:cNvSpPr txBox="1"/>
          <p:nvPr/>
        </p:nvSpPr>
        <p:spPr>
          <a:xfrm>
            <a:off x="360005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Согласие бывает только ясным и добровольным. Молчание, сомнение или неловкая улыбка не означают «да», поэтому лучше прямо уточнить и дождаться понятного ответа.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360005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согласие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3425" y="2363600"/>
            <a:ext cx="43050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сказать «нет» и спокойно принять отказ особенно важно в школьном общении: из трёх коротких вариантов ответа легко выбрать безопасный и уважительный.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644525" y="4674150"/>
            <a:ext cx="4918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 «Социализация и общение».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581075" y="2363600"/>
            <a:ext cx="47736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93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20004"/>
              </a:lnSpc>
              <a:buNone/>
            </a:pPr>
            <a:r>
              <a:rPr lang="en-US" sz="982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965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простых формулы помогают отказывать без оправданий и принимать ответ без обиды.
</a:t>
            </a:r>
            <a:endParaRPr lang="en-US" sz="393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и саморегуляция в разговоре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1175750" y="1609150"/>
            <a:ext cx="50733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Замечаю напряжение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стоит заметить, что именно происходит с телом и голосом: сжимаются кулаки, хочется перебить, голос становится громче. Это сигнал сделать паузу.
</a:t>
            </a:r>
            <a:endParaRPr lang="en-US" sz="1700" dirty="0"/>
          </a:p>
        </p:txBody>
      </p:sp>
      <p:sp>
        <p:nvSpPr>
          <p:cNvPr id="10" name="Text 3"/>
          <p:cNvSpPr txBox="1"/>
          <p:nvPr/>
        </p:nvSpPr>
        <p:spPr>
          <a:xfrm>
            <a:off x="2506600" y="2872113"/>
            <a:ext cx="50733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Останавливаюсь на секунду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помогает короткий перерыв: молча посчитать до десяти, сделать медленный выдох, выпить воды или изменить позу. За это время эмоции становятся слабее.
</a:t>
            </a:r>
            <a:endParaRPr lang="en-US" sz="1700" dirty="0"/>
          </a:p>
        </p:txBody>
      </p:sp>
      <p:sp>
        <p:nvSpPr>
          <p:cNvPr id="11" name="Text 4"/>
          <p:cNvSpPr txBox="1"/>
          <p:nvPr/>
        </p:nvSpPr>
        <p:spPr>
          <a:xfrm>
            <a:off x="3806450" y="4135075"/>
            <a:ext cx="50733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Называю эмоцию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паузы полезно назвать чувство и причину: «Я злюсь, потому что меня не дослушали». Такая фраза делает разговор понятнее и снижает риск ссоры.
</a:t>
            </a:r>
            <a:endParaRPr lang="en-US" sz="1700" dirty="0"/>
          </a:p>
        </p:txBody>
      </p:sp>
      <p:sp>
        <p:nvSpPr>
          <p:cNvPr id="12" name="Text 5"/>
          <p:cNvSpPr txBox="1"/>
          <p:nvPr/>
        </p:nvSpPr>
        <p:spPr>
          <a:xfrm>
            <a:off x="5139950" y="5407225"/>
            <a:ext cx="50733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Продолжаю спокойно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напряжение уже ниже, можно выбрать спокойные слова, задать вопрос или предложить решение. Так спор меньше разгорается и быстрее переходит к разговору по делу.
</a:t>
            </a:r>
            <a:endParaRPr lang="en-US" sz="1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3250" y="2369890"/>
            <a:ext cx="5955300" cy="198801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44875" y="6155600"/>
            <a:ext cx="58137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 «Социализация и общение»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Здоровые и вредные способы решать конфликт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565400" y="1527025"/>
            <a:ext cx="4630200" cy="36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какие действия помогают сохранить уважение и найти выход, а какие только усиливают конфликт и делают ситуацию опаснее.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спокойнее и конкретнее формулировка, тем выше шанс договориться; при травле важнее безопасность, чем попытка решить всё самостоятельно.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Я-сообщения для мирного разговора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2702800" y="1857200"/>
            <a:ext cx="74481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 без обвинений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назовите ситуацию без оценки: что именно произошло и когда. Факт помогает говорить о событии, а не о личности собеседника, поэтому разговор остаётся точнее и спокойнее.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2702800" y="3233025"/>
            <a:ext cx="74481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словами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скажите, что вы чувствуете: злость, обиду, растерянность или тревогу. Такие слова показывают вашу реакцию и помогают другому человеку понять серьёзность ситуации.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2702800" y="4608850"/>
            <a:ext cx="74481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Понятная просьба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Завершите конкретной просьбой: что именно нужно изменить сейчас. Чёткая просьба проще для выполнения, чем общий упрёк, и снижает вероятность новой ссоры.
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7150"/>
            <a:ext cx="105660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решения и когда нужна помощь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1524925" y="1853625"/>
            <a:ext cx="94917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1. Назвать проблему
</a:t>
            </a:r>
            <a:endParaRPr lang="en-US" sz="1700" dirty="0"/>
          </a:p>
        </p:txBody>
      </p:sp>
      <p:sp>
        <p:nvSpPr>
          <p:cNvPr id="12" name="Text 3"/>
          <p:cNvSpPr txBox="1"/>
          <p:nvPr/>
        </p:nvSpPr>
        <p:spPr>
          <a:xfrm>
            <a:off x="1524925" y="2282275"/>
            <a:ext cx="9723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назовите проблему коротко и без лишних оценок: что не поделили, что не договорили, что вызвало напряжение. Чем яснее формулировка, тем проще искать выход.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1524925" y="3390625"/>
            <a:ext cx="94917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2. Найти варианты
</a:t>
            </a:r>
            <a:endParaRPr lang="en-US" sz="1700" dirty="0"/>
          </a:p>
        </p:txBody>
      </p:sp>
      <p:sp>
        <p:nvSpPr>
          <p:cNvPr id="14" name="Text 5"/>
          <p:cNvSpPr txBox="1"/>
          <p:nvPr/>
        </p:nvSpPr>
        <p:spPr>
          <a:xfrm>
            <a:off x="1524925" y="3819275"/>
            <a:ext cx="9723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предложите несколько вариантов: попросить паузу, распределить роли по-другому, обсудить по очереди или договориться о времени. Из трёх идей легче выбрать компромисс.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1524925" y="4927625"/>
            <a:ext cx="94917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3. Позвать на помощь
</a:t>
            </a:r>
            <a:endParaRPr lang="en-US" sz="1700" dirty="0"/>
          </a:p>
        </p:txBody>
      </p:sp>
      <p:sp>
        <p:nvSpPr>
          <p:cNvPr id="16" name="Text 7"/>
          <p:cNvSpPr txBox="1"/>
          <p:nvPr/>
        </p:nvSpPr>
        <p:spPr>
          <a:xfrm>
            <a:off x="1524925" y="5356275"/>
            <a:ext cx="9723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начинается смех, угроза или принуждение молчать, это уже небезопасно. Тогда лучше прекратить спор, обратиться к взрослому и сохранить переписку или скриншоты.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725" y="1237107"/>
            <a:ext cx="3682800" cy="32368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30787" y="1237107"/>
            <a:ext cx="3682800" cy="32368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10849" y="1237107"/>
            <a:ext cx="3682800" cy="323683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450575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чате класса Аня увидела сообщение, набранное капсом, и сразу поняла: оно звучит резко, даже если автор не хотел ссориться. Она ответила коротко, без спама и лишних знаков. Так переписка не превратилась в спор, и обсуждение задания продолжилось спокойно.
</a:t>
            </a:r>
            <a:endParaRPr lang="en-US" sz="1300" dirty="0"/>
          </a:p>
        </p:txBody>
      </p:sp>
      <p:sp>
        <p:nvSpPr>
          <p:cNvPr id="12" name="Text 2"/>
          <p:cNvSpPr txBox="1"/>
          <p:nvPr/>
        </p:nvSpPr>
        <p:spPr>
          <a:xfrm>
            <a:off x="452279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Сообщение без лишнего шума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4230637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7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урока Миша хотел отправить однокласснику смешной скриншот из переписки. Он вспомнил, что чужие фото и сообщения нельзя пересылать без разрешения, даже если это кажется безобидным. Вместо этого он спросил, можно ли показать картинку только тому, кому она адресована.
</a:t>
            </a:r>
            <a:endParaRPr lang="en-US" sz="1257" dirty="0"/>
          </a:p>
        </p:txBody>
      </p:sp>
      <p:sp>
        <p:nvSpPr>
          <p:cNvPr id="14" name="Text 4"/>
          <p:cNvSpPr txBox="1"/>
          <p:nvPr/>
        </p:nvSpPr>
        <p:spPr>
          <a:xfrm>
            <a:off x="4232341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Чужая переписка — не общая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8010699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общий чат пришла ссылка на «срочный розыгрыш» с просьбой ввести код. Катя не спешила нажимать: подозрительные ссылки и просьбы о кодах часто связаны с обманом. Она предупредила друзей и проверила информацию через надёжный источник.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8012403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Ссылка, которую лучше не открывать
</a:t>
            </a:r>
            <a:endParaRPr lang="en-US" sz="1500" dirty="0"/>
          </a:p>
        </p:txBody>
      </p:sp>
      <p:sp>
        <p:nvSpPr>
          <p:cNvPr id="17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безопасность и этикет онлайн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Мини-сценарии для тренировки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ролевых кейса проходят через один и тот же алгоритм: начать, уточнить, обозначить границу и закончить без напряжения.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30325" y="2826433"/>
            <a:ext cx="6353700" cy="26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Социализация строится из маленьких шагов: заметить человека, поддержать разговор, уважать границы и не теряться в споре. Выберите два навыка, потренируйте их неделю и честно оцените свой прогресс по шкале 1–5.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30325" y="664450"/>
            <a:ext cx="8943900" cy="12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и план на 7 дней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2026-07-25T20:48:53Z</dcterms:created>
  <dcterms:modified xsi:type="dcterms:W3CDTF">2026-07-25T20:48:53Z</dcterms:modified>
</cp:coreProperties>
</file>