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экономика: как связаны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деньги и инвестиции связывают страны в единую систему.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страны обменивались редкими товарами, а затем включили в этот обмен капитал, технологии и услуги. Сегодня мировая система влияет на цены, занятость, валютные курсы и устойчивость экономики.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обмена к взаимозависимости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6399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Понятийный аппарат мировой экономики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не только продаёт и покупает, но и устанавливает правила торговли, налоги, тарифы и валютное регулирование. От этих решений зависит, насколько открытой будет экономика страны.
</a:t>
            </a:r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
</a:t>
            </a:r>
            <a:endParaRPr lang="en-US" sz="1332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создают товары и услуги, выстраивают поставки и выходят на внешние рынки. Их решения определяют, где размещать производство, как снижать издержки и как конкурировать.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Фирмы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означает усиление связей между рынками, технологиями и людьми. Это видно на примере смартфона: его детали проектируются, производятся и собираются в разных странах.
</a:t>
            </a:r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
</a:t>
            </a:r>
            <a:endParaRPr lang="en-US" sz="1347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 включает не только товары, но и движение знаний, капитала и труда. Поэтому миграция работников, переводы денег и международное обучение тоже становятся частью общей системы.
</a:t>
            </a:r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людей
</a:t>
            </a:r>
            <a:endParaRPr lang="en-US" sz="13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становления мировой экономики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морские маршруты связали континенты и сделали международную торговлю регулярной. Страны начали активнее обмениваться сырьём, колониальными товарами и драгоценными металлами.
</a:t>
            </a:r>
            <a:endParaRPr lang="en-US" sz="967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резко увеличила выпуск продукции и спрос на сырьё. Железные дороги и пароходы ускорили перевозки и расширили мировые рынки.
</a:t>
            </a:r>
            <a:endParaRPr lang="en-US" sz="107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усилились международные институты, торговые соглашения и трансграничные инвестиции. Экономики стали теснее зависеть друг от друга.
</a:t>
            </a:r>
            <a:endParaRPr lang="en-US" sz="1072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XXI век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технологии, интернет и глобальные логистические сети сделали обмен информацией и услугами почти мгновенным. Мировая экономика стала работать в режиме постоянной связи.
</a:t>
            </a:r>
            <a:endParaRPr lang="en-US" sz="10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7497" y="0"/>
            <a:ext cx="249640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7978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мировой экономике
</a:t>
            </a:r>
            <a:endParaRPr lang="en-US" sz="2531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8640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13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определяют правила игры: заключают соглашения, вводят ограничения, поддерживают национальные отрасли и отвечают за экономическую безопасность. От их политики зависит открытость рынка и стабильность обмена.
</a:t>
            </a:r>
            <a:endParaRPr lang="en-US" sz="1485" dirty="0"/>
          </a:p>
        </p:txBody>
      </p:sp>
      <p:sp>
        <p:nvSpPr>
          <p:cNvPr id="13" name="Text 3"/>
          <p:cNvSpPr txBox="1"/>
          <p:nvPr/>
        </p:nvSpPr>
        <p:spPr>
          <a:xfrm>
            <a:off x="288640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Фирмы и корпорации
</a:t>
            </a:r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производят товары и услуги, ищут рынки сбыта и размещают предприятия там, где выгоднее вести бизнес. Именно они превращают мировые связи в повседневные поставки и рабочие места.
</a:t>
            </a:r>
            <a:endParaRPr lang="en-US" sz="1605" dirty="0"/>
          </a:p>
        </p:txBody>
      </p:sp>
      <p:sp>
        <p:nvSpPr>
          <p:cNvPr id="14" name="Text 4"/>
          <p:cNvSpPr txBox="1"/>
          <p:nvPr/>
        </p:nvSpPr>
        <p:spPr>
          <a:xfrm>
            <a:off x="3357123" y="1142376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 финансы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и финансовые институты проводят платежи, кредитуют сделки и помогают перемещать капитал между странами. Без них международная торговля и инвестиции были бы значительно медленнее.
</a:t>
            </a:r>
            <a:endParaRPr lang="en-US" sz="1598" dirty="0"/>
          </a:p>
        </p:txBody>
      </p:sp>
      <p:sp>
        <p:nvSpPr>
          <p:cNvPr id="15" name="Text 5"/>
          <p:cNvSpPr txBox="1"/>
          <p:nvPr/>
        </p:nvSpPr>
        <p:spPr>
          <a:xfrm>
            <a:off x="3357123" y="2903403"/>
            <a:ext cx="2747339" cy="16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участвуют в мировой экономике как работники, потребители, мигранты и учащиеся. Их труд, доходы и переводы тоже создают связи между странами.
</a:t>
            </a:r>
            <a:endParaRPr lang="en-US" sz="17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мировой торговли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обмен охватывает не только фабричную продукцию, но и интеллектуальные услуги, связанные с информацией и знаниями.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стоимости торговля товарами заметно превышает торговлю услугами, но услуги занимают очень крупную и растущую часть мировой 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ВТО, World Trade Statistical Review 2024; данные за 2023 год.
</a:t>
            </a:r>
            <a:endParaRPr lang="en-US" sz="15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могут выиграть от обмена, если каждая сосредоточится на более выгодном для себя производстве.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сравнительных преимуществ показывает, что обмен повышает общий результат, когда участники специализируются на том, что получается эффективнее.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сравнительных преимуществ в международной экономике.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7999"/>
            <a:ext cx="4759500" cy="18828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торговой политики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политика определяет, насколько открытым будет рынок и как распределятся выгоды между производителями и потребителями.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помогают отдельным отраслям, но обычно повышают цены. Снижение барьеров выгодно потребителям и расширяет торговлю.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международной экономике.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платёжный баланс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внешних поступлений и платежей страны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43395" y="0"/>
            <a:ext cx="230051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Валютный курс в повседневной жизни
</a:t>
            </a:r>
            <a:endParaRPr lang="en-US" sz="2738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курса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валюты влияет на стоимость зарубежных товаров: чем слабее национальная валюта, тем дороже импорт и поездки, оплачиваемые в иностранной валюте.
</a:t>
            </a:r>
            <a:endParaRPr lang="en-US" sz="1672" dirty="0"/>
          </a:p>
        </p:txBody>
      </p:sp>
      <p:sp>
        <p:nvSpPr>
          <p:cNvPr id="13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цены товара
</a:t>
            </a:r>
            <a:pPr algn="l" indent="0" marL="0">
              <a:lnSpc>
                <a:spcPct val="100000"/>
              </a:lnSpc>
              <a:buNone/>
            </a:pPr>
            <a:r>
              <a:rPr lang="en-US" sz="14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Подорожание импорта быстро передаётся в розничные цены, особенно когда товар зависит от иностранных комплектующих, топлива или лицензий.
</a:t>
            </a:r>
            <a:endParaRPr lang="en-US" sz="1672" dirty="0"/>
          </a:p>
        </p:txBody>
      </p:sp>
      <p:sp>
        <p:nvSpPr>
          <p:cNvPr id="14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Себестоимость и бизнес
</a:t>
            </a:r>
            <a:pPr algn="l" indent="0" marL="0">
              <a:lnSpc>
                <a:spcPct val="100000"/>
              </a:lnSpc>
              <a:buNone/>
            </a:pPr>
            <a:r>
              <a:rPr lang="en-US" sz="142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бизнес использует импортные детали, растёт себестоимость производства; это может сократить прибыль или вынудить повысить цену для покупателя.
</a:t>
            </a:r>
            <a:endParaRPr lang="en-US" sz="1601" dirty="0"/>
          </a:p>
        </p:txBody>
      </p:sp>
      <p:sp>
        <p:nvSpPr>
          <p:cNvPr id="15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выигрывают те, кто производит внутри страны: их товары становятся относительно привлекательнее, но эффект обычно носит временный характер.
</a:t>
            </a:r>
            <a:endParaRPr lang="en-US" sz="16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95625" y="1584875"/>
            <a:ext cx="50280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900" y="1584875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формы движения капитала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Кредиты и займы позволяют странам быстро получить ресурсы для бюджета, инфраструктуры или поддержки платежей. Но вместе с деньгами приходит обязанность возвращать долг и выплачивать проценты.
</a:t>
            </a:r>
            <a:endParaRPr lang="en-US" sz="1184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капитал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Портфельные инвестиции приходят через покупку акций и облигаций. Они могут дать экономике приток валюты и оживить рынок, но при ухудшении ожиданий инвесторы способны быстро уйти.
</a:t>
            </a:r>
            <a:endParaRPr lang="en-US" sz="1252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доходности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капитала усиливает развитие там, где есть спрос, стабильные правила и ожидаемая прибыль. Поэтому инвесторы внимательно сравнивают риски, налоги, курс валюты и перспективы роста.
</a:t>
            </a:r>
            <a:endParaRPr lang="en-US" sz="1144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страны внешний капитал полезен, если он дополняет внутренние ресурсы. Если зависимость становится слишком высокой, растёт уязвимость перед кризисами, колебаниями рынков и изменением условий кредитования.
</a:t>
            </a:r>
            <a:endParaRPr lang="en-US" sz="11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иностранные инвестиции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инвестиции особенно заметны в автомобилестроении, электронике и сфере услуг: компании строят заводы, офисы и торговые сети ближе к потребителю.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промышленность и услуги: именно там инвесторы чаще создают рабочие места и закрепляются надолго.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структуре прямых иностранных инвестиций; без привязки к конкретной стране и году
</a:t>
            </a:r>
            <a:endParaRPr lang="en-US" sz="143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корпорации связывают мир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Дизайн, производство и рынок
</a:t>
            </a:r>
            <a:pPr algn="ctr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одной страны разрабатывают платформу, маркетологи другой тестируют спрос, а сборка происходит в третьем государстве. Так корпорация распределяет функции, чтобы снизить издержки и быстрее вывести продукт на рынок.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сеть вместо одного завода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бренд опирается на стандарты качества, единые поставки и узнаваемый образ. Покупатель видит один логотип, но за ним стоит сеть заводов, складов, подрядчиков и сервисных центров.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связей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деталь задерживается на границе, останавливается сразу несколько предприятий. Поэтому транснациональные корпорации особенно внимательно следят за транспортом, таможней, курсом валют и политическими рисками.
</a:t>
            </a:r>
            <a:endParaRPr lang="en-US" sz="11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товара в мировой цепочке стоимости
</a:t>
            </a:r>
            <a:endParaRPr lang="en-US" sz="3125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этапов, через которые проходит товар до попадания к покупателю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959980"/>
            <a:ext cx="4759500" cy="1518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ключевых международных организаций
</a:t>
            </a:r>
            <a:endParaRPr lang="en-US" sz="2922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организации выполняют разные функции, но вместе задают правила и поддержку для стран с разным уровнем развития.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экономика держится не только на рынке, но и на общих институтах, которые снижают неопределённость и помогают решать споры.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ВТО, МВФ и Всемирного банка по открытым учебным материалам
</a:t>
            </a:r>
            <a:endParaRPr lang="en-US" sz="13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480774" y="4186700"/>
            <a:ext cx="31425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региональная интеграция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пошлин и общие стандарты делают торговлю между соседними странами проще. Бизнес быстрее поставляет товары, а покупатели получают больший выбор и более устойчивые цены.
</a:t>
            </a:r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обмена
</a:t>
            </a:r>
            <a:endParaRPr lang="en-US" sz="1332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движение капитала помогает компаниям открывать филиалы, объединять рынки и привлекать инвестиции. Это усиливает конкуренцию и ускоряет развитие региональной инфраструктуры.
</a:t>
            </a:r>
            <a:pPr algn="ctr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деловой пространство
</a:t>
            </a:r>
            <a:endParaRPr lang="en-US" sz="1332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показывает, как интеграция может выйти за пределы торговли. Совместные нормы упрощают перемещение людей, но требуют согласованных решений и готовности делиться полномочиями.
</a:t>
            </a:r>
            <a:pPr algn="ctr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ЕС
</a:t>
            </a:r>
            <a:endParaRPr lang="en-US" sz="1308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объединение, тем выше зависимость участников друг от друга. Поэтому выгоды от интеграции всегда сопровождаются необходимостью соблюдать общие правила и компромиссы.
</a:t>
            </a:r>
            <a:pPr algn="ct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Выгоды и обязательства
</a:t>
            </a:r>
            <a:endParaRPr lang="en-US" sz="13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мировой экономики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35738" y="1186798"/>
            <a:ext cx="2455581" cy="11438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Неравенство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богатыми и бедными странами заметен в уровне технологий, образования и доходов. Из-за этого одни экономики быстрее адаптируются к переменам, а другие сильнее зависят от внешней помощи.
</a:t>
            </a:r>
            <a:endParaRPr lang="en-US" sz="1225" dirty="0"/>
          </a:p>
        </p:txBody>
      </p:sp>
      <p:sp>
        <p:nvSpPr>
          <p:cNvPr id="12" name="Text 2"/>
          <p:cNvSpPr txBox="1"/>
          <p:nvPr/>
        </p:nvSpPr>
        <p:spPr>
          <a:xfrm>
            <a:off x="635738" y="2442310"/>
            <a:ext cx="2455581" cy="11438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Долговая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государство накапливает слишком много долгов, часть доходов уходит на обслуживание займов. Это ограничивает расходы на школы, дороги и социальную поддержку, особенно во время кризиса.
</a:t>
            </a:r>
            <a:endParaRPr lang="en-US" sz="1201" dirty="0"/>
          </a:p>
        </p:txBody>
      </p:sp>
      <p:sp>
        <p:nvSpPr>
          <p:cNvPr id="13" name="Text 3"/>
          <p:cNvSpPr txBox="1"/>
          <p:nvPr/>
        </p:nvSpPr>
        <p:spPr>
          <a:xfrm>
            <a:off x="635738" y="3697822"/>
            <a:ext cx="2455581" cy="11438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Импортная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импорта делает страну уязвимой к перебоям поставок. Когда не хватает топлива, техники или комплектующих, замедляются производство, транспорт и работа многих предприятий.
</a:t>
            </a:r>
            <a:endParaRPr lang="en-US" sz="1185" dirty="0"/>
          </a:p>
        </p:txBody>
      </p:sp>
      <p:sp>
        <p:nvSpPr>
          <p:cNvPr id="14" name="Text 4"/>
          <p:cNvSpPr txBox="1"/>
          <p:nvPr/>
        </p:nvSpPr>
        <p:spPr>
          <a:xfrm>
            <a:off x="3523695" y="1186798"/>
            <a:ext cx="2455581" cy="11438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Ограничения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Санкции, ограничения и торговые барьеры меняют привычные маршруты торговли. Компании вынуждены искать новых партнёров, а потребители часто сталкиваются с ростом цен и дефицитом отдельных товаров.
</a:t>
            </a:r>
            <a:endParaRPr lang="en-US" sz="1185" dirty="0"/>
          </a:p>
        </p:txBody>
      </p:sp>
      <p:sp>
        <p:nvSpPr>
          <p:cNvPr id="15" name="Text 5"/>
          <p:cNvSpPr txBox="1"/>
          <p:nvPr/>
        </p:nvSpPr>
        <p:spPr>
          <a:xfrm>
            <a:off x="3523695" y="2442310"/>
            <a:ext cx="2455581" cy="11438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Экологический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 перевозки связаны с выбросами и расходом ресурсов. Чем длиннее цепочки поставок и выше объёмы перевозок, тем заметнее экологический след мировой экономики.
</a:t>
            </a:r>
            <a:endParaRPr lang="en-US" sz="1290" dirty="0"/>
          </a:p>
        </p:txBody>
      </p:sp>
      <p:sp>
        <p:nvSpPr>
          <p:cNvPr id="16" name="Text 6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 мировой экономике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рынки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Онлайн-торговля и цифровые услуги позволяют продавать товары и знания без жёсткой привязки к месту. Это усиливает конкуренцию, расширяет рынки и делает международный обмен быстрее.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 всё чаще учитывают экологические стандарты, энергоэффективность и прозрачность происхождения сырья. «Зелёные» цепочки становятся не только этичным, но и экономически выгодным выбором.
</a:t>
            </a:r>
            <a:endParaRPr lang="en-US" sz="1772" dirty="0"/>
          </a:p>
        </p:txBody>
      </p:sp>
      <p:sp>
        <p:nvSpPr>
          <p:cNvPr id="11" name="Text 3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рынку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постепенно возвращают ближе к потребителю, чтобы сократить риски задержек и зависимость от далёких поставщиков. Надёжность поставок становится таким же важным критерием, как и цена.
</a:t>
            </a:r>
            <a:endParaRPr lang="en-US" sz="1786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курс и тариф меняют цену товара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изменение курса и торговой политики влияет на конечную цену товара
</a:t>
            </a:r>
            <a:endParaRPr lang="en-US" sz="15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мировая экономика важна каждому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экономика — это не абстрактная схема, а система, которая влияет на цены, работу компаний и повседневные решения людей. Понимание её механизмов помогает читать новости осознанно и видеть последствия глобальных изменений.
</a:t>
            </a:r>
            <a:endParaRPr lang="en-US" sz="37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2026-07-27T02:41:12Z</dcterms:created>
  <dcterms:modified xsi:type="dcterms:W3CDTF">2026-07-27T02:41:12Z</dcterms:modified>
</cp:coreProperties>
</file>