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jpeg"/><Relationship Id="rId4" Type="http://schemas.openxmlformats.org/officeDocument/2006/relationships/image" Target="../media/image-16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41376" y="360000"/>
            <a:ext cx="3342498" cy="43881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1294050"/>
            <a:ext cx="4895700" cy="179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4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и время: как книга хранит эпоху
</a:t>
            </a:r>
            <a:endParaRPr lang="en-US" sz="3400" dirty="0"/>
          </a:p>
        </p:txBody>
      </p:sp>
      <p:sp>
        <p:nvSpPr>
          <p:cNvPr id="6" name="Text 1"/>
          <p:cNvSpPr txBox="1"/>
          <p:nvPr/>
        </p:nvSpPr>
        <p:spPr>
          <a:xfrm>
            <a:off x="566550" y="3492200"/>
            <a:ext cx="44148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Книга сохраняет голос своей эпохи и говорит о вечных ценностях.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360000"/>
            <a:ext cx="4130700" cy="66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44200" y="1346463"/>
            <a:ext cx="3739800" cy="310067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читать книгу вместе с её временем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695850" y="1718675"/>
            <a:ext cx="3995400" cy="251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Знание эпохи помогает понять героев точнее: почему они так говорят, действуют и спорят. Без этого часть смысла теряется, а с ним текст становится объёмнее и интереснее.
</a:t>
            </a:r>
            <a:endParaRPr lang="en-US" sz="1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5447" y="3260645"/>
            <a:ext cx="439200" cy="3513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98847" y="3217325"/>
            <a:ext cx="438000" cy="43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83422" y="1474950"/>
            <a:ext cx="383250" cy="438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798247" y="1518270"/>
            <a:ext cx="439200" cy="35136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60000" y="360000"/>
            <a:ext cx="8424000" cy="70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как свидетель своего времени
</a:t>
            </a:r>
            <a:endParaRPr lang="en-US" sz="3100" dirty="0"/>
          </a:p>
        </p:txBody>
      </p:sp>
      <p:sp>
        <p:nvSpPr>
          <p:cNvPr id="12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  <p:sp>
        <p:nvSpPr>
          <p:cNvPr id="13" name="Text 2"/>
          <p:cNvSpPr txBox="1"/>
          <p:nvPr/>
        </p:nvSpPr>
        <p:spPr>
          <a:xfrm>
            <a:off x="555297" y="3787750"/>
            <a:ext cx="37659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Школа, улицы, транспорт, работа и семейные правила создают картину жизни. Через эти детали литература показывает, что волновало людей в конкретный исторический момент.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1100847" y="3217325"/>
            <a:ext cx="32205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Повседневная среда
</a:t>
            </a:r>
            <a:endParaRPr lang="en-US" sz="1400" dirty="0"/>
          </a:p>
        </p:txBody>
      </p:sp>
      <p:sp>
        <p:nvSpPr>
          <p:cNvPr id="15" name="Text 4"/>
          <p:cNvSpPr txBox="1"/>
          <p:nvPr/>
        </p:nvSpPr>
        <p:spPr>
          <a:xfrm>
            <a:off x="4798097" y="3787750"/>
            <a:ext cx="37659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в вымышленном сюжете заметны события своей эпохи. Поэтому по книге можно узнать о дворянском быте, военных испытаниях или жизни современных школьников.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5343647" y="3217325"/>
            <a:ext cx="32205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 истории
</a:t>
            </a:r>
            <a:endParaRPr lang="en-US" sz="1400" dirty="0"/>
          </a:p>
        </p:txBody>
      </p:sp>
      <p:sp>
        <p:nvSpPr>
          <p:cNvPr id="17" name="Text 6"/>
          <p:cNvSpPr txBox="1"/>
          <p:nvPr/>
        </p:nvSpPr>
        <p:spPr>
          <a:xfrm>
            <a:off x="555297" y="2045375"/>
            <a:ext cx="37659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Одежда, мебель, посуда и устройство дома сразу показывают, как жили люди. По таким подробностям читатель узнаёт эпоху без прямого объяснения автора.
</a:t>
            </a:r>
            <a:endParaRPr lang="en-US" sz="1200" dirty="0"/>
          </a:p>
        </p:txBody>
      </p:sp>
      <p:sp>
        <p:nvSpPr>
          <p:cNvPr id="18" name="Text 7"/>
          <p:cNvSpPr txBox="1"/>
          <p:nvPr/>
        </p:nvSpPr>
        <p:spPr>
          <a:xfrm>
            <a:off x="1100847" y="1474950"/>
            <a:ext cx="32205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Бытовые детали
</a:t>
            </a:r>
            <a:endParaRPr lang="en-US" sz="1400" dirty="0"/>
          </a:p>
        </p:txBody>
      </p:sp>
      <p:sp>
        <p:nvSpPr>
          <p:cNvPr id="19" name="Text 8"/>
          <p:cNvSpPr txBox="1"/>
          <p:nvPr/>
        </p:nvSpPr>
        <p:spPr>
          <a:xfrm>
            <a:off x="4798097" y="2045375"/>
            <a:ext cx="37659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обращения и интонации помогают услышать время. Устаревшие выражения или современные разговорные слова показывают не только дату, но и среду персонажей.
</a:t>
            </a:r>
            <a:endParaRPr lang="en-US" sz="1200" dirty="0"/>
          </a:p>
        </p:txBody>
      </p:sp>
      <p:sp>
        <p:nvSpPr>
          <p:cNvPr id="20" name="Text 9"/>
          <p:cNvSpPr txBox="1"/>
          <p:nvPr/>
        </p:nvSpPr>
        <p:spPr>
          <a:xfrm>
            <a:off x="5343647" y="1474950"/>
            <a:ext cx="32205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Речь героев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6011" y="1450700"/>
            <a:ext cx="3681678" cy="31149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 книге сильнее всего показывает время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4771350" y="1563325"/>
            <a:ext cx="40128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Бывает, что одна яркая деталь делает эпоху узнаваемой быстрее целой главы описаний.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771350" y="2828975"/>
            <a:ext cx="40128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время ощущается через быт и речь: именно они создают первое узнавание эпохи.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771350" y="4373650"/>
            <a:ext cx="4012800" cy="30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39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Аналитическая схема по признакам художественного текста; оценка носит учебный, не статистический характер.
</a:t>
            </a:r>
            <a:endParaRPr lang="en-US" sz="1139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346463"/>
            <a:ext cx="3739800" cy="310067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произведения и признаки эпохи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4472800" y="1924187"/>
            <a:ext cx="4143600" cy="78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старых текстах встречаются слова вроде «сударь», «сударыня», «извозчик», «уезд». Они помогают почувствовать эпоху и понять, как люди обращались друг к другу. Такие слова особенно заметны в классике.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472800" y="1504253"/>
            <a:ext cx="41436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которые выдают время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472800" y="3523725"/>
            <a:ext cx="4143600" cy="78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Современная литература часто показывает телефон, чат, интернет и социальные сети. Эти слова не только указывают на время, но и сразу раскрывают повседневную жизнь героев, их общение и круг интересов.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4472800" y="3103873"/>
            <a:ext cx="41436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и социальная среда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события в судьбах героев
</a:t>
            </a:r>
            <a:endParaRPr lang="en-US" sz="31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447250" y="3608400"/>
            <a:ext cx="24384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«Капитанской дочке» историческое событие становится частью личной судьбы героев. Восстание Пугачёва показывает, как большая история меняет жизнь обычных людей.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47250" y="3061325"/>
            <a:ext cx="24384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292B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XVIII век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6213500" y="1990470"/>
            <a:ext cx="24384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Произведения о будущем часто говорят о надеждах и страхах общества. В них авторы размышляют о том, что произойдёт с человеком, если изменится мир вокруг.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6213500" y="1443395"/>
            <a:ext cx="24384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292B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Будущее в литературе
</a:t>
            </a:r>
            <a:endParaRPr lang="en-US" sz="1300" dirty="0"/>
          </a:p>
        </p:txBody>
      </p:sp>
      <p:sp>
        <p:nvSpPr>
          <p:cNvPr id="13" name="Text 6"/>
          <p:cNvSpPr txBox="1"/>
          <p:nvPr/>
        </p:nvSpPr>
        <p:spPr>
          <a:xfrm>
            <a:off x="3330375" y="2799435"/>
            <a:ext cx="24384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Военная проза раскрывает не только события фронта, но и цену человеческой жизни. Через испытания героев видно, как война входит в повседневность и характер человека.
</a:t>
            </a:r>
            <a:endParaRPr lang="en-US" sz="1200" dirty="0"/>
          </a:p>
        </p:txBody>
      </p:sp>
      <p:sp>
        <p:nvSpPr>
          <p:cNvPr id="14" name="Text 7"/>
          <p:cNvSpPr txBox="1"/>
          <p:nvPr/>
        </p:nvSpPr>
        <p:spPr>
          <a:xfrm>
            <a:off x="3330375" y="2252360"/>
            <a:ext cx="24384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292B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XX век
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3439" y="1145300"/>
            <a:ext cx="7997223" cy="2269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8424000" cy="57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82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Эпохи и характерные литературные примеры
</a:t>
            </a:r>
            <a:endParaRPr lang="en-US" sz="2882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581740" y="3925584"/>
            <a:ext cx="37065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разные века по-своему отражаются в литературе и темах произведений.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671975" y="3937526"/>
            <a:ext cx="38814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век выделяет свои герои, конфликты и жизненные вопросы, поэтому литература меняется вместе с обществом.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413146" y="3470629"/>
            <a:ext cx="8317800" cy="21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школьного курса литературы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 и современность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525450" y="1683900"/>
            <a:ext cx="2313300" cy="24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 обычно опирается на то, что видит вокруг себя. Школа, семья, город и труд становятся основой для наблюдений, из которых рождаются убедительные герои и ситуации.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  <p:sp>
        <p:nvSpPr>
          <p:cNvPr id="9" name="Text 3"/>
          <p:cNvSpPr txBox="1"/>
          <p:nvPr/>
        </p:nvSpPr>
        <p:spPr>
          <a:xfrm>
            <a:off x="6275650" y="1683900"/>
            <a:ext cx="2313300" cy="24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Поэтому литература помогает читать не только вымышленных персонажей, но и саму эпоху. В тексте сохраняются привычки, споры и представления общества, которое его создало.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421650" y="1683900"/>
            <a:ext cx="2313300" cy="24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сказка или фантастика могут говорить о реальных проблемах своего времени. Через необычный сюжет автор показывает страхи, надежды и вопросы, важные для людей вокруг него.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6686" y="1549693"/>
            <a:ext cx="8410629" cy="31302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0000" y="360000"/>
            <a:ext cx="8424000" cy="57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читать произведение через время
</a:t>
            </a:r>
            <a:endParaRPr lang="en-US" sz="2800" dirty="0"/>
          </a:p>
        </p:txBody>
      </p:sp>
      <p:sp>
        <p:nvSpPr>
          <p:cNvPr id="4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  <p:sp>
        <p:nvSpPr>
          <p:cNvPr id="5" name="Text 2"/>
          <p:cNvSpPr txBox="1"/>
          <p:nvPr/>
        </p:nvSpPr>
        <p:spPr>
          <a:xfrm>
            <a:off x="360000" y="1033397"/>
            <a:ext cx="8424000" cy="3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анализа помогает увидеть связь текста с эпохой и современным читателем.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51178" y="1578300"/>
            <a:ext cx="2855145" cy="3036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ребенка и подростка в разные эпохи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525450" y="1683900"/>
            <a:ext cx="2313300" cy="24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старой литературе дети часто выглядят как маленькие взрослые. На них лежат обязанности, а поведение оценивается по строгим правилам и послушанию.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  <p:sp>
        <p:nvSpPr>
          <p:cNvPr id="9" name="Text 3"/>
          <p:cNvSpPr txBox="1"/>
          <p:nvPr/>
        </p:nvSpPr>
        <p:spPr>
          <a:xfrm>
            <a:off x="6275650" y="1683900"/>
            <a:ext cx="2313300" cy="24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Позднее писатели больше внимания уделяют чувствам и сомнениям подростка. В современных текстах особенно заметны учёба, дружба, давление среды и поиск собственного пути.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классические книги не устаревают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525450" y="1683900"/>
            <a:ext cx="2313300" cy="24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Классические произведения говорят о чувствах и поступках, которые понятны человеку в любую эпоху: о дружбе, выборе, верности и ответственности. Поэтому их герои кажутся живыми и близкими даже спустя много лет.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  <p:sp>
        <p:nvSpPr>
          <p:cNvPr id="9" name="Text 3"/>
          <p:cNvSpPr txBox="1"/>
          <p:nvPr/>
        </p:nvSpPr>
        <p:spPr>
          <a:xfrm>
            <a:off x="6275650" y="1683900"/>
            <a:ext cx="2313300" cy="24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сочетание исторических деталей и вечных тем делает классику интересной для новых поколений. Она не только рассказывает о прошлом, но и помогает лучше понимать собственные поступки и чувства.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421650" y="1683900"/>
            <a:ext cx="2313300" cy="24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Меняются костюмы, предметы быта и речь персонажей, но вопросы совести, справедливости, любви и страха остаются прежними. Читатель узнаёт в героях себя, своих друзей и знакомые жизненные ситуации.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6011" y="1450700"/>
            <a:ext cx="3681678" cy="31149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меняется в литературе со временем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4771350" y="1563325"/>
            <a:ext cx="40128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Помимо тем и жанров, меняются способы изображения героя: от более обобщённого образа к психологической точности и разговорной речи.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771350" y="2828975"/>
            <a:ext cx="40128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показывают рост разнообразия литературы и усиление внимания к повседневности, личному опыту и новым формам письма.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771350" y="4373650"/>
            <a:ext cx="4012800" cy="30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4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диаграмма по материалам темы презентации
</a:t>
            </a:r>
            <a:endParaRPr lang="en-US" sz="134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Цензура, школа и читательская мода
</a:t>
            </a:r>
            <a:endParaRPr lang="en-US" sz="3100" dirty="0"/>
          </a:p>
        </p:txBody>
      </p:sp>
      <p:sp>
        <p:nvSpPr>
          <p:cNvPr id="8" name="Text 1"/>
          <p:cNvSpPr txBox="1"/>
          <p:nvPr/>
        </p:nvSpPr>
        <p:spPr>
          <a:xfrm>
            <a:off x="889750" y="1683900"/>
            <a:ext cx="34668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Запреты и ограничения влияли на то, какие книги могли появиться в печати, а какие долго оставались недоступными читателю. Поэтому судьба произведения нередко зависела не только от автора, но и от времени.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169950" y="1683900"/>
            <a:ext cx="34668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программа формирует круг обязательного чтения: одни тексты становятся классикой учебника, другие остаются в стороне. Так литература входит в жизнь каждого поколения по-разному.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889750" y="3155575"/>
            <a:ext cx="34668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Читательский интерес тоже меняется: в разные годы особенно популярны детектив, фэнтези, комикс или реалистическая проза. Мода на жанры показывает, какие темы сильнее откликаются обществу в данный момент.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5170150" y="3155575"/>
            <a:ext cx="34668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 классические книги сохраняют место в культуре независимо от моды, потому что в них есть и художественная ценность, и важные для всех людей вопросы. Именно поэтому их продолжают читать и обсуждать.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5000" y="2246285"/>
            <a:ext cx="4335300" cy="152373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каким деталям в тексте узнаётся эпоха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5430550" y="1563325"/>
            <a:ext cx="33537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Краткие признаки помогают определить время, к которому относится произведение, и понять его художественный смысл.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5430550" y="2828975"/>
            <a:ext cx="33537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небольшая деталь может точно подсказать эпоху, помочь увидеть настроение текста и понять, как живут герои.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5430550" y="4373650"/>
            <a:ext cx="3353700" cy="30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темы презентации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74500" y="1584675"/>
            <a:ext cx="3870900" cy="181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9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 тот же текст раскрывается по-разному в детстве, подростковом возрасте и позже. Чем больше жизненный опыт читателя, тем глубже он замечает мотивы героев и скрытые смыслы.
</a:t>
            </a:r>
            <a:endParaRPr lang="en-US" sz="1900" dirty="0"/>
          </a:p>
        </p:txBody>
      </p:sp>
      <p:sp>
        <p:nvSpPr>
          <p:cNvPr id="4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  <p:sp>
        <p:nvSpPr>
          <p:cNvPr id="5" name="Text 2"/>
          <p:cNvSpPr txBox="1"/>
          <p:nvPr/>
        </p:nvSpPr>
        <p:spPr>
          <a:xfrm>
            <a:off x="5015800" y="2557775"/>
            <a:ext cx="3768300" cy="9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возраста меняют акценты восприятия одной и той же книги.
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5015650" y="3625775"/>
            <a:ext cx="3768300" cy="28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Наблюдение по теме презентации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5015800" y="1155550"/>
            <a:ext cx="3768300" cy="1329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71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
</a:t>
            </a:r>
            <a:endParaRPr lang="en-US" sz="7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50932"/>
            <a:ext cx="2700000" cy="198808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84000" y="1450932"/>
            <a:ext cx="2700000" cy="198808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22000" y="1450932"/>
            <a:ext cx="2700000" cy="1988086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истории о том, как война остаётся в книге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360000" y="3889750"/>
            <a:ext cx="2700000" cy="7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8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маленьком доме на столе лежит сложенный треугольником листок. Его читают снова и снова, потому что в нём — не только новости, но и надежда. Такие детали показывают, как война входит в обычный семейный вечер и меняет каждую минуту ожидания.
</a:t>
            </a:r>
            <a:endParaRPr lang="en-US" sz="987" dirty="0"/>
          </a:p>
        </p:txBody>
      </p:sp>
      <p:sp>
        <p:nvSpPr>
          <p:cNvPr id="9" name="Text 3"/>
          <p:cNvSpPr txBox="1"/>
          <p:nvPr/>
        </p:nvSpPr>
        <p:spPr>
          <a:xfrm>
            <a:off x="360000" y="3464475"/>
            <a:ext cx="27000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Письмо, которое ждут каждый день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6084000" y="3889750"/>
            <a:ext cx="2700000" cy="7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вдали от боя люди живут новостями с фронта, тревожатся за близких и ищут укрытие при каждой опасности. Художественный текст сохраняет не только большие события, но и страх, усталость и силу, которые помогают выстоять.
</a:t>
            </a:r>
            <a:endParaRPr lang="en-US" sz="1043" dirty="0"/>
          </a:p>
        </p:txBody>
      </p:sp>
      <p:sp>
        <p:nvSpPr>
          <p:cNvPr id="11" name="Text 5"/>
          <p:cNvSpPr txBox="1"/>
          <p:nvPr/>
        </p:nvSpPr>
        <p:spPr>
          <a:xfrm>
            <a:off x="6084000" y="3464475"/>
            <a:ext cx="27000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Фронт рядом с каждым человеком
</a:t>
            </a:r>
            <a:endParaRPr lang="en-US" sz="1300" dirty="0"/>
          </a:p>
        </p:txBody>
      </p:sp>
      <p:sp>
        <p:nvSpPr>
          <p:cNvPr id="12" name="Text 6"/>
          <p:cNvSpPr txBox="1"/>
          <p:nvPr/>
        </p:nvSpPr>
        <p:spPr>
          <a:xfrm>
            <a:off x="3222000" y="3889750"/>
            <a:ext cx="2700000" cy="7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2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бережно делит пайку, прячет руки в рукава и слушает редкие шаги за окном. В этих простых действиях видно, как в тяжёлое время особенно важны терпение, забота и умение поддержать друг друга без громких слов.
</a:t>
            </a:r>
            <a:endParaRPr lang="en-US" sz="1129" dirty="0"/>
          </a:p>
        </p:txBody>
      </p:sp>
      <p:sp>
        <p:nvSpPr>
          <p:cNvPr id="13" name="Text 7"/>
          <p:cNvSpPr txBox="1"/>
          <p:nvPr/>
        </p:nvSpPr>
        <p:spPr>
          <a:xfrm>
            <a:off x="3222000" y="3464475"/>
            <a:ext cx="27000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Хлеб, тепло и тихая взаимопомощь
</a:t>
            </a:r>
            <a:endParaRPr lang="en-US" sz="13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6011" y="1450700"/>
            <a:ext cx="3681678" cy="31149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темы встречаются в литературе разных эпох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4771350" y="1563325"/>
            <a:ext cx="40128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Темы могут быть одними и теми же, но в каждой эпохе они связаны с разными обстоятельствами и героями.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771350" y="2828975"/>
            <a:ext cx="40128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диаграмме видно: базовые человеческие темы устойчивы, а современная литература чаще дополняет их школьной, семейной и цифровой средой.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771350" y="4373650"/>
            <a:ext cx="4012800" cy="30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4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диаграмма по материалам темы презентации
</a:t>
            </a:r>
            <a:endParaRPr lang="en-US" sz="134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даёт изучение связи литературы и времени
</a:t>
            </a:r>
            <a:endParaRPr lang="en-US" sz="3100" dirty="0"/>
          </a:p>
        </p:txBody>
      </p:sp>
      <p:sp>
        <p:nvSpPr>
          <p:cNvPr id="8" name="Text 1"/>
          <p:cNvSpPr txBox="1"/>
          <p:nvPr/>
        </p:nvSpPr>
        <p:spPr>
          <a:xfrm>
            <a:off x="511468" y="1708300"/>
            <a:ext cx="35712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способ чтения учит замечать детали: слова, предметы, поведение героев и исторические намёки. Ребёнок начинает внимательнее смотреть на текст и точнее понимать, почему персонажи поступают именно так.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4804575" y="1708300"/>
            <a:ext cx="35712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разных эпох развивает историческое мышление. Читатель видит, как меняются школа, семья, город, правила общения и представления о долге, свободе и успехе.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11468" y="3179975"/>
            <a:ext cx="35712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помогает узнавать прошлое не по сухим фактам, а через жизнь людей. Благодаря этому история становится ближе и понятнее, а события — не отвлечёнными, а личными и запоминающимися.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804575" y="3179975"/>
            <a:ext cx="35712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чтение полезно и для настоящего: оно помогает лучше понимать собственное время, сравнивать его с прежними веками и замечать, что в жизни общества меняется, а что остаётся важным.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6686" y="1549693"/>
            <a:ext cx="8410629" cy="31302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0000" y="360000"/>
            <a:ext cx="8424000" cy="57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эпохи автора к смыслу произведения
</a:t>
            </a:r>
            <a:endParaRPr lang="en-US" sz="2800" dirty="0"/>
          </a:p>
        </p:txBody>
      </p:sp>
      <p:sp>
        <p:nvSpPr>
          <p:cNvPr id="4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  <p:sp>
        <p:nvSpPr>
          <p:cNvPr id="5" name="Text 2"/>
          <p:cNvSpPr txBox="1"/>
          <p:nvPr/>
        </p:nvSpPr>
        <p:spPr>
          <a:xfrm>
            <a:off x="360000" y="1033397"/>
            <a:ext cx="8424000" cy="3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анализа помогает увидеть связь текста с историей, языком и авторским замыслом.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1752725"/>
            <a:ext cx="8424000" cy="13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7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и время: что важно запомнить
</a:t>
            </a:r>
            <a:endParaRPr lang="en-US" sz="3700" dirty="0"/>
          </a:p>
        </p:txBody>
      </p:sp>
      <p:sp>
        <p:nvSpPr>
          <p:cNvPr id="5" name="Text 1"/>
          <p:cNvSpPr txBox="1"/>
          <p:nvPr/>
        </p:nvSpPr>
        <p:spPr>
          <a:xfrm>
            <a:off x="4094750" y="3238300"/>
            <a:ext cx="4414800" cy="133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хранит приметы своей эпохи, но не остаётся только в прошлом: через язык, быт и характеры она помогает понять человека, а через вечные темы — себя и своё время.
</a:t>
            </a:r>
            <a:endParaRPr lang="en-US" sz="1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2026-05-22T14:37:51Z</dcterms:created>
  <dcterms:modified xsi:type="dcterms:W3CDTF">2026-05-22T14:37:51Z</dcterms:modified>
</cp:coreProperties>
</file>