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jpeg"/><Relationship Id="rId3" Type="http://schemas.openxmlformats.org/officeDocument/2006/relationships/image" Target="../media/image-3-3.jpeg"/><Relationship Id="rId4" Type="http://schemas.openxmlformats.org/officeDocument/2006/relationships/image" Target="../media/image-3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jpeg"/><Relationship Id="rId3" Type="http://schemas.openxmlformats.org/officeDocument/2006/relationships/image" Target="../media/image-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jpe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jpeg"/><Relationship Id="rId3" Type="http://schemas.openxmlformats.org/officeDocument/2006/relationships/image" Target="../media/image-7-3.jpe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jpeg"/><Relationship Id="rId2" Type="http://schemas.openxmlformats.org/officeDocument/2006/relationships/image" Target="../media/image-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jpe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jpeg"/><Relationship Id="rId3" Type="http://schemas.openxmlformats.org/officeDocument/2006/relationships/image" Target="../media/image-11-3.jpeg"/><Relationship Id="rId4" Type="http://schemas.openxmlformats.org/officeDocument/2006/relationships/image" Target="../media/image-11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jpeg"/><Relationship Id="rId3" Type="http://schemas.openxmlformats.org/officeDocument/2006/relationships/image" Target="../media/image-1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jpe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jpe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jpeg"/><Relationship Id="rId3" Type="http://schemas.openxmlformats.org/officeDocument/2006/relationships/image" Target="../media/image-1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jpeg"/><Relationship Id="rId3" Type="http://schemas.openxmlformats.org/officeDocument/2006/relationships/image" Target="../media/image-20-3.png"/><Relationship Id="rId4" Type="http://schemas.openxmlformats.org/officeDocument/2006/relationships/image" Target="../media/image-20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4533F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99100" y="2382108"/>
            <a:ext cx="3306000" cy="2556984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005000" y="3284900"/>
            <a:ext cx="4415100" cy="134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Эволюция раскрывает происхождение и развитие жизни, включая человека.
</a:t>
            </a:r>
            <a:endParaRPr lang="en-US" sz="1300" dirty="0"/>
          </a:p>
        </p:txBody>
      </p:sp>
      <p:sp>
        <p:nvSpPr>
          <p:cNvPr id="6" name="Text 1"/>
          <p:cNvSpPr txBox="1"/>
          <p:nvPr/>
        </p:nvSpPr>
        <p:spPr>
          <a:xfrm>
            <a:off x="4005000" y="702675"/>
            <a:ext cx="4415100" cy="2263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Обзор темы: Эволюция и человек
</a:t>
            </a:r>
            <a:endParaRPr lang="en-US" sz="2800" dirty="0"/>
          </a:p>
        </p:txBody>
      </p:sp>
      <p:sp>
        <p:nvSpPr>
          <p:cNvPr id="7" name="Text 2"/>
          <p:cNvSpPr txBox="1"/>
          <p:nvPr/>
        </p:nvSpPr>
        <p:spPr>
          <a:xfrm>
            <a:off x="527750" y="1573800"/>
            <a:ext cx="2648700" cy="6150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2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4533F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28600" y="207230"/>
            <a:ext cx="3276600" cy="262384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40000" y="3405200"/>
            <a:ext cx="7986600" cy="1221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Истоки и развитие эволюционной мысли
</a:t>
            </a:r>
            <a:endParaRPr lang="en-US" sz="3200" dirty="0"/>
          </a:p>
        </p:txBody>
      </p:sp>
      <p:sp>
        <p:nvSpPr>
          <p:cNvPr id="6" name="Text 1"/>
          <p:cNvSpPr txBox="1"/>
          <p:nvPr/>
        </p:nvSpPr>
        <p:spPr>
          <a:xfrm>
            <a:off x="4206800" y="676700"/>
            <a:ext cx="4415100" cy="153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Эволюционная теория сформировалась в XIX веке, объединив работы Дарвина, Ламарка, Уоллеса и Менделя. Она освещает механизмы изменения жизни, связывая генетику, палеонтологию и экологию.
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8529550" y="4626500"/>
            <a:ext cx="3795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1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4533F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9980" y="2607868"/>
            <a:ext cx="2523882" cy="192248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096005" y="2607868"/>
            <a:ext cx="2523882" cy="1922488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317993" y="2607868"/>
            <a:ext cx="2523882" cy="1922488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529550" y="4626500"/>
            <a:ext cx="3795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100" dirty="0"/>
          </a:p>
        </p:txBody>
      </p:sp>
      <p:sp>
        <p:nvSpPr>
          <p:cNvPr id="7" name="Text 1"/>
          <p:cNvSpPr txBox="1"/>
          <p:nvPr/>
        </p:nvSpPr>
        <p:spPr>
          <a:xfrm>
            <a:off x="554250" y="517075"/>
            <a:ext cx="8035500" cy="50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5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Естественный отбор в действии: живые примеры
</a:t>
            </a:r>
            <a:endParaRPr lang="en-US" sz="2754" dirty="0"/>
          </a:p>
        </p:txBody>
      </p:sp>
      <p:sp>
        <p:nvSpPr>
          <p:cNvPr id="8" name="Text 2"/>
          <p:cNvSpPr txBox="1"/>
          <p:nvPr/>
        </p:nvSpPr>
        <p:spPr>
          <a:xfrm>
            <a:off x="539980" y="1352225"/>
            <a:ext cx="2523882" cy="115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6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Индустриальный меланизм у берёзовой пяденицы
</a:t>
            </a:r>
            <a:pPr algn="ctr" indent="0" marL="0">
              <a:lnSpc>
                <a:spcPct val="100000"/>
              </a:lnSpc>
              <a:buNone/>
            </a:pPr>
            <a:r>
              <a:rPr lang="en-US" sz="99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99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XIX веке окраска бабочек пяденицы изменилась на тёмную из-за загрязнений в Англии. Это повысило их выживаемость на запылённых деревьях, демонстрируя быструю адаптацию природы к новым условиям.
</a:t>
            </a:r>
            <a:endParaRPr lang="en-US" sz="1069" dirty="0"/>
          </a:p>
        </p:txBody>
      </p:sp>
      <p:sp>
        <p:nvSpPr>
          <p:cNvPr id="9" name="Text 3"/>
          <p:cNvSpPr txBox="1"/>
          <p:nvPr/>
        </p:nvSpPr>
        <p:spPr>
          <a:xfrm>
            <a:off x="6096005" y="1352225"/>
            <a:ext cx="2523882" cy="115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6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Изменения окраса галапагосских вьюрков
</a:t>
            </a:r>
            <a:pPr algn="ctr" indent="0" marL="0">
              <a:lnSpc>
                <a:spcPct val="100000"/>
              </a:lnSpc>
              <a:buNone/>
            </a:pPr>
            <a:r>
              <a:rPr lang="en-US" sz="99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99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Вьюрки на разных островах адаптировались к различным источникам пищи, что привело к изменению формы клюва и цвета оперения — примеры специализации и отбора в конкретной среде.
</a:t>
            </a:r>
            <a:endParaRPr lang="en-US" sz="1069" dirty="0"/>
          </a:p>
        </p:txBody>
      </p:sp>
      <p:sp>
        <p:nvSpPr>
          <p:cNvPr id="10" name="Text 4"/>
          <p:cNvSpPr txBox="1"/>
          <p:nvPr/>
        </p:nvSpPr>
        <p:spPr>
          <a:xfrm>
            <a:off x="3317993" y="1352225"/>
            <a:ext cx="2523882" cy="115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2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Соперничество за выживание у жуков-навозников
</a:t>
            </a:r>
            <a:pPr algn="ctr" indent="0" marL="0">
              <a:lnSpc>
                <a:spcPct val="100000"/>
              </a:lnSpc>
              <a:buNone/>
            </a:pPr>
            <a:r>
              <a:rPr lang="en-US" sz="105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5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жуков разного размера развивается конкуренция за ресурсы. Более крупные особи часто одерживают победу, что ведёт к естественному отбору на выносливость и силу в популяции.
</a:t>
            </a:r>
            <a:endParaRPr lang="en-US" sz="1128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4533F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247" y="0"/>
            <a:ext cx="4028405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594750" y="1971350"/>
            <a:ext cx="3934800" cy="101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Генетические мутации и рекомбинация создают разнообразие, которое служит основой эволюции. Наследственность гарантирует передачу этих изменений потомкам.
</a:t>
            </a:r>
            <a:endParaRPr lang="en-US" sz="1200" dirty="0"/>
          </a:p>
        </p:txBody>
      </p:sp>
      <p:sp>
        <p:nvSpPr>
          <p:cNvPr id="6" name="Text 1"/>
          <p:cNvSpPr txBox="1"/>
          <p:nvPr/>
        </p:nvSpPr>
        <p:spPr>
          <a:xfrm>
            <a:off x="4594750" y="3227758"/>
            <a:ext cx="3934800" cy="101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Адаптации бывают морфологическими, физиологическими и поведенческими, обеспечивая приспособленность к среде и повышая шансы на выживание.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4246075" y="517075"/>
            <a:ext cx="4373700" cy="101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2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Механизмы изменчивости, наследования и адаптаций
</a:t>
            </a:r>
            <a:endParaRPr lang="en-US" sz="2721" dirty="0"/>
          </a:p>
        </p:txBody>
      </p:sp>
      <p:sp>
        <p:nvSpPr>
          <p:cNvPr id="8" name="Text 3"/>
          <p:cNvSpPr txBox="1"/>
          <p:nvPr/>
        </p:nvSpPr>
        <p:spPr>
          <a:xfrm>
            <a:off x="8529550" y="4626500"/>
            <a:ext cx="3795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1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4533F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93800" y="2858807"/>
            <a:ext cx="8756400" cy="208648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40000" y="1278175"/>
            <a:ext cx="3735600" cy="129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Фоссилии и гомологии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Ископаемые, как Australopithecus и Archaeopteryx, иллюстрируют переходные формы. Гомологичные органы, например передние конечности млекопитающих, показывают общее происхождение видов.
</a:t>
            </a:r>
            <a:endParaRPr lang="en-US" sz="1300" dirty="0"/>
          </a:p>
        </p:txBody>
      </p:sp>
      <p:sp>
        <p:nvSpPr>
          <p:cNvPr id="6" name="Text 1"/>
          <p:cNvSpPr txBox="1"/>
          <p:nvPr/>
        </p:nvSpPr>
        <p:spPr>
          <a:xfrm>
            <a:off x="540000" y="517075"/>
            <a:ext cx="8079900" cy="47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1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Доказательства эволюции: палеонтология и анатомия
</a:t>
            </a:r>
            <a:endParaRPr lang="en-US" sz="2516" dirty="0"/>
          </a:p>
        </p:txBody>
      </p:sp>
      <p:sp>
        <p:nvSpPr>
          <p:cNvPr id="7" name="Text 2"/>
          <p:cNvSpPr txBox="1"/>
          <p:nvPr/>
        </p:nvSpPr>
        <p:spPr>
          <a:xfrm>
            <a:off x="4860000" y="1278175"/>
            <a:ext cx="3735600" cy="129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Эмбриология и молекулярные данные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Общее эмбриональное развитие позвоночных подтверждает родство. Совпадение ДНК человека и шимпанзе на 98,7% демонстрирует близкое эволюционное родство.
</a:t>
            </a:r>
            <a:endParaRPr lang="en-US" sz="1300" dirty="0"/>
          </a:p>
        </p:txBody>
      </p:sp>
      <p:sp>
        <p:nvSpPr>
          <p:cNvPr id="8" name="Text 3"/>
          <p:cNvSpPr txBox="1"/>
          <p:nvPr/>
        </p:nvSpPr>
        <p:spPr>
          <a:xfrm>
            <a:off x="8529550" y="4626500"/>
            <a:ext cx="3795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1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4533F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529550" y="4626500"/>
            <a:ext cx="3795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100" dirty="0"/>
          </a:p>
        </p:txBody>
      </p:sp>
      <p:sp>
        <p:nvSpPr>
          <p:cNvPr id="8" name="Text 1"/>
          <p:cNvSpPr txBox="1"/>
          <p:nvPr/>
        </p:nvSpPr>
        <p:spPr>
          <a:xfrm>
            <a:off x="540000" y="517075"/>
            <a:ext cx="8079900" cy="50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Процессы видообразования в природе
</a:t>
            </a:r>
            <a:endParaRPr lang="en-US" sz="2800" dirty="0"/>
          </a:p>
        </p:txBody>
      </p:sp>
      <p:sp>
        <p:nvSpPr>
          <p:cNvPr id="9" name="Text 2"/>
          <p:cNvSpPr txBox="1"/>
          <p:nvPr/>
        </p:nvSpPr>
        <p:spPr>
          <a:xfrm>
            <a:off x="540000" y="1235100"/>
            <a:ext cx="1969500" cy="1400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Географическая изоляция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Отделение популяций приводит к накоплению генетических различий и начинающемуся образованию новых видов.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2849200" y="2983100"/>
            <a:ext cx="1867500" cy="150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3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Разнообразие дарвиновых вьюрков
</a:t>
            </a:r>
            <a:pPr algn="l" indent="0" marL="0">
              <a:lnSpc>
                <a:spcPct val="100000"/>
              </a:lnSpc>
              <a:buNone/>
            </a:pPr>
            <a:r>
              <a:rPr lang="en-US" sz="104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4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Исходный вид на Галапагосах распространился в разные ниши, сформировав новые формы с характерными признаками, адаптированными к условиям островов.
</a:t>
            </a:r>
            <a:endParaRPr lang="en-US" sz="1239" dirty="0"/>
          </a:p>
        </p:txBody>
      </p:sp>
      <p:sp>
        <p:nvSpPr>
          <p:cNvPr id="11" name="Text 4"/>
          <p:cNvSpPr txBox="1"/>
          <p:nvPr/>
        </p:nvSpPr>
        <p:spPr>
          <a:xfrm>
            <a:off x="4871750" y="2329925"/>
            <a:ext cx="1704300" cy="150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Искусственный отбор у домашних собак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Одомашнивание волка породило множество пород собак с разнообразными чертами, определёнными человеком отбором.
</a:t>
            </a:r>
            <a:endParaRPr lang="en-US" sz="1300" dirty="0"/>
          </a:p>
        </p:txBody>
      </p:sp>
      <p:sp>
        <p:nvSpPr>
          <p:cNvPr id="12" name="Text 5"/>
          <p:cNvSpPr txBox="1"/>
          <p:nvPr/>
        </p:nvSpPr>
        <p:spPr>
          <a:xfrm>
            <a:off x="6892675" y="1582300"/>
            <a:ext cx="1704300" cy="155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Экологическая изоляция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Виды могут разделяться по промежутку среды обитания, что также способствует дивергенции и появлению новых форм.
</a:t>
            </a:r>
            <a:endParaRPr lang="en-US" sz="13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40000" y="1353335"/>
            <a:ext cx="3983400" cy="192167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636450" y="1353335"/>
            <a:ext cx="3983400" cy="1921679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529550" y="4626500"/>
            <a:ext cx="3795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100" dirty="0"/>
          </a:p>
        </p:txBody>
      </p:sp>
      <p:sp>
        <p:nvSpPr>
          <p:cNvPr id="6" name="Text 1"/>
          <p:cNvSpPr txBox="1"/>
          <p:nvPr/>
        </p:nvSpPr>
        <p:spPr>
          <a:xfrm>
            <a:off x="540000" y="517075"/>
            <a:ext cx="8079900" cy="50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4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Переход от приматов к человеку: эволюционный путь
</a:t>
            </a:r>
            <a:endParaRPr lang="en-US" sz="2546" dirty="0"/>
          </a:p>
        </p:txBody>
      </p:sp>
      <p:sp>
        <p:nvSpPr>
          <p:cNvPr id="7" name="Text 2"/>
          <p:cNvSpPr txBox="1"/>
          <p:nvPr/>
        </p:nvSpPr>
        <p:spPr>
          <a:xfrm>
            <a:off x="540000" y="3376850"/>
            <a:ext cx="3983400" cy="115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6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Появление приматов после вымирания динозавров
</a:t>
            </a:r>
            <a:pPr algn="ctr" indent="0" marL="0">
              <a:lnSpc>
                <a:spcPct val="100000"/>
              </a:lnSpc>
              <a:buNone/>
            </a:pPr>
            <a:r>
              <a:rPr lang="en-US" sz="127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27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массового вымирания в кайнозое экосистемы изменились, что дало начало первичным приматам с улучшенным зрением и хватательными конечностями.
</a:t>
            </a:r>
            <a:endParaRPr lang="en-US" sz="1368" dirty="0"/>
          </a:p>
        </p:txBody>
      </p:sp>
      <p:sp>
        <p:nvSpPr>
          <p:cNvPr id="8" name="Text 3"/>
          <p:cNvSpPr txBox="1"/>
          <p:nvPr/>
        </p:nvSpPr>
        <p:spPr>
          <a:xfrm>
            <a:off x="4636450" y="3376850"/>
            <a:ext cx="3983400" cy="115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Гоминоиды и их особенности
</a:t>
            </a:r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Отделение человекообразных обезьян 25–30 млн лет назад привело к развитию орангутанов, горилл и шимпанзе с крупным мозгом и сложным поведением.
</a:t>
            </a:r>
            <a:endParaRPr lang="en-US" sz="15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4533F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72425" y="1959333"/>
            <a:ext cx="4821300" cy="166618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529550" y="4626500"/>
            <a:ext cx="3795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100" dirty="0"/>
          </a:p>
        </p:txBody>
      </p:sp>
      <p:sp>
        <p:nvSpPr>
          <p:cNvPr id="7" name="Text 1"/>
          <p:cNvSpPr txBox="1"/>
          <p:nvPr/>
        </p:nvSpPr>
        <p:spPr>
          <a:xfrm>
            <a:off x="487350" y="1518452"/>
            <a:ext cx="2401500" cy="110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представители рода Homo с указанием времени появления и ключевых признаков.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487350" y="2978800"/>
            <a:ext cx="2401500" cy="110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Эволюция Homo связана с ростом когнитивных способностей и культуры.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540000" y="517075"/>
            <a:ext cx="8079900" cy="50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Виды рода Homo и их особенности
</a:t>
            </a:r>
            <a:endParaRPr lang="en-US" sz="2800" dirty="0"/>
          </a:p>
        </p:txBody>
      </p:sp>
      <p:sp>
        <p:nvSpPr>
          <p:cNvPr id="10" name="Text 4"/>
          <p:cNvSpPr txBox="1"/>
          <p:nvPr/>
        </p:nvSpPr>
        <p:spPr>
          <a:xfrm>
            <a:off x="3578875" y="4230450"/>
            <a:ext cx="4821300" cy="35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Палеонтологические и археологические исследования
</a:t>
            </a:r>
            <a:endParaRPr lang="en-US" sz="11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4533F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200" y="-290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85825" y="1456525"/>
            <a:ext cx="7342800" cy="57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00" dirty="0">
                <a:solidFill>
                  <a:srgbClr val="1500E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Мозг, язык и социум у Homo
</a:t>
            </a:r>
            <a:endParaRPr lang="en-US" sz="2600" dirty="0"/>
          </a:p>
        </p:txBody>
      </p:sp>
      <p:sp>
        <p:nvSpPr>
          <p:cNvPr id="5" name="Text 1"/>
          <p:cNvSpPr txBox="1"/>
          <p:nvPr/>
        </p:nvSpPr>
        <p:spPr>
          <a:xfrm>
            <a:off x="785825" y="2180525"/>
            <a:ext cx="3480900" cy="129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1500E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Развитие мозга и социальное поведение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1500E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1500E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Увеличение мозга у Homo увеличило сложность общественных взаимодействий и кооперации, способствуя развитию коллективных навыков.
</a:t>
            </a:r>
            <a:endParaRPr lang="en-US" sz="1300" dirty="0"/>
          </a:p>
        </p:txBody>
      </p:sp>
      <p:sp>
        <p:nvSpPr>
          <p:cNvPr id="6" name="Text 2"/>
          <p:cNvSpPr txBox="1"/>
          <p:nvPr/>
        </p:nvSpPr>
        <p:spPr>
          <a:xfrm>
            <a:off x="4810150" y="2180525"/>
            <a:ext cx="3480900" cy="129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1500E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речи и приготовление пищи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1500E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1500E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Язык ускорил передачу знаний, а приготовление пищи повысило калорийность рациона, что способствовало интеллектуальному развитию и социальной интеграции.
</a:t>
            </a:r>
            <a:endParaRPr lang="en-US" sz="1300" dirty="0"/>
          </a:p>
        </p:txBody>
      </p:sp>
      <p:sp>
        <p:nvSpPr>
          <p:cNvPr id="7" name="Text 3"/>
          <p:cNvSpPr txBox="1"/>
          <p:nvPr/>
        </p:nvSpPr>
        <p:spPr>
          <a:xfrm>
            <a:off x="8529550" y="4626500"/>
            <a:ext cx="3795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1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010101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40000" y="2999526"/>
            <a:ext cx="8079900" cy="162544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61750" y="1598300"/>
            <a:ext cx="3414900" cy="106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Гоминиды отделились от общего предка с шимпанзе 6–7 млн лет назад, что подтверждается генетикой и окаменелостями.
</a:t>
            </a:r>
            <a:endParaRPr lang="en-US" sz="1200" dirty="0"/>
          </a:p>
        </p:txBody>
      </p:sp>
      <p:sp>
        <p:nvSpPr>
          <p:cNvPr id="6" name="Text 1"/>
          <p:cNvSpPr txBox="1"/>
          <p:nvPr/>
        </p:nvSpPr>
        <p:spPr>
          <a:xfrm>
            <a:off x="540000" y="517075"/>
            <a:ext cx="8079900" cy="48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9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вехи гоминид: от Australopithecus к Homo erectus
</a:t>
            </a:r>
            <a:endParaRPr lang="en-US" sz="2297" dirty="0"/>
          </a:p>
        </p:txBody>
      </p:sp>
      <p:sp>
        <p:nvSpPr>
          <p:cNvPr id="7" name="Text 2"/>
          <p:cNvSpPr txBox="1"/>
          <p:nvPr/>
        </p:nvSpPr>
        <p:spPr>
          <a:xfrm>
            <a:off x="4894375" y="1598300"/>
            <a:ext cx="3414900" cy="106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1500E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Последовательное появление Australopithecus, Homo habilis и Homo erectus характеризуется увеличением мозга, совершенствованием орудий и переходом к прямохождению.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8529550" y="4626500"/>
            <a:ext cx="3795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1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4533F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9980" y="2607868"/>
            <a:ext cx="2523882" cy="192248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096005" y="2607868"/>
            <a:ext cx="2523882" cy="1922488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317993" y="2607868"/>
            <a:ext cx="2523882" cy="1922488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529550" y="4626500"/>
            <a:ext cx="3795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100" dirty="0"/>
          </a:p>
        </p:txBody>
      </p:sp>
      <p:sp>
        <p:nvSpPr>
          <p:cNvPr id="7" name="Text 1"/>
          <p:cNvSpPr txBox="1"/>
          <p:nvPr/>
        </p:nvSpPr>
        <p:spPr>
          <a:xfrm>
            <a:off x="554250" y="517075"/>
            <a:ext cx="8035500" cy="50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97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Расселение Homo sapiens по миру: археологические и генетические данные
</a:t>
            </a:r>
            <a:endParaRPr lang="en-US" sz="1977" dirty="0"/>
          </a:p>
        </p:txBody>
      </p:sp>
      <p:sp>
        <p:nvSpPr>
          <p:cNvPr id="8" name="Text 2"/>
          <p:cNvSpPr txBox="1"/>
          <p:nvPr/>
        </p:nvSpPr>
        <p:spPr>
          <a:xfrm>
            <a:off x="539980" y="1352225"/>
            <a:ext cx="2523882" cy="115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1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Происхождение в Африке и начальные миграции
</a:t>
            </a:r>
            <a:pPr algn="ctr" indent="0" marL="0">
              <a:lnSpc>
                <a:spcPct val="100000"/>
              </a:lnSpc>
              <a:buNone/>
            </a:pPr>
            <a:r>
              <a:rPr lang="en-US" sz="94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94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Около 300 тысяч лет назад Homo sapiens возник в Африке, что подтверждается анализом ДНК и находками ископаемых. Первые массовые миграции начались около 70 тысяч лет назад, распространяя человека современного типа на другие континенты.
</a:t>
            </a:r>
            <a:endParaRPr lang="en-US" sz="1011" dirty="0"/>
          </a:p>
        </p:txBody>
      </p:sp>
      <p:sp>
        <p:nvSpPr>
          <p:cNvPr id="9" name="Text 3"/>
          <p:cNvSpPr txBox="1"/>
          <p:nvPr/>
        </p:nvSpPr>
        <p:spPr>
          <a:xfrm>
            <a:off x="6096005" y="1352225"/>
            <a:ext cx="2523882" cy="115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6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Колонизация Австралии и остальных регионов
</a:t>
            </a:r>
            <a:pPr algn="ctr" indent="0" marL="0">
              <a:lnSpc>
                <a:spcPct val="100000"/>
              </a:lnSpc>
              <a:buNone/>
            </a:pPr>
            <a:r>
              <a:rPr lang="en-US" sz="99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99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 10-му тысячелетию до н. э. Homo sapiens обитал на всех континентах, включая Австралию. Стоянки у озера Манго подтверждают адаптацию к новым климатическим условиям и освоение разнообразных экосистем.
</a:t>
            </a:r>
            <a:endParaRPr lang="en-US" sz="1069" dirty="0"/>
          </a:p>
        </p:txBody>
      </p:sp>
      <p:sp>
        <p:nvSpPr>
          <p:cNvPr id="10" name="Text 4"/>
          <p:cNvSpPr txBox="1"/>
          <p:nvPr/>
        </p:nvSpPr>
        <p:spPr>
          <a:xfrm>
            <a:off x="3317993" y="1352225"/>
            <a:ext cx="2523882" cy="115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7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Заселение Азии и Европы
</a:t>
            </a:r>
            <a:pPr algn="ctr" indent="0" marL="0">
              <a:lnSpc>
                <a:spcPct val="100000"/>
              </a:lnSpc>
              <a:buNone/>
            </a:pPr>
            <a:r>
              <a:rPr lang="en-US" sz="100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0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мигрантов проходил через Ближний Восток, откуда они заселяли Азию и Европу. Археологические станции, такие как Кро-Маньон во Франции, свидетельствуют о присутствии Homo sapiens в Европе более 40 тысяч лет назад.
</a:t>
            </a:r>
            <a:endParaRPr lang="en-US" sz="1078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4533F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247" y="0"/>
            <a:ext cx="4028405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594750" y="1971350"/>
            <a:ext cx="3934800" cy="101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Неандертальцы и Homo sapiens соседствовали в Евразии примерно с 50 до 30 тысяч лет назад. Генетические исследования показывают наличие взаимодействия и скрещивания между этими видами, которые оставили следы в современном человеческом геноме.
</a:t>
            </a:r>
            <a:endParaRPr lang="en-US" sz="1200" dirty="0"/>
          </a:p>
        </p:txBody>
      </p:sp>
      <p:sp>
        <p:nvSpPr>
          <p:cNvPr id="6" name="Text 1"/>
          <p:cNvSpPr txBox="1"/>
          <p:nvPr/>
        </p:nvSpPr>
        <p:spPr>
          <a:xfrm>
            <a:off x="4594750" y="3227758"/>
            <a:ext cx="3934800" cy="101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Археологические материалы свидетельствуют о культурных обменах и конкурентных отношениях. Было зафиксировано использование схожих орудий и технологий, что подтверждает взаимное влияние и адаптацию в социальном и технологическом планах.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4246075" y="517075"/>
            <a:ext cx="4373700" cy="101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7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Взаимодействие Homo sapiens с неандертальцами
</a:t>
            </a:r>
            <a:endParaRPr lang="en-US" sz="2671" dirty="0"/>
          </a:p>
        </p:txBody>
      </p:sp>
      <p:sp>
        <p:nvSpPr>
          <p:cNvPr id="8" name="Text 3"/>
          <p:cNvSpPr txBox="1"/>
          <p:nvPr/>
        </p:nvSpPr>
        <p:spPr>
          <a:xfrm>
            <a:off x="8529550" y="4626500"/>
            <a:ext cx="3795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1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734350" y="2100675"/>
            <a:ext cx="2225400" cy="176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Язык и символическая коммуникация стали основой передачи знаний и формированию сложных социальных структур, усилив возможности коллективного выживания и сотрудничества.
</a:t>
            </a:r>
            <a:endParaRPr lang="en-US" sz="1200" dirty="0"/>
          </a:p>
        </p:txBody>
      </p:sp>
      <p:sp>
        <p:nvSpPr>
          <p:cNvPr id="6" name="Text 1"/>
          <p:cNvSpPr txBox="1"/>
          <p:nvPr/>
        </p:nvSpPr>
        <p:spPr>
          <a:xfrm>
            <a:off x="540000" y="517075"/>
            <a:ext cx="8079900" cy="65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7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Культурная эволюция как драйвер человеческого развития
</a:t>
            </a:r>
            <a:endParaRPr lang="en-US" sz="2576" dirty="0"/>
          </a:p>
        </p:txBody>
      </p:sp>
      <p:sp>
        <p:nvSpPr>
          <p:cNvPr id="7" name="Text 2"/>
          <p:cNvSpPr txBox="1"/>
          <p:nvPr/>
        </p:nvSpPr>
        <p:spPr>
          <a:xfrm>
            <a:off x="8529550" y="4626500"/>
            <a:ext cx="3795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3467925" y="2100675"/>
            <a:ext cx="2225400" cy="176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1500E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Освоение земледелия и скотоводства радикально изменило образ жизни, позволило создавать устойчивые поселения и культивировать избыточные ресурсы для больших сообществ.
</a:t>
            </a:r>
            <a:endParaRPr lang="en-US" sz="1200" dirty="0"/>
          </a:p>
        </p:txBody>
      </p:sp>
      <p:sp>
        <p:nvSpPr>
          <p:cNvPr id="9" name="Text 4"/>
          <p:cNvSpPr txBox="1"/>
          <p:nvPr/>
        </p:nvSpPr>
        <p:spPr>
          <a:xfrm>
            <a:off x="6201500" y="2100675"/>
            <a:ext cx="2225400" cy="176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Появление письменности и систем образования способствовало накоплению знаний и передаче их поколениями, что позволило формировать развитые культуры и цивилизации с высокоуровневой организацией.
</a:t>
            </a:r>
            <a:endParaRPr lang="en-US" sz="12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40000" y="517075"/>
            <a:ext cx="8079900" cy="692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2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Современные примеры эволюционных адаптаций у человека
</a:t>
            </a:r>
            <a:endParaRPr lang="en-US" sz="2726" dirty="0"/>
          </a:p>
        </p:txBody>
      </p:sp>
      <p:sp>
        <p:nvSpPr>
          <p:cNvPr id="5" name="Text 1"/>
          <p:cNvSpPr txBox="1"/>
          <p:nvPr/>
        </p:nvSpPr>
        <p:spPr>
          <a:xfrm>
            <a:off x="8529550" y="4626500"/>
            <a:ext cx="3795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734350" y="2100675"/>
            <a:ext cx="1561200" cy="193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Серповидноклеточная анемия у африканцев обеспечивает частичную защиту от малярии, демонстрируя связь между генетической мутацией и региональной инфекционной угрозой.
</a:t>
            </a:r>
            <a:endParaRPr lang="en-US" sz="1200" dirty="0"/>
          </a:p>
        </p:txBody>
      </p:sp>
      <p:sp>
        <p:nvSpPr>
          <p:cNvPr id="7" name="Text 3"/>
          <p:cNvSpPr txBox="1"/>
          <p:nvPr/>
        </p:nvSpPr>
        <p:spPr>
          <a:xfrm>
            <a:off x="2779913" y="2100675"/>
            <a:ext cx="1561200" cy="193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1500E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Усвоение лактозы взрослыми у европейских и африканских популяций является примером недавней адаптации к употреблению молочных продуктов после периода детства.
</a:t>
            </a:r>
            <a:endParaRPr lang="en-US" sz="1200" dirty="0"/>
          </a:p>
        </p:txBody>
      </p:sp>
      <p:sp>
        <p:nvSpPr>
          <p:cNvPr id="8" name="Text 4"/>
          <p:cNvSpPr txBox="1"/>
          <p:nvPr/>
        </p:nvSpPr>
        <p:spPr>
          <a:xfrm>
            <a:off x="4820088" y="2100675"/>
            <a:ext cx="1561200" cy="193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Некоторые группы людей показывают врождённую устойчивость или восприимчивость к инфекционным заболеваниям, например, ВИЧ или чуме, что влияет на генетическую структуру популяций.
</a:t>
            </a:r>
            <a:endParaRPr lang="en-US" sz="1200" dirty="0"/>
          </a:p>
        </p:txBody>
      </p:sp>
      <p:sp>
        <p:nvSpPr>
          <p:cNvPr id="9" name="Text 5"/>
          <p:cNvSpPr txBox="1"/>
          <p:nvPr/>
        </p:nvSpPr>
        <p:spPr>
          <a:xfrm>
            <a:off x="6860213" y="2100675"/>
            <a:ext cx="1561200" cy="193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1500E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Другие генетические мутации влияют на физиологические параметры, включая иммунитет и метаболизм, отражая постоянное влияние естественного отбора в современных условиях.
</a:t>
            </a:r>
            <a:endParaRPr lang="en-US" sz="12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-25425" y="-6519"/>
            <a:ext cx="9171600" cy="5176938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329250" y="2151926"/>
            <a:ext cx="7033800" cy="57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Современная медицина и технологии снижают естественный отбор, позволяя выживать и размножаться особям с ранее смертельными заболеваниями. Это меняет традиционные механизмы эволюции в человеческих популяциях.
</a:t>
            </a:r>
            <a:endParaRPr lang="en-US" sz="1100" dirty="0"/>
          </a:p>
        </p:txBody>
      </p:sp>
      <p:sp>
        <p:nvSpPr>
          <p:cNvPr id="6" name="Text 1"/>
          <p:cNvSpPr txBox="1"/>
          <p:nvPr/>
        </p:nvSpPr>
        <p:spPr>
          <a:xfrm>
            <a:off x="785825" y="1456525"/>
            <a:ext cx="7342800" cy="57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Влияние технологий и медицины на эволюционную динамику
</a:t>
            </a:r>
            <a:endParaRPr lang="en-US" sz="2257" dirty="0"/>
          </a:p>
        </p:txBody>
      </p:sp>
      <p:sp>
        <p:nvSpPr>
          <p:cNvPr id="7" name="Text 2"/>
          <p:cNvSpPr txBox="1"/>
          <p:nvPr/>
        </p:nvSpPr>
        <p:spPr>
          <a:xfrm>
            <a:off x="1329250" y="2847326"/>
            <a:ext cx="7033800" cy="57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Редактирование генома и генная терапия открывают новые возможности для управляемых биологических изменений, но также порождают этические вопросы и проблемы равного доступа к инновациям в обществе.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8529550" y="4626500"/>
            <a:ext cx="3795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1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4533F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93800" y="2858807"/>
            <a:ext cx="8756400" cy="208648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40000" y="1278175"/>
            <a:ext cx="3735600" cy="129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Глобализация и смешение популяций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Массовые миграции и смешение различных генетических линий увеличивают гетерозиготность, уменьшая частоту наследственных аномалий. Этот процесс способствует более прочной адаптивности человеческих популяций.
</a:t>
            </a:r>
            <a:endParaRPr lang="en-US" sz="1300" dirty="0"/>
          </a:p>
        </p:txBody>
      </p:sp>
      <p:sp>
        <p:nvSpPr>
          <p:cNvPr id="6" name="Text 1"/>
          <p:cNvSpPr txBox="1"/>
          <p:nvPr/>
        </p:nvSpPr>
        <p:spPr>
          <a:xfrm>
            <a:off x="540000" y="517075"/>
            <a:ext cx="8079900" cy="47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7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Генетическое разнообразие и миграционные процессы
</a:t>
            </a:r>
            <a:endParaRPr lang="en-US" sz="2475" dirty="0"/>
          </a:p>
        </p:txBody>
      </p:sp>
      <p:sp>
        <p:nvSpPr>
          <p:cNvPr id="7" name="Text 2"/>
          <p:cNvSpPr txBox="1"/>
          <p:nvPr/>
        </p:nvSpPr>
        <p:spPr>
          <a:xfrm>
            <a:off x="4860000" y="1278175"/>
            <a:ext cx="3735600" cy="129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Локальные адаптации и сохранение особенностей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Несмотря на глобализацию, сохраняются уникальные адаптации, такие как эпикантус у азиатских народов или светлая кожа северных жителей. Важным становится баланс между разнообразием и сохранением культурных традиций.
</a:t>
            </a:r>
            <a:endParaRPr lang="en-US" sz="1300" dirty="0"/>
          </a:p>
        </p:txBody>
      </p:sp>
      <p:sp>
        <p:nvSpPr>
          <p:cNvPr id="8" name="Text 3"/>
          <p:cNvSpPr txBox="1"/>
          <p:nvPr/>
        </p:nvSpPr>
        <p:spPr>
          <a:xfrm>
            <a:off x="8529550" y="4626500"/>
            <a:ext cx="3795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1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4533F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43462" y="1205475"/>
            <a:ext cx="420300" cy="4203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43462" y="3040650"/>
            <a:ext cx="420300" cy="4203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778262" y="1245345"/>
            <a:ext cx="425700" cy="34056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529550" y="4626500"/>
            <a:ext cx="3795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100" dirty="0"/>
          </a:p>
        </p:txBody>
      </p:sp>
      <p:sp>
        <p:nvSpPr>
          <p:cNvPr id="7" name="Text 1"/>
          <p:cNvSpPr txBox="1"/>
          <p:nvPr/>
        </p:nvSpPr>
        <p:spPr>
          <a:xfrm>
            <a:off x="540000" y="517075"/>
            <a:ext cx="8079900" cy="50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Современные вызовы эволюции Homo sapiens
</a:t>
            </a:r>
            <a:endParaRPr lang="en-US" sz="2800" dirty="0"/>
          </a:p>
        </p:txBody>
      </p:sp>
      <p:sp>
        <p:nvSpPr>
          <p:cNvPr id="8" name="Text 2"/>
          <p:cNvSpPr txBox="1"/>
          <p:nvPr/>
        </p:nvSpPr>
        <p:spPr>
          <a:xfrm>
            <a:off x="540762" y="1808225"/>
            <a:ext cx="3457800" cy="88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9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Антибиотикорезистентность и новые вирусы
</a:t>
            </a:r>
            <a:pPr algn="l" indent="0" marL="0">
              <a:lnSpc>
                <a:spcPct val="100000"/>
              </a:lnSpc>
              <a:buNone/>
            </a:pPr>
            <a:r>
              <a:rPr lang="en-US" sz="109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9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устойчивости бактерий к антибиотикам и появление новых вирусных заболеваний требуют разработки новых медицинских стратегий и глобального сотрудничества для контроля эпидемий.
</a:t>
            </a:r>
            <a:endParaRPr lang="en-US" sz="1290" dirty="0"/>
          </a:p>
        </p:txBody>
      </p:sp>
      <p:sp>
        <p:nvSpPr>
          <p:cNvPr id="9" name="Text 3"/>
          <p:cNvSpPr txBox="1"/>
          <p:nvPr/>
        </p:nvSpPr>
        <p:spPr>
          <a:xfrm>
            <a:off x="540762" y="3643400"/>
            <a:ext cx="3457800" cy="88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9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Климатические изменения и адаптация
</a:t>
            </a:r>
            <a:pPr algn="l" indent="0" marL="0">
              <a:lnSpc>
                <a:spcPct val="100000"/>
              </a:lnSpc>
              <a:buNone/>
            </a:pPr>
            <a:r>
              <a:rPr lang="en-US" sz="101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1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Глобальное потепление и изменение природных условий требуют ускоренной адаптации на биологическом и социальном уровне, стимулируют развитие новых технологий и формируют экологическую этику.
</a:t>
            </a:r>
            <a:endParaRPr lang="en-US" sz="1198" dirty="0"/>
          </a:p>
        </p:txBody>
      </p:sp>
      <p:sp>
        <p:nvSpPr>
          <p:cNvPr id="10" name="Text 4"/>
          <p:cNvSpPr txBox="1"/>
          <p:nvPr/>
        </p:nvSpPr>
        <p:spPr>
          <a:xfrm>
            <a:off x="4778262" y="1808225"/>
            <a:ext cx="3457800" cy="88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6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Влияние урбанизации и стрессовых факторов
</a:t>
            </a:r>
            <a:pPr algn="l" indent="0" marL="0">
              <a:lnSpc>
                <a:spcPct val="100000"/>
              </a:lnSpc>
              <a:buNone/>
            </a:pPr>
            <a:r>
              <a:rPr lang="en-US" sz="107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7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Современный городской образ жизни сопровождается повышенными стрессами и изменениями экологической среды, что отражается на здоровье и биологической адаптации человека.
</a:t>
            </a:r>
            <a:endParaRPr lang="en-US" sz="1264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4533F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247" y="0"/>
            <a:ext cx="4028405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594750" y="1971350"/>
            <a:ext cx="3934800" cy="101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Развитие искусственного интеллекта, нейроинтерфейсов и биотехнологий открывает новые пути модификации человека, включая гипотезы сингулярности и появления киборгов с расширенными способностями.
</a:t>
            </a:r>
            <a:endParaRPr lang="en-US" sz="1200" dirty="0"/>
          </a:p>
        </p:txBody>
      </p:sp>
      <p:sp>
        <p:nvSpPr>
          <p:cNvPr id="6" name="Text 1"/>
          <p:cNvSpPr txBox="1"/>
          <p:nvPr/>
        </p:nvSpPr>
        <p:spPr>
          <a:xfrm>
            <a:off x="4594750" y="3227758"/>
            <a:ext cx="3934800" cy="101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Такие изменения ставят перед обществом сложные этические дилеммы, связанные с сохранением идентичности, равенством доступа и последствиями интеграции технологий в биологическую основу человека.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4246075" y="517075"/>
            <a:ext cx="4373700" cy="101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Будущее эволюции Homo sapiens
</a:t>
            </a:r>
            <a:endParaRPr lang="en-US" sz="2800" dirty="0"/>
          </a:p>
        </p:txBody>
      </p:sp>
      <p:sp>
        <p:nvSpPr>
          <p:cNvPr id="8" name="Text 3"/>
          <p:cNvSpPr txBox="1"/>
          <p:nvPr/>
        </p:nvSpPr>
        <p:spPr>
          <a:xfrm>
            <a:off x="8529550" y="4626500"/>
            <a:ext cx="3795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1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4533F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29400" y="1431950"/>
            <a:ext cx="7819200" cy="66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Познание эволюционных процессов способствует формированию научного мировоззрения, опирающегося на доказательства и критическое мышление, что важно для образовательных программ.
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8529550" y="4626500"/>
            <a:ext cx="3795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540000" y="517075"/>
            <a:ext cx="80799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Мировоззренческое влияние изучения эволюции
</a:t>
            </a:r>
            <a:endParaRPr lang="en-US" sz="2800" dirty="0"/>
          </a:p>
        </p:txBody>
      </p:sp>
      <p:sp>
        <p:nvSpPr>
          <p:cNvPr id="7" name="Text 3"/>
          <p:cNvSpPr txBox="1"/>
          <p:nvPr/>
        </p:nvSpPr>
        <p:spPr>
          <a:xfrm>
            <a:off x="729400" y="2596100"/>
            <a:ext cx="7819200" cy="66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Изучение происхождения человека помогает развивать толерантность и уважение к культурному разнообразию, расширяя представления о единстве и разнообразии человеческих сообществ.
</a:t>
            </a:r>
            <a:endParaRPr lang="en-US" sz="1100" dirty="0"/>
          </a:p>
        </p:txBody>
      </p:sp>
      <p:sp>
        <p:nvSpPr>
          <p:cNvPr id="8" name="Text 4"/>
          <p:cNvSpPr txBox="1"/>
          <p:nvPr/>
        </p:nvSpPr>
        <p:spPr>
          <a:xfrm>
            <a:off x="729400" y="3685527"/>
            <a:ext cx="7819200" cy="66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Осознание эволюционного контекста улучшает способность принимать обоснованные решения в социальной, медицинской и технологической сферах, поддерживая устойчивое развитие общества.
</a:t>
            </a:r>
            <a:endParaRPr lang="en-US" sz="11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4533F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28600" y="207230"/>
            <a:ext cx="3276600" cy="262384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40000" y="3405200"/>
            <a:ext cx="7986600" cy="1221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Эволюция — фундамент сознательного развития
</a:t>
            </a:r>
            <a:endParaRPr lang="en-US" sz="3200" dirty="0"/>
          </a:p>
        </p:txBody>
      </p:sp>
      <p:sp>
        <p:nvSpPr>
          <p:cNvPr id="7" name="Text 1"/>
          <p:cNvSpPr txBox="1"/>
          <p:nvPr/>
        </p:nvSpPr>
        <p:spPr>
          <a:xfrm>
            <a:off x="4206800" y="676700"/>
            <a:ext cx="4415100" cy="153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Эволюция объединяет биологические, культурные и технологические факторы, формируя настоящее и будущее человечества. Понимание её механизмов помогает сделать осознанный выбор, способствующий гармоничному развитию индивида и общества.
</a:t>
            </a:r>
            <a:endParaRPr lang="en-US" sz="14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2026-05-10T06:46:23Z</dcterms:created>
  <dcterms:modified xsi:type="dcterms:W3CDTF">2026-05-10T06:46:23Z</dcterms:modified>
</cp:coreProperties>
</file>