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image" Target="../media/image-1-2.jpe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png"/><Relationship Id="rId2" Type="http://schemas.openxmlformats.org/officeDocument/2006/relationships/image" Target="../media/image-2-2.jpe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png"/><Relationship Id="rId3" Type="http://schemas.openxmlformats.org/officeDocument/2006/relationships/image" Target="../media/image-4-3.jpeg"/><Relationship Id="rId4" Type="http://schemas.openxmlformats.org/officeDocument/2006/relationships/image" Target="../media/image-4-4.jpe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image" Target="../media/image-5-3.png"/><Relationship Id="rId4" Type="http://schemas.openxmlformats.org/officeDocument/2006/relationships/image" Target="../media/image-5-4.png"/><Relationship Id="rId5" Type="http://schemas.openxmlformats.org/officeDocument/2006/relationships/image" Target="../media/image-5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jpeg"/><Relationship Id="rId3" Type="http://schemas.openxmlformats.org/officeDocument/2006/relationships/image" Target="../media/image-7-3.png"/><Relationship Id="rId4" Type="http://schemas.openxmlformats.org/officeDocument/2006/relationships/image" Target="../media/image-7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image" Target="../media/image-8-3.png"/><Relationship Id="rId4" Type="http://schemas.openxmlformats.org/officeDocument/2006/relationships/image" Target="../media/image-8-4.png"/><Relationship Id="rId5" Type="http://schemas.openxmlformats.org/officeDocument/2006/relationships/image" Target="../media/image-8-5.png"/><Relationship Id="rId6" Type="http://schemas.openxmlformats.org/officeDocument/2006/relationships/image" Target="../media/image-8-6.png"/><Relationship Id="rId7" Type="http://schemas.openxmlformats.org/officeDocument/2006/relationships/image" Target="../media/image-8-7.png"/><Relationship Id="rId8" Type="http://schemas.openxmlformats.org/officeDocument/2006/relationships/image" Target="../media/image-8-8.png"/><Relationship Id="rId9" Type="http://schemas.openxmlformats.org/officeDocument/2006/relationships/image" Target="../media/image-8-9.png"/><Relationship Id="rId10" Type="http://schemas.openxmlformats.org/officeDocument/2006/relationships/image" Target="../media/image-8-10.png"/><Relationship Id="rId11" Type="http://schemas.openxmlformats.org/officeDocument/2006/relationships/image" Target="../media/image-8-11.png"/><Relationship Id="rId12" Type="http://schemas.openxmlformats.org/officeDocument/2006/relationships/image" Target="../media/image-8-12.png"/><Relationship Id="rId13" Type="http://schemas.openxmlformats.org/officeDocument/2006/relationships/slideLayout" Target="../slideLayouts/slideLayout1.xml"/><Relationship Id="rId14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jpeg"/><Relationship Id="rId3" Type="http://schemas.openxmlformats.org/officeDocument/2006/relationships/image" Target="../media/image-10-3.jpeg"/><Relationship Id="rId4" Type="http://schemas.openxmlformats.org/officeDocument/2006/relationships/image" Target="../media/image-10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image" Target="../media/image-13-3.png"/><Relationship Id="rId4" Type="http://schemas.openxmlformats.org/officeDocument/2006/relationships/image" Target="../media/image-13-4.png"/><Relationship Id="rId5" Type="http://schemas.openxmlformats.org/officeDocument/2006/relationships/image" Target="../media/image-13-5.png"/><Relationship Id="rId6" Type="http://schemas.openxmlformats.org/officeDocument/2006/relationships/image" Target="../media/image-13-6.png"/><Relationship Id="rId7" Type="http://schemas.openxmlformats.org/officeDocument/2006/relationships/image" Target="../media/image-13-7.png"/><Relationship Id="rId8" Type="http://schemas.openxmlformats.org/officeDocument/2006/relationships/image" Target="../media/image-13-8.png"/><Relationship Id="rId9" Type="http://schemas.openxmlformats.org/officeDocument/2006/relationships/image" Target="../media/image-13-9.png"/><Relationship Id="rId10" Type="http://schemas.openxmlformats.org/officeDocument/2006/relationships/image" Target="../media/image-13-10.png"/><Relationship Id="rId11" Type="http://schemas.openxmlformats.org/officeDocument/2006/relationships/image" Target="../media/image-13-11.png"/><Relationship Id="rId12" Type="http://schemas.openxmlformats.org/officeDocument/2006/relationships/slideLayout" Target="../slideLayouts/slideLayout1.xml"/><Relationship Id="rId13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jpe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image" Target="../media/image-16-3.png"/><Relationship Id="rId4" Type="http://schemas.openxmlformats.org/officeDocument/2006/relationships/image" Target="../media/image-16-4.png"/><Relationship Id="rId5" Type="http://schemas.openxmlformats.org/officeDocument/2006/relationships/image" Target="../media/image-16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image" Target="../media/image-17-3.png"/><Relationship Id="rId4" Type="http://schemas.openxmlformats.org/officeDocument/2006/relationships/image" Target="../media/image-17-4.png"/><Relationship Id="rId5" Type="http://schemas.openxmlformats.org/officeDocument/2006/relationships/image" Target="../media/image-17-5.png"/><Relationship Id="rId6" Type="http://schemas.openxmlformats.org/officeDocument/2006/relationships/image" Target="../media/image-17-6.png"/><Relationship Id="rId7" Type="http://schemas.openxmlformats.org/officeDocument/2006/relationships/image" Target="../media/image-17-7.png"/><Relationship Id="rId8" Type="http://schemas.openxmlformats.org/officeDocument/2006/relationships/image" Target="../media/image-17-8.png"/><Relationship Id="rId9" Type="http://schemas.openxmlformats.org/officeDocument/2006/relationships/image" Target="../media/image-17-9.png"/><Relationship Id="rId10" Type="http://schemas.openxmlformats.org/officeDocument/2006/relationships/image" Target="../media/image-17-10.png"/><Relationship Id="rId11" Type="http://schemas.openxmlformats.org/officeDocument/2006/relationships/image" Target="../media/image-17-11.png"/><Relationship Id="rId12" Type="http://schemas.openxmlformats.org/officeDocument/2006/relationships/image" Target="../media/image-17-12.png"/><Relationship Id="rId13" Type="http://schemas.openxmlformats.org/officeDocument/2006/relationships/slideLayout" Target="../slideLayouts/slideLayout1.xml"/><Relationship Id="rId14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jpeg"/><Relationship Id="rId3" Type="http://schemas.openxmlformats.org/officeDocument/2006/relationships/image" Target="../media/image-18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image" Target="../media/image-20-2.jpe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50025" y="1958022"/>
            <a:ext cx="4347000" cy="2733855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50000" y="450000"/>
            <a:ext cx="8244000" cy="1042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32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Буду летать!
</a:t>
            </a:r>
            <a:endParaRPr lang="en-US" sz="3212" dirty="0"/>
          </a:p>
        </p:txBody>
      </p:sp>
      <p:sp>
        <p:nvSpPr>
          <p:cNvPr id="5" name="Text 1"/>
          <p:cNvSpPr txBox="1"/>
          <p:nvPr/>
        </p:nvSpPr>
        <p:spPr>
          <a:xfrm>
            <a:off x="5217550" y="4500900"/>
            <a:ext cx="2628600" cy="192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46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746" dirty="0"/>
          </a:p>
        </p:txBody>
      </p:sp>
      <p:sp>
        <p:nvSpPr>
          <p:cNvPr id="6" name="Text 2"/>
          <p:cNvSpPr txBox="1"/>
          <p:nvPr/>
        </p:nvSpPr>
        <p:spPr>
          <a:xfrm>
            <a:off x="5217550" y="3501125"/>
            <a:ext cx="3476400" cy="801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86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Мечта о полёте в книгах, сказках и стихах
</a:t>
            </a:r>
            <a:endParaRPr lang="en-US" sz="986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219527" y="0"/>
            <a:ext cx="3927946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50000" y="2605175"/>
            <a:ext cx="3931800" cy="8847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книги так любят небо
</a:t>
            </a:r>
            <a:endParaRPr lang="en-US" sz="2400" dirty="0"/>
          </a:p>
        </p:txBody>
      </p:sp>
      <p:sp>
        <p:nvSpPr>
          <p:cNvPr id="5" name="Text 1"/>
          <p:cNvSpPr txBox="1"/>
          <p:nvPr/>
        </p:nvSpPr>
        <p:spPr>
          <a:xfrm>
            <a:off x="450000" y="3771600"/>
            <a:ext cx="4060200" cy="9219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8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Полёт в литературе — это чудо, свобода и смелая мечта. Герои разных народов поднимаются к солнцу, мчатся на ковре-самолёте и летят к новому миру, который хочется узнать.
</a:t>
            </a:r>
            <a:endParaRPr lang="en-US" sz="1086" dirty="0"/>
          </a:p>
        </p:txBody>
      </p:sp>
      <p:sp>
        <p:nvSpPr>
          <p:cNvPr id="6" name="Text 2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622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450000" y="450000"/>
            <a:ext cx="8244000" cy="65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Слово «летать» в литературе
</a:t>
            </a:r>
            <a:endParaRPr lang="en-US" sz="2400" dirty="0"/>
          </a:p>
        </p:txBody>
      </p:sp>
      <p:sp>
        <p:nvSpPr>
          <p:cNvPr id="4" name="Text 1"/>
          <p:cNvSpPr txBox="1"/>
          <p:nvPr/>
        </p:nvSpPr>
        <p:spPr>
          <a:xfrm>
            <a:off x="450000" y="2694400"/>
            <a:ext cx="4060200" cy="921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8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Поэты помогают читателю увидеть это чувство через слова «крылья», «небо», «высота», «облака» и «свобода». Они делают картину живой и светлой.
</a:t>
            </a:r>
            <a:endParaRPr lang="en-US" sz="1086" dirty="0"/>
          </a:p>
        </p:txBody>
      </p:sp>
      <p:sp>
        <p:nvSpPr>
          <p:cNvPr id="5" name="Text 2"/>
          <p:cNvSpPr txBox="1"/>
          <p:nvPr/>
        </p:nvSpPr>
        <p:spPr>
          <a:xfrm>
            <a:off x="450000" y="3771600"/>
            <a:ext cx="4060200" cy="921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8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Такие слова сразу создают настроение: кажется, что текст сам поднимается вверх. Читатель не только понимает героя, но и как будто летит вместе с ним.
</a:t>
            </a:r>
            <a:endParaRPr lang="en-US" sz="1086" dirty="0"/>
          </a:p>
        </p:txBody>
      </p:sp>
      <p:sp>
        <p:nvSpPr>
          <p:cNvPr id="6" name="Text 3"/>
          <p:cNvSpPr txBox="1"/>
          <p:nvPr/>
        </p:nvSpPr>
        <p:spPr>
          <a:xfrm>
            <a:off x="450000" y="1617200"/>
            <a:ext cx="4060200" cy="921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8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книгах слово «летать» часто означает не настоящий полёт, а особое чувство: радость, лёгкость, восторг или вдохновение, когда герою будто тесно на земле.
</a:t>
            </a:r>
            <a:endParaRPr lang="en-US" sz="1086" dirty="0"/>
          </a:p>
        </p:txBody>
      </p:sp>
      <p:sp>
        <p:nvSpPr>
          <p:cNvPr id="7" name="Text 4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622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50000" y="2700538"/>
            <a:ext cx="4121700" cy="1992423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571700" y="2700393"/>
            <a:ext cx="4122300" cy="1992713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450000" y="450000"/>
            <a:ext cx="8244000" cy="450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Птицы — первые герои неба
</a:t>
            </a:r>
            <a:endParaRPr lang="en-US" sz="2200" dirty="0"/>
          </a:p>
        </p:txBody>
      </p:sp>
      <p:sp>
        <p:nvSpPr>
          <p:cNvPr id="7" name="Text 1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0619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622" dirty="0"/>
          </a:p>
        </p:txBody>
      </p:sp>
      <p:sp>
        <p:nvSpPr>
          <p:cNvPr id="8" name="Text 2"/>
          <p:cNvSpPr txBox="1"/>
          <p:nvPr/>
        </p:nvSpPr>
        <p:spPr>
          <a:xfrm>
            <a:off x="909750" y="1350000"/>
            <a:ext cx="3244500" cy="900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6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Ласточка над весенним двором
</a:t>
            </a:r>
            <a:pPr algn="l" indent="0" marL="0">
              <a:lnSpc>
                <a:spcPct val="115000"/>
              </a:lnSpc>
              <a:buNone/>
            </a:pPr>
            <a:r>
              <a:rPr lang="en-US" sz="385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6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Ласточка в детской книге почти всегда приносит весну. Её быстрый полёт напоминает о тепле, движении и радостном ожидании. На рисунке она может скользить над домами и облаками, словно маленькая вестница добрых перемен.
</a:t>
            </a:r>
            <a:endParaRPr lang="en-US" sz="962" dirty="0"/>
          </a:p>
        </p:txBody>
      </p:sp>
      <p:sp>
        <p:nvSpPr>
          <p:cNvPr id="9" name="Text 3"/>
          <p:cNvSpPr txBox="1"/>
          <p:nvPr/>
        </p:nvSpPr>
        <p:spPr>
          <a:xfrm>
            <a:off x="4989775" y="1350000"/>
            <a:ext cx="3244500" cy="900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Журавль, орёл и жар-птица
</a:t>
            </a:r>
            <a:pPr algn="l" indent="0" marL="0">
              <a:lnSpc>
                <a:spcPct val="115000"/>
              </a:lnSpc>
              <a:buNone/>
            </a:pPr>
            <a:r>
              <a:rPr lang="en-US" sz="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Журавль, орёл и жар-птица выглядят по-разному, но все они связаны с небом. Один напоминает о перелётах, другой — о силе, а третий — о чуде. Вместе они создают яркий образ свободы и красоты.
</a:t>
            </a:r>
            <a:endParaRPr lang="en-US" sz="10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450000" y="1085000"/>
            <a:ext cx="8244000" cy="63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400" b="1" dirty="0">
                <a:solidFill>
                  <a:srgbClr val="0619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сказка отправляет героя в полёт
</a:t>
            </a:r>
            <a:endParaRPr lang="en-US" sz="2400" dirty="0"/>
          </a:p>
        </p:txBody>
      </p:sp>
      <p:sp>
        <p:nvSpPr>
          <p:cNvPr id="8" name="Text 1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0619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622" dirty="0"/>
          </a:p>
        </p:txBody>
      </p:sp>
      <p:sp>
        <p:nvSpPr>
          <p:cNvPr id="9" name="Text 2"/>
          <p:cNvSpPr txBox="1"/>
          <p:nvPr/>
        </p:nvSpPr>
        <p:spPr>
          <a:xfrm>
            <a:off x="450000" y="1903300"/>
            <a:ext cx="1960200" cy="12069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b="1" dirty="0">
                <a:solidFill>
                  <a:srgbClr val="0619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1. Появляется чудо
</a:t>
            </a:r>
            <a:pPr algn="l" indent="0" marL="0">
              <a:lnSpc>
                <a:spcPct val="115000"/>
              </a:lnSpc>
              <a:buNone/>
            </a:pPr>
            <a:r>
              <a:rPr lang="en-US" sz="300" b="1" dirty="0">
                <a:solidFill>
                  <a:srgbClr val="0619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619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сказке герой замечает необычный предмет или птицу, которая может поднять его в небо. Так начинается волшебное путешествие.
</a:t>
            </a:r>
            <a:endParaRPr lang="en-US" sz="800" dirty="0"/>
          </a:p>
        </p:txBody>
      </p:sp>
      <p:sp>
        <p:nvSpPr>
          <p:cNvPr id="10" name="Text 3"/>
          <p:cNvSpPr txBox="1"/>
          <p:nvPr/>
        </p:nvSpPr>
        <p:spPr>
          <a:xfrm>
            <a:off x="2544604" y="1903300"/>
            <a:ext cx="1960200" cy="12069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b="1" dirty="0">
                <a:solidFill>
                  <a:srgbClr val="0619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2. Дорога зовёт вперёд
</a:t>
            </a:r>
            <a:pPr algn="l" indent="0" marL="0">
              <a:lnSpc>
                <a:spcPct val="115000"/>
              </a:lnSpc>
              <a:buNone/>
            </a:pPr>
            <a:r>
              <a:rPr lang="en-US" sz="300" b="1" dirty="0">
                <a:solidFill>
                  <a:srgbClr val="0619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619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Полетев, герой отправляется далеко от дома, чтобы найти друзей, выполнить поручение или справиться с трудной задачей.
</a:t>
            </a:r>
            <a:endParaRPr lang="en-US" sz="800" dirty="0"/>
          </a:p>
        </p:txBody>
      </p:sp>
      <p:sp>
        <p:nvSpPr>
          <p:cNvPr id="11" name="Text 4"/>
          <p:cNvSpPr txBox="1"/>
          <p:nvPr/>
        </p:nvSpPr>
        <p:spPr>
          <a:xfrm>
            <a:off x="4639207" y="1903300"/>
            <a:ext cx="1960200" cy="12069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b="1" dirty="0">
                <a:solidFill>
                  <a:srgbClr val="0619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3. Испытание и помощь
</a:t>
            </a:r>
            <a:pPr algn="l" indent="0" marL="0">
              <a:lnSpc>
                <a:spcPct val="115000"/>
              </a:lnSpc>
              <a:buNone/>
            </a:pPr>
            <a:r>
              <a:rPr lang="en-US" sz="300" b="1" dirty="0">
                <a:solidFill>
                  <a:srgbClr val="0619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619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пути появляются преграды, но рядом оказываются доброта, смелость или волшебная сила. Они помогают не сбиться с дороги.
</a:t>
            </a:r>
            <a:endParaRPr lang="en-US" sz="800" dirty="0"/>
          </a:p>
        </p:txBody>
      </p:sp>
      <p:sp>
        <p:nvSpPr>
          <p:cNvPr id="12" name="Text 5"/>
          <p:cNvSpPr txBox="1"/>
          <p:nvPr/>
        </p:nvSpPr>
        <p:spPr>
          <a:xfrm>
            <a:off x="6733811" y="1903300"/>
            <a:ext cx="1960200" cy="12069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b="1" dirty="0">
                <a:solidFill>
                  <a:srgbClr val="0619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4. Возвращение с открытием
</a:t>
            </a:r>
            <a:pPr algn="l" indent="0" marL="0">
              <a:lnSpc>
                <a:spcPct val="115000"/>
              </a:lnSpc>
              <a:buNone/>
            </a:pPr>
            <a:r>
              <a:rPr lang="en-US" sz="300" b="1" dirty="0">
                <a:solidFill>
                  <a:srgbClr val="0619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619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полёта герой возвращается другим: он становится мудрее, смелее и лучше понимает, зачем было нужно это приключение.
</a:t>
            </a:r>
            <a:endParaRPr lang="en-US" sz="8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50000" y="450000"/>
            <a:ext cx="8244000" cy="65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Полёт как чудо и награда
</a:t>
            </a:r>
            <a:endParaRPr lang="en-US" sz="2400" dirty="0"/>
          </a:p>
        </p:txBody>
      </p:sp>
      <p:sp>
        <p:nvSpPr>
          <p:cNvPr id="5" name="Text 1"/>
          <p:cNvSpPr txBox="1"/>
          <p:nvPr/>
        </p:nvSpPr>
        <p:spPr>
          <a:xfrm>
            <a:off x="449975" y="2063000"/>
            <a:ext cx="2577600" cy="1737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8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детских историях полёт часто приходит к тому, кто умеет быть добрым, честным и смелым. Волшебство как будто замечает хорошего героя и помогает ему.
</a:t>
            </a:r>
            <a:endParaRPr lang="en-US" sz="1186" dirty="0"/>
          </a:p>
        </p:txBody>
      </p:sp>
      <p:sp>
        <p:nvSpPr>
          <p:cNvPr id="6" name="Text 2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622" dirty="0"/>
          </a:p>
        </p:txBody>
      </p:sp>
      <p:sp>
        <p:nvSpPr>
          <p:cNvPr id="7" name="Text 3"/>
          <p:cNvSpPr txBox="1"/>
          <p:nvPr/>
        </p:nvSpPr>
        <p:spPr>
          <a:xfrm>
            <a:off x="3283187" y="2063000"/>
            <a:ext cx="2577600" cy="1737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8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Такой полёт похож на подарок за старание и веру в добро. Он показывает: мечта может сбыться, если не сдаваться и делать правильный выбор.
</a:t>
            </a:r>
            <a:endParaRPr lang="en-US" sz="1186" dirty="0"/>
          </a:p>
        </p:txBody>
      </p:sp>
      <p:sp>
        <p:nvSpPr>
          <p:cNvPr id="8" name="Text 4"/>
          <p:cNvSpPr txBox="1"/>
          <p:nvPr/>
        </p:nvSpPr>
        <p:spPr>
          <a:xfrm>
            <a:off x="6116425" y="2063000"/>
            <a:ext cx="2577600" cy="1737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8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Для ребёнка это особенно важно: книга говорит, что чудо не падает с неба случайно. К нему ведут добрые поступки, терпение и открытое сердце.
</a:t>
            </a:r>
            <a:endParaRPr lang="en-US" sz="1186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400" y="2892484"/>
            <a:ext cx="9144000" cy="2250281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721025" y="1449000"/>
            <a:ext cx="3660900" cy="897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8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Ковер-самолёт — один из самых узнаваемых сказочных образов. Он уносит героя высоко над землёй и помогает быстро попасть туда, куда пешком не дойти и за три дня.
</a:t>
            </a:r>
            <a:endParaRPr lang="en-US" sz="1086" dirty="0"/>
          </a:p>
        </p:txBody>
      </p:sp>
      <p:sp>
        <p:nvSpPr>
          <p:cNvPr id="7" name="Text 1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622" dirty="0"/>
          </a:p>
        </p:txBody>
      </p:sp>
      <p:sp>
        <p:nvSpPr>
          <p:cNvPr id="8" name="Text 2"/>
          <p:cNvSpPr txBox="1"/>
          <p:nvPr/>
        </p:nvSpPr>
        <p:spPr>
          <a:xfrm>
            <a:off x="5033100" y="1449000"/>
            <a:ext cx="3660900" cy="897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8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иллюстрации ковёр летит среди облаков, а герой удивлён и немного радуется, как будто сам попал в чудесную игру. Такой образ легко понять и запомнить.
</a:t>
            </a:r>
            <a:endParaRPr lang="en-US" sz="1086" dirty="0"/>
          </a:p>
        </p:txBody>
      </p:sp>
      <p:sp>
        <p:nvSpPr>
          <p:cNvPr id="9" name="Text 3"/>
          <p:cNvSpPr txBox="1"/>
          <p:nvPr/>
        </p:nvSpPr>
        <p:spPr>
          <a:xfrm>
            <a:off x="450000" y="450000"/>
            <a:ext cx="8244000" cy="65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Ковер-самолёт в сказках
</a:t>
            </a:r>
            <a:endParaRPr lang="en-US" sz="24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246296" y="1580032"/>
            <a:ext cx="449100" cy="4491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2246285" y="2461405"/>
            <a:ext cx="449100" cy="35928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2246285" y="3252959"/>
            <a:ext cx="449100" cy="449100"/>
          </a:xfrm>
          <a:prstGeom prst="rect">
            <a:avLst/>
          </a:prstGeom>
        </p:spPr>
      </p:pic>
      <p:pic>
        <p:nvPicPr>
          <p:cNvPr id="11" name="Image 9" descr="preencoded.png">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2" name="Image 10" descr="preencoded.png">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3" name="Image 11" descr="preencoded.png">    </p:cNvPr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2246285" y="4089402"/>
            <a:ext cx="449100" cy="449100"/>
          </a:xfrm>
          <a:prstGeom prst="rect">
            <a:avLst/>
          </a:prstGeom>
        </p:spPr>
      </p:pic>
      <p:sp>
        <p:nvSpPr>
          <p:cNvPr id="14" name="Text 0"/>
          <p:cNvSpPr txBox="1"/>
          <p:nvPr/>
        </p:nvSpPr>
        <p:spPr>
          <a:xfrm>
            <a:off x="450000" y="450000"/>
            <a:ext cx="8244000" cy="63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400" b="1" dirty="0">
                <a:solidFill>
                  <a:srgbClr val="0619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поэты передают ощущение полёта
</a:t>
            </a:r>
            <a:endParaRPr lang="en-US" sz="2400" dirty="0"/>
          </a:p>
        </p:txBody>
      </p:sp>
      <p:sp>
        <p:nvSpPr>
          <p:cNvPr id="15" name="Text 1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0619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622" dirty="0"/>
          </a:p>
        </p:txBody>
      </p:sp>
      <p:sp>
        <p:nvSpPr>
          <p:cNvPr id="16" name="Text 2"/>
          <p:cNvSpPr txBox="1"/>
          <p:nvPr/>
        </p:nvSpPr>
        <p:spPr>
          <a:xfrm>
            <a:off x="3070392" y="1509076"/>
            <a:ext cx="3904200" cy="590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b="1" dirty="0">
                <a:solidFill>
                  <a:srgbClr val="0619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Лёгкость
</a:t>
            </a:r>
            <a:pPr algn="l" indent="0" marL="0">
              <a:lnSpc>
                <a:spcPct val="115000"/>
              </a:lnSpc>
              <a:buNone/>
            </a:pPr>
            <a:r>
              <a:rPr lang="en-US" sz="300" b="1" dirty="0">
                <a:solidFill>
                  <a:srgbClr val="0619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619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Поэты выбирают мягкие, плавные слова, чтобы движение казалось невесомым. Читатель чувствует: герой не идёт, а словно скользит по воздуху.
</a:t>
            </a:r>
            <a:endParaRPr lang="en-US" sz="800" dirty="0"/>
          </a:p>
        </p:txBody>
      </p:sp>
      <p:sp>
        <p:nvSpPr>
          <p:cNvPr id="17" name="Text 3"/>
          <p:cNvSpPr txBox="1"/>
          <p:nvPr/>
        </p:nvSpPr>
        <p:spPr>
          <a:xfrm>
            <a:off x="3070381" y="2345535"/>
            <a:ext cx="3904200" cy="590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b="1" dirty="0">
                <a:solidFill>
                  <a:srgbClr val="0619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Небо и облака
</a:t>
            </a:r>
            <a:pPr algn="l" indent="0" marL="0">
              <a:lnSpc>
                <a:spcPct val="115000"/>
              </a:lnSpc>
              <a:buNone/>
            </a:pPr>
            <a:r>
              <a:rPr lang="en-US" sz="300" b="1" dirty="0">
                <a:solidFill>
                  <a:srgbClr val="0619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619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Образы неба, облаков и ветра сразу поднимают взгляд вверх. Они расширяют пространство стихотворения и делают его светлым, свободным.
</a:t>
            </a:r>
            <a:endParaRPr lang="en-US" sz="800" dirty="0"/>
          </a:p>
        </p:txBody>
      </p:sp>
      <p:sp>
        <p:nvSpPr>
          <p:cNvPr id="18" name="Text 4"/>
          <p:cNvSpPr txBox="1"/>
          <p:nvPr/>
        </p:nvSpPr>
        <p:spPr>
          <a:xfrm>
            <a:off x="3070381" y="3181993"/>
            <a:ext cx="3904200" cy="590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b="1" dirty="0">
                <a:solidFill>
                  <a:srgbClr val="0619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Звучание строки
</a:t>
            </a:r>
            <a:pPr algn="l" indent="0" marL="0">
              <a:lnSpc>
                <a:spcPct val="115000"/>
              </a:lnSpc>
              <a:buNone/>
            </a:pPr>
            <a:r>
              <a:rPr lang="en-US" sz="300" b="1" dirty="0">
                <a:solidFill>
                  <a:srgbClr val="0619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619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Повторы и звонкие звуки создают мелодию текста. Стих читается почти как песня, и настроение полёта становится особенно заметным.
</a:t>
            </a:r>
            <a:endParaRPr lang="en-US" sz="800" dirty="0"/>
          </a:p>
        </p:txBody>
      </p:sp>
      <p:sp>
        <p:nvSpPr>
          <p:cNvPr id="19" name="Text 5"/>
          <p:cNvSpPr txBox="1"/>
          <p:nvPr/>
        </p:nvSpPr>
        <p:spPr>
          <a:xfrm>
            <a:off x="3070381" y="4018437"/>
            <a:ext cx="3904200" cy="590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b="1" dirty="0">
                <a:solidFill>
                  <a:srgbClr val="0619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Движение мечты
</a:t>
            </a:r>
            <a:pPr algn="l" indent="0" marL="0">
              <a:lnSpc>
                <a:spcPct val="115000"/>
              </a:lnSpc>
              <a:buNone/>
            </a:pPr>
            <a:r>
              <a:rPr lang="en-US" sz="300" b="1" dirty="0">
                <a:solidFill>
                  <a:srgbClr val="0619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619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Сравнения с птицей, облаком или ветром помогают увидеть не только движение, но и мечту. Кажется, что мысль героя тоже летит далеко вперёд.
</a:t>
            </a:r>
            <a:endParaRPr lang="en-US" sz="8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50000" y="450000"/>
            <a:ext cx="8244000" cy="65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Герои, которые хотят выше и дальше
</a:t>
            </a:r>
            <a:endParaRPr lang="en-US" sz="2400" dirty="0"/>
          </a:p>
        </p:txBody>
      </p:sp>
      <p:sp>
        <p:nvSpPr>
          <p:cNvPr id="5" name="Text 1"/>
          <p:cNvSpPr txBox="1"/>
          <p:nvPr/>
        </p:nvSpPr>
        <p:spPr>
          <a:xfrm>
            <a:off x="450000" y="1810175"/>
            <a:ext cx="2577600" cy="1587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8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Литературный герой часто смотрит в небо не из праздного любопытства. Ему хочется узнать, что скрыто за горизонтом, и увидеть мир шире, чем раньше.
</a:t>
            </a:r>
            <a:endParaRPr lang="en-US" sz="1286" dirty="0"/>
          </a:p>
        </p:txBody>
      </p:sp>
      <p:sp>
        <p:nvSpPr>
          <p:cNvPr id="6" name="Text 2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622" dirty="0"/>
          </a:p>
        </p:txBody>
      </p:sp>
      <p:sp>
        <p:nvSpPr>
          <p:cNvPr id="7" name="Text 3"/>
          <p:cNvSpPr txBox="1"/>
          <p:nvPr/>
        </p:nvSpPr>
        <p:spPr>
          <a:xfrm>
            <a:off x="3283203" y="1810175"/>
            <a:ext cx="2577600" cy="1587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8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Его желание летать связано с отвагой. Он не боится мечтать по-крупному, задавать вопросы и делать шаг туда, где ещё не был.
</a:t>
            </a:r>
            <a:endParaRPr lang="en-US" sz="1286" dirty="0"/>
          </a:p>
        </p:txBody>
      </p:sp>
      <p:sp>
        <p:nvSpPr>
          <p:cNvPr id="8" name="Text 4"/>
          <p:cNvSpPr txBox="1"/>
          <p:nvPr/>
        </p:nvSpPr>
        <p:spPr>
          <a:xfrm>
            <a:off x="450000" y="3680468"/>
            <a:ext cx="5410800" cy="1013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8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Такой герой похож на маленького исследователя. Он идёт к открытию с удивлёнными глазами и верит, что впереди обязательно найдётся что-то важное.
</a:t>
            </a:r>
            <a:endParaRPr lang="en-US" sz="1286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572300" y="1350742"/>
            <a:ext cx="4121700" cy="1670416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571700" y="3022375"/>
            <a:ext cx="4122300" cy="1670659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450000" y="450000"/>
            <a:ext cx="8244000" cy="450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Икар: смелая мечта и важный урок
</a:t>
            </a:r>
            <a:endParaRPr lang="en-US" sz="2200" dirty="0"/>
          </a:p>
        </p:txBody>
      </p:sp>
      <p:sp>
        <p:nvSpPr>
          <p:cNvPr id="7" name="Text 1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0619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622" dirty="0"/>
          </a:p>
        </p:txBody>
      </p:sp>
      <p:sp>
        <p:nvSpPr>
          <p:cNvPr id="8" name="Text 2"/>
          <p:cNvSpPr txBox="1"/>
          <p:nvPr/>
        </p:nvSpPr>
        <p:spPr>
          <a:xfrm>
            <a:off x="455250" y="1704450"/>
            <a:ext cx="3661200" cy="963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Полететь ближе к солнцу
</a:t>
            </a:r>
            <a:pPr algn="l" indent="0" marL="0">
              <a:lnSpc>
                <a:spcPct val="115000"/>
              </a:lnSpc>
              <a:buNone/>
            </a:pPr>
            <a:r>
              <a:rPr lang="en-US" sz="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Икар в древнегреческом мифе мечтал подняться очень высоко и почувствовать свободу. Его крылья стали знаком огромного желания летать, но вместе с этим — и напоминанием о том, что даже мечте нужна мера.
</a:t>
            </a:r>
            <a:endParaRPr lang="en-US" sz="1000" dirty="0"/>
          </a:p>
        </p:txBody>
      </p:sp>
      <p:sp>
        <p:nvSpPr>
          <p:cNvPr id="9" name="Text 3"/>
          <p:cNvSpPr txBox="1"/>
          <p:nvPr/>
        </p:nvSpPr>
        <p:spPr>
          <a:xfrm>
            <a:off x="455250" y="3376190"/>
            <a:ext cx="3661200" cy="963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Урок из древней истории
</a:t>
            </a:r>
            <a:pPr algn="l" indent="0" marL="0">
              <a:lnSpc>
                <a:spcPct val="115000"/>
              </a:lnSpc>
              <a:buNone/>
            </a:pPr>
            <a:r>
              <a:rPr lang="en-US" sz="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Этот сюжет не только о смелости, но и об осторожности. Он показывает, что важно слушать совет, помнить об опасности и не забывать о правилах, даже когда сердце зовёт вверх.
</a:t>
            </a:r>
            <a:endParaRPr lang="en-US" sz="10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450000" y="450000"/>
            <a:ext cx="8244000" cy="65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Полёт в рассказах о детях
</a:t>
            </a:r>
            <a:endParaRPr lang="en-US" sz="2400" dirty="0"/>
          </a:p>
        </p:txBody>
      </p:sp>
      <p:sp>
        <p:nvSpPr>
          <p:cNvPr id="4" name="Text 1"/>
          <p:cNvSpPr txBox="1"/>
          <p:nvPr/>
        </p:nvSpPr>
        <p:spPr>
          <a:xfrm>
            <a:off x="450000" y="2306245"/>
            <a:ext cx="4060200" cy="715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Герой «летает» и в мечтах, когда читает интересную книгу, мастерит поделку или наблюдает за птицами. Воображение делает обычный день необыкновенным.
</a:t>
            </a:r>
            <a:endParaRPr lang="en-US" sz="1000" dirty="0"/>
          </a:p>
        </p:txBody>
      </p:sp>
      <p:sp>
        <p:nvSpPr>
          <p:cNvPr id="5" name="Text 2"/>
          <p:cNvSpPr txBox="1"/>
          <p:nvPr/>
        </p:nvSpPr>
        <p:spPr>
          <a:xfrm>
            <a:off x="450000" y="3142140"/>
            <a:ext cx="4060200" cy="715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Такие истории показывают, что дружба помогает смелее мечтать. Когда рядом товарищ, даже маленькое приключение кажется настоящим полётом.
</a:t>
            </a:r>
            <a:endParaRPr lang="en-US" sz="1000" dirty="0"/>
          </a:p>
        </p:txBody>
      </p:sp>
      <p:sp>
        <p:nvSpPr>
          <p:cNvPr id="6" name="Text 3"/>
          <p:cNvSpPr txBox="1"/>
          <p:nvPr/>
        </p:nvSpPr>
        <p:spPr>
          <a:xfrm>
            <a:off x="450000" y="1470350"/>
            <a:ext cx="4060200" cy="715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рассказах для младших школьников полёт часто начинается с игры: ребёнок строит самолёт, рисует небо или придумывает приключение вместе с друзьями.
</a:t>
            </a:r>
            <a:endParaRPr lang="en-US" sz="1000" dirty="0"/>
          </a:p>
        </p:txBody>
      </p:sp>
      <p:sp>
        <p:nvSpPr>
          <p:cNvPr id="7" name="Text 4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622" dirty="0"/>
          </a:p>
        </p:txBody>
      </p:sp>
      <p:sp>
        <p:nvSpPr>
          <p:cNvPr id="8" name="Text 5"/>
          <p:cNvSpPr txBox="1"/>
          <p:nvPr/>
        </p:nvSpPr>
        <p:spPr>
          <a:xfrm>
            <a:off x="450000" y="3978036"/>
            <a:ext cx="4060200" cy="715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Для детей особенно важно, что фантазия не уводит от жизни, а украшает её. Она превращает привычные дела в радостное открытие.
</a:t>
            </a:r>
            <a:endParaRPr lang="en-US" sz="10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50000" y="2073251"/>
            <a:ext cx="8244000" cy="2617898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0619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622" dirty="0"/>
          </a:p>
        </p:txBody>
      </p:sp>
      <p:sp>
        <p:nvSpPr>
          <p:cNvPr id="5" name="Text 1"/>
          <p:cNvSpPr txBox="1"/>
          <p:nvPr/>
        </p:nvSpPr>
        <p:spPr>
          <a:xfrm>
            <a:off x="450000" y="450000"/>
            <a:ext cx="8244000" cy="464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Цепочка литературного полёта
</a:t>
            </a:r>
            <a:endParaRPr lang="en-US" sz="2400" dirty="0"/>
          </a:p>
        </p:txBody>
      </p:sp>
      <p:sp>
        <p:nvSpPr>
          <p:cNvPr id="6" name="Text 2"/>
          <p:cNvSpPr txBox="1"/>
          <p:nvPr/>
        </p:nvSpPr>
        <p:spPr>
          <a:xfrm>
            <a:off x="450025" y="990000"/>
            <a:ext cx="8244000" cy="179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Образ рождается в сказках, стихах и рассказах: от наблюдения за небом до важного открытия героя.
</a:t>
            </a:r>
            <a:endParaRPr lang="en-US" sz="10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27122" y="1808825"/>
            <a:ext cx="264750" cy="4236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230525" y="1821275"/>
            <a:ext cx="398700" cy="3987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3900902" y="1821275"/>
            <a:ext cx="398700" cy="3987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5571247" y="1861145"/>
            <a:ext cx="398700" cy="318960"/>
          </a:xfrm>
          <a:prstGeom prst="rect">
            <a:avLst/>
          </a:prstGeom>
        </p:spPr>
      </p:pic>
      <p:pic>
        <p:nvPicPr>
          <p:cNvPr id="11" name="Image 9" descr="preencoded.png">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2" name="Image 10" descr="preencoded.png">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7241624" y="1821275"/>
            <a:ext cx="398700" cy="398700"/>
          </a:xfrm>
          <a:prstGeom prst="rect">
            <a:avLst/>
          </a:prstGeom>
        </p:spPr>
      </p:pic>
      <p:sp>
        <p:nvSpPr>
          <p:cNvPr id="13" name="Text 0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622" dirty="0"/>
          </a:p>
        </p:txBody>
      </p:sp>
      <p:sp>
        <p:nvSpPr>
          <p:cNvPr id="14" name="Text 1"/>
          <p:cNvSpPr txBox="1"/>
          <p:nvPr/>
        </p:nvSpPr>
        <p:spPr>
          <a:xfrm>
            <a:off x="450000" y="450000"/>
            <a:ext cx="8244000" cy="63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Какие слова создают картину неба
</a:t>
            </a:r>
            <a:endParaRPr lang="en-US" sz="2400" dirty="0"/>
          </a:p>
        </p:txBody>
      </p:sp>
      <p:sp>
        <p:nvSpPr>
          <p:cNvPr id="15" name="Text 2"/>
          <p:cNvSpPr txBox="1"/>
          <p:nvPr/>
        </p:nvSpPr>
        <p:spPr>
          <a:xfrm>
            <a:off x="560146" y="2582525"/>
            <a:ext cx="1452300" cy="1206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Высоко и легко
</a:t>
            </a:r>
            <a:pPr algn="l" indent="0" marL="0">
              <a:lnSpc>
                <a:spcPct val="115000"/>
              </a:lnSpc>
              <a:buNone/>
            </a:pPr>
            <a:r>
              <a:rPr lang="en-US" sz="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Эти слова сразу поднимают взгляд вверх. Они помогают почувствовать, что полёт не тяжёлый, а радостный, свободный и почти бесшумный.
</a:t>
            </a:r>
            <a:endParaRPr lang="en-US" sz="700" dirty="0"/>
          </a:p>
        </p:txBody>
      </p:sp>
      <p:sp>
        <p:nvSpPr>
          <p:cNvPr id="16" name="Text 3"/>
          <p:cNvSpPr txBox="1"/>
          <p:nvPr/>
        </p:nvSpPr>
        <p:spPr>
          <a:xfrm>
            <a:off x="2230519" y="2582525"/>
            <a:ext cx="1452300" cy="1206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Быстро и далеко
</a:t>
            </a:r>
            <a:pPr algn="l" indent="0" marL="0">
              <a:lnSpc>
                <a:spcPct val="115000"/>
              </a:lnSpc>
              <a:buNone/>
            </a:pPr>
            <a:r>
              <a:rPr lang="en-US" sz="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Такие слова делают движение живым и стремительным. Читатель словно видит, как герой уносится к новым местам, встречам и открытиям.
</a:t>
            </a:r>
            <a:endParaRPr lang="en-US" sz="700" dirty="0"/>
          </a:p>
        </p:txBody>
      </p:sp>
      <p:sp>
        <p:nvSpPr>
          <p:cNvPr id="17" name="Text 4"/>
          <p:cNvSpPr txBox="1"/>
          <p:nvPr/>
        </p:nvSpPr>
        <p:spPr>
          <a:xfrm>
            <a:off x="3900878" y="2582525"/>
            <a:ext cx="1452300" cy="1206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птица и как перышко
</a:t>
            </a:r>
            <a:pPr algn="l" indent="0" marL="0">
              <a:lnSpc>
                <a:spcPct val="115000"/>
              </a:lnSpc>
              <a:buNone/>
            </a:pPr>
            <a:r>
              <a:rPr lang="en-US" sz="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Сравнения делают образ особенно ясным. Птица напоминает о свободе, а перышко — о лёгкости, мягкости и тихом движении в воздухе.
</a:t>
            </a:r>
            <a:endParaRPr lang="en-US" sz="700" dirty="0"/>
          </a:p>
        </p:txBody>
      </p:sp>
      <p:sp>
        <p:nvSpPr>
          <p:cNvPr id="18" name="Text 5"/>
          <p:cNvSpPr txBox="1"/>
          <p:nvPr/>
        </p:nvSpPr>
        <p:spPr>
          <a:xfrm>
            <a:off x="5571247" y="2582525"/>
            <a:ext cx="1452300" cy="1206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облако и как ветер
</a:t>
            </a:r>
            <a:pPr algn="l" indent="0" marL="0">
              <a:lnSpc>
                <a:spcPct val="115000"/>
              </a:lnSpc>
              <a:buNone/>
            </a:pPr>
            <a:r>
              <a:rPr lang="en-US" sz="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Эти сравнения помогают представить не только полёт, но и настроение. Облако делает картину воздушной, а ветер — быстрой и игривой.
</a:t>
            </a:r>
            <a:endParaRPr lang="en-US" sz="700" dirty="0"/>
          </a:p>
        </p:txBody>
      </p:sp>
      <p:sp>
        <p:nvSpPr>
          <p:cNvPr id="19" name="Text 6"/>
          <p:cNvSpPr txBox="1"/>
          <p:nvPr/>
        </p:nvSpPr>
        <p:spPr>
          <a:xfrm>
            <a:off x="7241617" y="2582525"/>
            <a:ext cx="1452300" cy="1206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Светло и свободно
</a:t>
            </a:r>
            <a:pPr algn="l" indent="0" marL="0">
              <a:lnSpc>
                <a:spcPct val="115000"/>
              </a:lnSpc>
              <a:buNone/>
            </a:pPr>
            <a:r>
              <a:rPr lang="en-US" sz="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Такие слова создают ощущение радости и простора. В тексте сразу появляется не только небо, но и чувство, будто душе стало шире и теплее.
</a:t>
            </a:r>
            <a:endParaRPr lang="en-US" sz="7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219527" y="0"/>
            <a:ext cx="3927946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50000" y="752725"/>
            <a:ext cx="3931800" cy="8847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можно увидеть в книге о небе
</a:t>
            </a:r>
            <a:endParaRPr lang="en-US" sz="2400" dirty="0"/>
          </a:p>
        </p:txBody>
      </p:sp>
      <p:sp>
        <p:nvSpPr>
          <p:cNvPr id="5" name="Text 1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622" dirty="0"/>
          </a:p>
        </p:txBody>
      </p:sp>
      <p:sp>
        <p:nvSpPr>
          <p:cNvPr id="6" name="Text 2"/>
          <p:cNvSpPr txBox="1"/>
          <p:nvPr/>
        </p:nvSpPr>
        <p:spPr>
          <a:xfrm>
            <a:off x="810900" y="2259825"/>
            <a:ext cx="3570900" cy="1061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86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Небо на страницах
</a:t>
            </a:r>
            <a:pPr algn="l" indent="0" marL="0">
              <a:lnSpc>
                <a:spcPct val="115000"/>
              </a:lnSpc>
              <a:buNone/>
            </a:pPr>
            <a:r>
              <a:rPr lang="en-US" sz="58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8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 иллюстрациях к таким книгам часто видны облака, солнце, звёзды и большое открытое пространство. Всё это делает рисунок лёгким и очень воздушным.
</a:t>
            </a:r>
            <a:endParaRPr lang="en-US" sz="1086" dirty="0"/>
          </a:p>
        </p:txBody>
      </p:sp>
      <p:sp>
        <p:nvSpPr>
          <p:cNvPr id="7" name="Text 3"/>
          <p:cNvSpPr txBox="1"/>
          <p:nvPr/>
        </p:nvSpPr>
        <p:spPr>
          <a:xfrm>
            <a:off x="810900" y="3632100"/>
            <a:ext cx="3570900" cy="1061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86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Герой и его чувство
</a:t>
            </a:r>
            <a:pPr algn="l" indent="0" marL="0">
              <a:lnSpc>
                <a:spcPct val="115000"/>
              </a:lnSpc>
              <a:buNone/>
            </a:pPr>
            <a:r>
              <a:rPr lang="en-US" sz="58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8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Художник нередко показывает удивлённое лицо героя. Так становится понятно, что полёт в книге — это не только движение, но и сильная эмоция.
</a:t>
            </a:r>
            <a:endParaRPr lang="en-US" sz="1086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450000" y="450000"/>
            <a:ext cx="8244000" cy="65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Мечта помогает героям становиться сильнее
</a:t>
            </a:r>
            <a:endParaRPr lang="en-US" sz="2400" dirty="0"/>
          </a:p>
        </p:txBody>
      </p:sp>
      <p:sp>
        <p:nvSpPr>
          <p:cNvPr id="4" name="Text 1"/>
          <p:cNvSpPr txBox="1"/>
          <p:nvPr/>
        </p:nvSpPr>
        <p:spPr>
          <a:xfrm>
            <a:off x="450000" y="2694400"/>
            <a:ext cx="4060200" cy="921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8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Путь к мечте учит терпению: надо учиться, ошибаться, исправлять и продолжать. Такая история особенно понятна младшим школьникам, ведь успех редко приходит сразу.
</a:t>
            </a:r>
            <a:endParaRPr lang="en-US" sz="1086" dirty="0"/>
          </a:p>
        </p:txBody>
      </p:sp>
      <p:sp>
        <p:nvSpPr>
          <p:cNvPr id="5" name="Text 2"/>
          <p:cNvSpPr txBox="1"/>
          <p:nvPr/>
        </p:nvSpPr>
        <p:spPr>
          <a:xfrm>
            <a:off x="450000" y="3771600"/>
            <a:ext cx="4060200" cy="921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8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персонаж мечтает о полёте, он становится смелее и добрее. Его внутренний рост важнее самого чуда, потому что меняет его характер.
</a:t>
            </a:r>
            <a:endParaRPr lang="en-US" sz="1086" dirty="0"/>
          </a:p>
        </p:txBody>
      </p:sp>
      <p:sp>
        <p:nvSpPr>
          <p:cNvPr id="6" name="Text 3"/>
          <p:cNvSpPr txBox="1"/>
          <p:nvPr/>
        </p:nvSpPr>
        <p:spPr>
          <a:xfrm>
            <a:off x="450000" y="1617200"/>
            <a:ext cx="4060200" cy="921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8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Герой не сдаётся, потому что верит в свою мечту. Полёт для него становится не только чудом, но и причиной снова пробовать и идти дальше.
</a:t>
            </a:r>
            <a:endParaRPr lang="en-US" sz="1086" dirty="0"/>
          </a:p>
        </p:txBody>
      </p:sp>
      <p:sp>
        <p:nvSpPr>
          <p:cNvPr id="7" name="Text 4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622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450000" y="450000"/>
            <a:ext cx="4294800" cy="1258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 техники к чуду
</a:t>
            </a:r>
            <a:endParaRPr lang="en-US" sz="2200" dirty="0"/>
          </a:p>
        </p:txBody>
      </p:sp>
      <p:sp>
        <p:nvSpPr>
          <p:cNvPr id="8" name="Text 1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622" dirty="0"/>
          </a:p>
        </p:txBody>
      </p:sp>
      <p:sp>
        <p:nvSpPr>
          <p:cNvPr id="9" name="Text 2"/>
          <p:cNvSpPr txBox="1"/>
          <p:nvPr/>
        </p:nvSpPr>
        <p:spPr>
          <a:xfrm>
            <a:off x="5627400" y="902125"/>
            <a:ext cx="3066600" cy="1206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Реальный полёт
</a:t>
            </a:r>
            <a:pPr algn="l" indent="0" marL="0">
              <a:lnSpc>
                <a:spcPct val="115000"/>
              </a:lnSpc>
              <a:buNone/>
            </a:pPr>
            <a:r>
              <a:rPr lang="en-US" sz="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Самолёты, вертолёты и воздушные шары поднимают человека в небо по законам техники. Здесь нужны правила, точность и внимание к безопасности.
</a:t>
            </a:r>
            <a:endParaRPr lang="en-US" sz="1000" dirty="0"/>
          </a:p>
        </p:txBody>
      </p:sp>
      <p:sp>
        <p:nvSpPr>
          <p:cNvPr id="10" name="Text 3"/>
          <p:cNvSpPr txBox="1"/>
          <p:nvPr/>
        </p:nvSpPr>
        <p:spPr>
          <a:xfrm>
            <a:off x="5627400" y="2194325"/>
            <a:ext cx="3066600" cy="1206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Сказочный полёт
</a:t>
            </a:r>
            <a:pPr algn="l" indent="0" marL="0">
              <a:lnSpc>
                <a:spcPct val="115000"/>
              </a:lnSpc>
              <a:buNone/>
            </a:pPr>
            <a:r>
              <a:rPr lang="en-US" sz="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книгах герой летит на ковре-самолёте, метле или волшебной птице. Фантазия автора делает такой путь быстрым, ярким и удивительным.
</a:t>
            </a:r>
            <a:endParaRPr lang="en-US" sz="1000" dirty="0"/>
          </a:p>
        </p:txBody>
      </p:sp>
      <p:sp>
        <p:nvSpPr>
          <p:cNvPr id="11" name="Text 4"/>
          <p:cNvSpPr txBox="1"/>
          <p:nvPr/>
        </p:nvSpPr>
        <p:spPr>
          <a:xfrm>
            <a:off x="5627400" y="3486525"/>
            <a:ext cx="3066600" cy="1206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Общее чувство
</a:t>
            </a:r>
            <a:pPr algn="l" indent="0" marL="0">
              <a:lnSpc>
                <a:spcPct val="115000"/>
              </a:lnSpc>
              <a:buNone/>
            </a:pPr>
            <a:r>
              <a:rPr lang="en-US" sz="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 реальный, и сказочный полёт вызывают радость и восхищение. Один показывает силу науки, другой — силу воображения.
</a:t>
            </a:r>
            <a:endParaRPr lang="en-US" sz="10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260977" y="1564732"/>
            <a:ext cx="419738" cy="4797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2246285" y="2416495"/>
            <a:ext cx="449100" cy="4491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2246285" y="3277909"/>
            <a:ext cx="449100" cy="399200"/>
          </a:xfrm>
          <a:prstGeom prst="rect">
            <a:avLst/>
          </a:prstGeom>
        </p:spPr>
      </p:pic>
      <p:pic>
        <p:nvPicPr>
          <p:cNvPr id="11" name="Image 9" descr="preencoded.png">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2" name="Image 10" descr="preencoded.png">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3" name="Image 11" descr="preencoded.png">    </p:cNvPr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2290948" y="4074102"/>
            <a:ext cx="359775" cy="479700"/>
          </a:xfrm>
          <a:prstGeom prst="rect">
            <a:avLst/>
          </a:prstGeom>
        </p:spPr>
      </p:pic>
      <p:sp>
        <p:nvSpPr>
          <p:cNvPr id="14" name="Text 0"/>
          <p:cNvSpPr txBox="1"/>
          <p:nvPr/>
        </p:nvSpPr>
        <p:spPr>
          <a:xfrm>
            <a:off x="450000" y="450000"/>
            <a:ext cx="8244000" cy="63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400" b="1" dirty="0">
                <a:solidFill>
                  <a:srgbClr val="0619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детям нравится тема полёта
</a:t>
            </a:r>
            <a:endParaRPr lang="en-US" sz="2400" dirty="0"/>
          </a:p>
        </p:txBody>
      </p:sp>
      <p:sp>
        <p:nvSpPr>
          <p:cNvPr id="15" name="Text 1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0619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622" dirty="0"/>
          </a:p>
        </p:txBody>
      </p:sp>
      <p:sp>
        <p:nvSpPr>
          <p:cNvPr id="16" name="Text 2"/>
          <p:cNvSpPr txBox="1"/>
          <p:nvPr/>
        </p:nvSpPr>
        <p:spPr>
          <a:xfrm>
            <a:off x="3070392" y="1509076"/>
            <a:ext cx="3904200" cy="590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b="1" dirty="0">
                <a:solidFill>
                  <a:srgbClr val="0619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Движение и приключение
</a:t>
            </a:r>
            <a:pPr algn="l" indent="0" marL="0">
              <a:lnSpc>
                <a:spcPct val="115000"/>
              </a:lnSpc>
              <a:buNone/>
            </a:pPr>
            <a:r>
              <a:rPr lang="en-US" sz="300" b="1" dirty="0">
                <a:solidFill>
                  <a:srgbClr val="0619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619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Полёт всегда кажется быстрым и захватывающим. Детям нравится ощущение дороги, когда впереди ждёт что-то новое, а скучать просто некогда.
</a:t>
            </a:r>
            <a:endParaRPr lang="en-US" sz="800" dirty="0"/>
          </a:p>
        </p:txBody>
      </p:sp>
      <p:sp>
        <p:nvSpPr>
          <p:cNvPr id="17" name="Text 3"/>
          <p:cNvSpPr txBox="1"/>
          <p:nvPr/>
        </p:nvSpPr>
        <p:spPr>
          <a:xfrm>
            <a:off x="3070381" y="2345535"/>
            <a:ext cx="3904200" cy="590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b="1" dirty="0">
                <a:solidFill>
                  <a:srgbClr val="0619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Тайна и чудо
</a:t>
            </a:r>
            <a:pPr algn="l" indent="0" marL="0">
              <a:lnSpc>
                <a:spcPct val="115000"/>
              </a:lnSpc>
              <a:buNone/>
            </a:pPr>
            <a:r>
              <a:rPr lang="en-US" sz="300" b="1" dirty="0">
                <a:solidFill>
                  <a:srgbClr val="0619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619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этой теме есть загадка: как герой взлетел, куда он отправился и что увидел там, наверху. Именно тайна делает чтение особенно интересным.
</a:t>
            </a:r>
            <a:endParaRPr lang="en-US" sz="800" dirty="0"/>
          </a:p>
        </p:txBody>
      </p:sp>
      <p:sp>
        <p:nvSpPr>
          <p:cNvPr id="18" name="Text 4"/>
          <p:cNvSpPr txBox="1"/>
          <p:nvPr/>
        </p:nvSpPr>
        <p:spPr>
          <a:xfrm>
            <a:off x="3070381" y="3181993"/>
            <a:ext cx="3904200" cy="590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b="1" dirty="0">
                <a:solidFill>
                  <a:srgbClr val="0619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Яркие образы
</a:t>
            </a:r>
            <a:pPr algn="l" indent="0" marL="0">
              <a:lnSpc>
                <a:spcPct val="115000"/>
              </a:lnSpc>
              <a:buNone/>
            </a:pPr>
            <a:r>
              <a:rPr lang="en-US" sz="300" b="1" dirty="0">
                <a:solidFill>
                  <a:srgbClr val="0619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619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Небо, облака, птицы и сияние легко представить даже без длинных объяснений. Такие картины быстро запоминаются и нравятся детям 8–10 лет.
</a:t>
            </a:r>
            <a:endParaRPr lang="en-US" sz="800" dirty="0"/>
          </a:p>
        </p:txBody>
      </p:sp>
      <p:sp>
        <p:nvSpPr>
          <p:cNvPr id="19" name="Text 5"/>
          <p:cNvSpPr txBox="1"/>
          <p:nvPr/>
        </p:nvSpPr>
        <p:spPr>
          <a:xfrm>
            <a:off x="3070381" y="4018437"/>
            <a:ext cx="3904200" cy="590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b="1" dirty="0">
                <a:solidFill>
                  <a:srgbClr val="0619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Можно представить себя героем
</a:t>
            </a:r>
            <a:pPr algn="l" indent="0" marL="0">
              <a:lnSpc>
                <a:spcPct val="115000"/>
              </a:lnSpc>
              <a:buNone/>
            </a:pPr>
            <a:r>
              <a:rPr lang="en-US" sz="300" b="1" dirty="0">
                <a:solidFill>
                  <a:srgbClr val="0619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619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Ребёнок легко ставит себя на место персонажа и мысленно поднимается вместе с ним. Так книга превращается в маленькое личное приключение.
</a:t>
            </a:r>
            <a:endParaRPr lang="en-US" sz="8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597129" y="0"/>
            <a:ext cx="4550792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450000" y="1208150"/>
            <a:ext cx="3653100" cy="12216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Образ полёта в детском рисунке
</a:t>
            </a:r>
            <a:endParaRPr lang="en-US" sz="2000" dirty="0"/>
          </a:p>
        </p:txBody>
      </p:sp>
      <p:sp>
        <p:nvSpPr>
          <p:cNvPr id="6" name="Text 1"/>
          <p:cNvSpPr txBox="1"/>
          <p:nvPr/>
        </p:nvSpPr>
        <p:spPr>
          <a:xfrm>
            <a:off x="810775" y="3887700"/>
            <a:ext cx="3292200" cy="80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8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Иногда рядом с небом художник рисует книгу, звезду или радугу. Так видно, что полёт в литературе связан с мечтой, чтением и очень живым воображением.
</a:t>
            </a:r>
            <a:endParaRPr lang="en-US" sz="986" dirty="0"/>
          </a:p>
        </p:txBody>
      </p:sp>
      <p:sp>
        <p:nvSpPr>
          <p:cNvPr id="7" name="Text 2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622" dirty="0"/>
          </a:p>
        </p:txBody>
      </p:sp>
      <p:sp>
        <p:nvSpPr>
          <p:cNvPr id="8" name="Text 3"/>
          <p:cNvSpPr txBox="1"/>
          <p:nvPr/>
        </p:nvSpPr>
        <p:spPr>
          <a:xfrm>
            <a:off x="810775" y="2812175"/>
            <a:ext cx="3292200" cy="80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8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 рисунке к теме полёта обычно появляется большое небо, а в нём — птицы, облака и счастливый герой. Всё выглядит светло и просторно, словно страница сама летит вверх.
</a:t>
            </a:r>
            <a:endParaRPr lang="en-US" sz="986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50000" y="450000"/>
            <a:ext cx="8244000" cy="65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Чему учит литературный полёт
</a:t>
            </a:r>
            <a:endParaRPr lang="en-US" sz="2400" dirty="0"/>
          </a:p>
        </p:txBody>
      </p:sp>
      <p:sp>
        <p:nvSpPr>
          <p:cNvPr id="5" name="Text 1"/>
          <p:cNvSpPr txBox="1"/>
          <p:nvPr/>
        </p:nvSpPr>
        <p:spPr>
          <a:xfrm>
            <a:off x="449975" y="2063000"/>
            <a:ext cx="2577600" cy="1737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8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Такие истории учат мечтать и не бояться большого пути. Герой показывает, что желание подняться выше начинается с веры в себя.
</a:t>
            </a:r>
            <a:endParaRPr lang="en-US" sz="1186" dirty="0"/>
          </a:p>
        </p:txBody>
      </p:sp>
      <p:sp>
        <p:nvSpPr>
          <p:cNvPr id="6" name="Text 2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622" dirty="0"/>
          </a:p>
        </p:txBody>
      </p:sp>
      <p:sp>
        <p:nvSpPr>
          <p:cNvPr id="7" name="Text 3"/>
          <p:cNvSpPr txBox="1"/>
          <p:nvPr/>
        </p:nvSpPr>
        <p:spPr>
          <a:xfrm>
            <a:off x="3283187" y="2063000"/>
            <a:ext cx="2577600" cy="1737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8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Полёт в книге напоминает: нужно быть смелым, но внимательным. Даже в чуде важны осторожность, доброта и умение замечать последствия своих поступков.
</a:t>
            </a:r>
            <a:endParaRPr lang="en-US" sz="1186" dirty="0"/>
          </a:p>
        </p:txBody>
      </p:sp>
      <p:sp>
        <p:nvSpPr>
          <p:cNvPr id="8" name="Text 4"/>
          <p:cNvSpPr txBox="1"/>
          <p:nvPr/>
        </p:nvSpPr>
        <p:spPr>
          <a:xfrm>
            <a:off x="6116425" y="2063000"/>
            <a:ext cx="2577600" cy="1737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8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Читатель учится видеть красоту мира и понимать героев глубже. Фантазия делает чтение интереснее, а книжный полёт — настоящим уроком надежды.
</a:t>
            </a:r>
            <a:endParaRPr lang="en-US" sz="1186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347000" y="1958022"/>
            <a:ext cx="4347000" cy="2733855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50000" y="450000"/>
            <a:ext cx="8244000" cy="1042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32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Буду летать: мечта, книга, воображение
</a:t>
            </a:r>
            <a:endParaRPr lang="en-US" sz="3212" dirty="0"/>
          </a:p>
        </p:txBody>
      </p:sp>
      <p:sp>
        <p:nvSpPr>
          <p:cNvPr id="5" name="Text 1"/>
          <p:cNvSpPr txBox="1"/>
          <p:nvPr/>
        </p:nvSpPr>
        <p:spPr>
          <a:xfrm>
            <a:off x="450000" y="3707950"/>
            <a:ext cx="3481800" cy="985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86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Книги учат нас летать не только в небе, но и в мечте. Стоит открыть страницу — и уже хочется верить в чудо, смелость, доброту и силу воображения.
</a:t>
            </a:r>
            <a:endParaRPr lang="en-US" sz="986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2026-05-24T04:22:20Z</dcterms:created>
  <dcterms:modified xsi:type="dcterms:W3CDTF">2026-05-24T04:22:20Z</dcterms:modified>
</cp:coreProperties>
</file>