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26012" y="691675"/>
            <a:ext cx="2772326" cy="37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5925" y="717000"/>
            <a:ext cx="4341900" cy="36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Смутное время в русской литературе XVII века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Смуты в литературе — это драма власти, народа и памяти.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795925" y="239150"/>
            <a:ext cx="65892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3707" y="150"/>
            <a:ext cx="419918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1326275"/>
            <a:ext cx="3914100" cy="34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пресечения династии Рюриковичей страна вошла в период тревоги и нестабильности. Голод, борьба за престол, самозванцы и иностранное вмешательство сделали начало XVII века временем тяжёлых испытаний.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6730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началась Смута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4844" y="2565223"/>
            <a:ext cx="337500" cy="27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41656" y="2564378"/>
            <a:ext cx="337500" cy="27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03250" y="3152978"/>
            <a:ext cx="337500" cy="270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03250" y="1955332"/>
            <a:ext cx="337500" cy="300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252450" y="370650"/>
            <a:ext cx="8059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Смутное время привлекало писателей
</a:t>
            </a:r>
            <a:endParaRPr lang="en-US" sz="2725" dirty="0"/>
          </a:p>
        </p:txBody>
      </p:sp>
      <p:sp>
        <p:nvSpPr>
          <p:cNvPr id="13" name="Text 2"/>
          <p:cNvSpPr txBox="1"/>
          <p:nvPr/>
        </p:nvSpPr>
        <p:spPr>
          <a:xfrm>
            <a:off x="5799150" y="1895525"/>
            <a:ext cx="25053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народа
</a:t>
            </a:r>
            <a:pPr algn="l" indent="0" marL="0">
              <a:lnSpc>
                <a:spcPct val="100000"/>
              </a:lnSpc>
              <a:buNone/>
            </a:pPr>
            <a:r>
              <a:rPr lang="en-US" sz="6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произведениях о Смуте народ не остаётся в стороне. Он спорит, судит, сомневается и тем самым становится не фоном, а участником исторического действия, от которого многое зависит.
</a:t>
            </a:r>
            <a:endParaRPr lang="en-US" sz="1588" dirty="0"/>
          </a:p>
        </p:txBody>
      </p:sp>
      <p:sp>
        <p:nvSpPr>
          <p:cNvPr id="14" name="Text 3"/>
          <p:cNvSpPr txBox="1"/>
          <p:nvPr/>
        </p:nvSpPr>
        <p:spPr>
          <a:xfrm>
            <a:off x="839550" y="1895525"/>
            <a:ext cx="25053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и совесть
</a:t>
            </a:r>
            <a:pPr algn="r" indent="0" marL="0">
              <a:lnSpc>
                <a:spcPct val="100000"/>
              </a:lnSpc>
              <a:buNone/>
            </a:pPr>
            <a:r>
              <a:rPr lang="en-US" sz="6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3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Смута позволяла показать, как правительские решения сталкиваются с нравственным выбором. Для писателей это был удобный способ говорить не только о политике, но и об ответственности человека перед страной.
</a:t>
            </a:r>
            <a:endParaRPr lang="en-US" sz="1500" dirty="0"/>
          </a:p>
        </p:txBody>
      </p:sp>
      <p:sp>
        <p:nvSpPr>
          <p:cNvPr id="15" name="Text 4"/>
          <p:cNvSpPr txBox="1"/>
          <p:nvPr/>
        </p:nvSpPr>
        <p:spPr>
          <a:xfrm>
            <a:off x="2259150" y="3966599"/>
            <a:ext cx="46257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Слухи и обман
</a:t>
            </a:r>
            <a:pPr algn="ctr" indent="0" marL="0">
              <a:lnSpc>
                <a:spcPct val="100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эпохи развивались быстро, а слухи часто оказывались сильнее фактов. Поэтому литература особенно остро передавала, как ложь, домыслы и страх меняют поведение людей и ход истории.
</a:t>
            </a:r>
            <a:endParaRPr lang="en-US" sz="1572" dirty="0"/>
          </a:p>
        </p:txBody>
      </p:sp>
      <p:sp>
        <p:nvSpPr>
          <p:cNvPr id="16" name="Text 5"/>
          <p:cNvSpPr txBox="1"/>
          <p:nvPr/>
        </p:nvSpPr>
        <p:spPr>
          <a:xfrm>
            <a:off x="1882650" y="909125"/>
            <a:ext cx="5378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Писателей привлекала возможность осмыслить прошлое как предупреждение. Через Смутное время они показывали, какой ценой обходятся разобщённость, слабая власть и забытая историческая память.
</a:t>
            </a:r>
            <a:pPr algn="ctr" indent="0" marL="0">
              <a:lnSpc>
                <a:spcPct val="100000"/>
              </a:lnSpc>
              <a:buNone/>
            </a:pPr>
            <a:r>
              <a:rPr lang="en-US" sz="4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для потомков
</a:t>
            </a:r>
            <a:endParaRPr lang="en-US" sz="90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Лица эпохи в литературе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37600" y="1342450"/>
            <a:ext cx="49527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Борис, Шуйский, Лжедмитрий
</a:t>
            </a:r>
            <a:pPr algn="l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фигуры помогают показать разные стороны власти: законную, сомнительную, ослабленную и захваченную обманом. Через них литература раскрывает напряжение между долгом, страхом и личным выбором.
</a:t>
            </a:r>
            <a:endParaRPr lang="en-US" sz="1716" dirty="0"/>
          </a:p>
        </p:txBody>
      </p:sp>
      <p:sp>
        <p:nvSpPr>
          <p:cNvPr id="10" name="Text 3"/>
          <p:cNvSpPr txBox="1"/>
          <p:nvPr/>
        </p:nvSpPr>
        <p:spPr>
          <a:xfrm>
            <a:off x="337600" y="2786025"/>
            <a:ext cx="49527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Минин и Пожарский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народных вождей связаны с надеждой на спасение страны. Они подчёркивают, что выход из кризиса зависит не только от государя, но и от единства общества.
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7731" y="1479875"/>
            <a:ext cx="4222639" cy="235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события и их отражение в литературе
</a:t>
            </a:r>
            <a:endParaRPr lang="en-US" sz="2903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149500" cy="235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ключевых событий Смуты и их литературного смысла.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показывает не только последовательность событий, но и их нравственный смысл: почему власть теряет доверие и как страна выходит из кризиса.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700225"/>
            <a:ext cx="78570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истории и литературы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6550" y="552750"/>
            <a:ext cx="3711900" cy="33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1825
</a:t>
            </a:r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году Пушкин создал историческую драму о начале XVII века.
</a:t>
            </a:r>
            <a:endParaRPr lang="en-US" sz="70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1442750" y="552700"/>
            <a:ext cx="2563500" cy="33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Дата важна потому, что автор не просто пересказал события, а превратил их в произведение о власти, совести и народе.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154700" y="4300250"/>
            <a:ext cx="3165600" cy="7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С. Пушкин, «Борис Годунов» (1825)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драмы Пушкина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слуха в трагедии особенно заметна в сценах, где слово быстро меняет настроение толпы и решения героев.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сильными оказываются нравственные и общественные конфликты: власть, совесть и народное мнение определяют ход событий.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мотивам трагедии А. С. Пушкина «Борис Годунов»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37600" y="1456275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 у Пушкина говорит разными голосами: он спорит, шутит, тревожится и делает выводы. Благодаря этому сцены на площади выглядят живыми и правдивыми.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673193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Пушкин показывает народ
</a:t>
            </a:r>
            <a:endParaRPr lang="en-US" sz="3200" dirty="0"/>
          </a:p>
        </p:txBody>
      </p:sp>
      <p:sp>
        <p:nvSpPr>
          <p:cNvPr id="6" name="Text 3"/>
          <p:cNvSpPr txBox="1"/>
          <p:nvPr/>
        </p:nvSpPr>
        <p:spPr>
          <a:xfrm>
            <a:off x="337600" y="3547397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Толпа в трагедии легко поддаётся слухам, но не выглядит бездумной. Люди чувствуют опасность, стараются понять происходящее и всё же часто ошибаются в оценках.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5089300" y="1456275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сцены помогают увидеть, что история зависит не только от царя. Общественное настроение может укрепить власть, а может, наоборот, ускорить её падение.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5089300" y="3547400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показывает народ как силу, которая помнит, сомневается и выбирает. Именно поэтому он становится важным участником событий, а не просто фоном для действия.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449" y="1259389"/>
            <a:ext cx="2376191" cy="21766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3903" y="1259389"/>
            <a:ext cx="2376191" cy="217662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8353" y="1259389"/>
            <a:ext cx="2376191" cy="217662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9425" y="370650"/>
            <a:ext cx="75123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Карамзин и историческая основа сюжета
</a:t>
            </a:r>
            <a:endParaRPr lang="en-US" sz="2363" dirty="0"/>
          </a:p>
        </p:txBody>
      </p:sp>
      <p:sp>
        <p:nvSpPr>
          <p:cNvPr id="7" name="Text 1"/>
          <p:cNvSpPr txBox="1"/>
          <p:nvPr/>
        </p:nvSpPr>
        <p:spPr>
          <a:xfrm>
            <a:off x="8754500" y="4821325"/>
            <a:ext cx="328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7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079" dirty="0"/>
          </a:p>
        </p:txBody>
      </p:sp>
      <p:sp>
        <p:nvSpPr>
          <p:cNvPr id="8" name="Text 2"/>
          <p:cNvSpPr txBox="1"/>
          <p:nvPr/>
        </p:nvSpPr>
        <p:spPr>
          <a:xfrm>
            <a:off x="799449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Книга, из которой выросла драма
</a:t>
            </a:r>
            <a:pPr algn="ctr" indent="0" marL="0">
              <a:lnSpc>
                <a:spcPct val="100000"/>
              </a:lnSpc>
              <a:buNone/>
            </a:pPr>
            <a:r>
              <a:rPr lang="en-US" sz="6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Карамзин подробно описал Смутное время в «Истории государства Российского». Его труд стал для Пушкина важным источником, потому что в нём были и факты, и оценка эпохи. На иллюстрации уместны старые страницы, рукопись и портрет учёного.
</a:t>
            </a:r>
            <a:endParaRPr lang="en-US" sz="1111" dirty="0"/>
          </a:p>
        </p:txBody>
      </p:sp>
      <p:sp>
        <p:nvSpPr>
          <p:cNvPr id="9" name="Text 3"/>
          <p:cNvSpPr txBox="1"/>
          <p:nvPr/>
        </p:nvSpPr>
        <p:spPr>
          <a:xfrm>
            <a:off x="338390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на полях старой рукописи
</a:t>
            </a:r>
            <a:pPr algn="ctr" indent="0" marL="0">
              <a:lnSpc>
                <a:spcPct val="100000"/>
              </a:lnSpc>
              <a:buNone/>
            </a:pPr>
            <a:r>
              <a:rPr lang="en-US" sz="5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Читая Карамзина, Пушкин видел не только даты, но и живых людей прошлого. Поэтому его драма не похожа на сухой пересказ летописи. Для изображения подойдут старинное письмо, карта России или листы с пометками.
</a:t>
            </a:r>
            <a:endParaRPr lang="en-US" sz="1069" dirty="0"/>
          </a:p>
        </p:txBody>
      </p:sp>
      <p:sp>
        <p:nvSpPr>
          <p:cNvPr id="10" name="Text 4"/>
          <p:cNvSpPr txBox="1"/>
          <p:nvPr/>
        </p:nvSpPr>
        <p:spPr>
          <a:xfrm>
            <a:off x="596835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источник превращается в художественный образ
</a:t>
            </a:r>
            <a:pPr algn="ctr" indent="0" marL="0">
              <a:lnSpc>
                <a:spcPct val="100000"/>
              </a:lnSpc>
              <a:buNone/>
            </a:pPr>
            <a:r>
              <a:rPr lang="en-US" sz="6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Карамзин дал писателю историческую опору, а Пушкин добавил сцену, конфликт и характеры. Так из научного текста возникло произведение, в котором прошлое можно не только узнать, но и почувствовать.
</a:t>
            </a:r>
            <a:endParaRPr lang="en-US" sz="115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80450" y="370650"/>
            <a:ext cx="77220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память в русской поэзии XIX века
</a:t>
            </a:r>
            <a:endParaRPr lang="en-US" sz="2569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1499500" y="3835025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века
</a:t>
            </a:r>
            <a:pPr algn="ctr" indent="0" marL="0">
              <a:lnSpc>
                <a:spcPct val="100000"/>
              </a:lnSpc>
              <a:buNone/>
            </a:pPr>
            <a:r>
              <a:rPr lang="en-US" sz="9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Поэты обращаются к прошлому как к источнику больших вопросов: как рождается власть, почему страна оказывается в беде и что происходит, когда люди теряют доверие друг к другу.
</a:t>
            </a:r>
            <a:endParaRPr lang="en-US" sz="1358" dirty="0"/>
          </a:p>
        </p:txBody>
      </p:sp>
      <p:sp>
        <p:nvSpPr>
          <p:cNvPr id="10" name="Text 3"/>
          <p:cNvSpPr txBox="1"/>
          <p:nvPr/>
        </p:nvSpPr>
        <p:spPr>
          <a:xfrm>
            <a:off x="1729578" y="1545850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XIX века
</a:t>
            </a:r>
            <a:pPr algn="r" indent="0" marL="0">
              <a:lnSpc>
                <a:spcPct val="100000"/>
              </a:lnSpc>
              <a:buNone/>
            </a:pPr>
            <a:r>
              <a:rPr lang="en-US" sz="9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мотивы всё чаще становятся способом говорить о современности. Через события прошлого поэты размышляют о народной судьбе, измене и цене ошибочных решений.
</a:t>
            </a:r>
            <a:endParaRPr lang="en-US" sz="1382" dirty="0"/>
          </a:p>
        </p:txBody>
      </p:sp>
      <p:sp>
        <p:nvSpPr>
          <p:cNvPr id="11" name="Text 4"/>
          <p:cNvSpPr txBox="1"/>
          <p:nvPr/>
        </p:nvSpPr>
        <p:spPr>
          <a:xfrm>
            <a:off x="6511454" y="1761300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Смуте
</a:t>
            </a:r>
            <a:pPr algn="l" indent="0" marL="0">
              <a:lnSpc>
                <a:spcPct val="100000"/>
              </a:lnSpc>
              <a:buNone/>
            </a:pPr>
            <a:r>
              <a:rPr lang="en-US" sz="9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Смутного времени сохраняется как урок для потомков. Он напоминает, что история повторяется там, где общество забывает о единстве, ответственности и правде.
</a:t>
            </a:r>
            <a:endParaRPr lang="en-US" sz="138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675" y="1739000"/>
            <a:ext cx="337500" cy="337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92200" y="1757750"/>
            <a:ext cx="337500" cy="30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6725" y="1772750"/>
            <a:ext cx="337500" cy="270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21250" y="1739000"/>
            <a:ext cx="337500" cy="337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252450" y="370650"/>
            <a:ext cx="80592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аспекты исторической прозы Алексея Толстого
</a:t>
            </a:r>
            <a:endParaRPr lang="en-US" sz="2569" dirty="0"/>
          </a:p>
        </p:txBody>
      </p:sp>
      <p:sp>
        <p:nvSpPr>
          <p:cNvPr id="13" name="Text 2"/>
          <p:cNvSpPr txBox="1"/>
          <p:nvPr/>
        </p:nvSpPr>
        <p:spPr>
          <a:xfrm>
            <a:off x="427850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2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государства
</a:t>
            </a:r>
            <a:pPr algn="l" indent="0" marL="0">
              <a:lnSpc>
                <a:spcPct val="100000"/>
              </a:lnSpc>
              <a:buNone/>
            </a:pPr>
            <a:r>
              <a:rPr lang="en-US" sz="516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5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Алексей Толстой обращается к эпохам, когда особенно заметны слабость власти, распад порядка и борьба за будущее страны. История в его произведениях становится способом говорить о судьбе государства через конкретные человеческие поступки.
</a:t>
            </a:r>
            <a:endParaRPr lang="en-US" sz="1032" dirty="0"/>
          </a:p>
        </p:txBody>
      </p:sp>
      <p:sp>
        <p:nvSpPr>
          <p:cNvPr id="14" name="Text 3"/>
          <p:cNvSpPr txBox="1"/>
          <p:nvPr/>
        </p:nvSpPr>
        <p:spPr>
          <a:xfrm>
            <a:off x="2492375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0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правителя
</a:t>
            </a:r>
            <a:pPr algn="l" indent="0" marL="0">
              <a:lnSpc>
                <a:spcPct val="100000"/>
              </a:lnSpc>
              <a:buNone/>
            </a:pPr>
            <a:r>
              <a:rPr lang="en-US" sz="53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8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Писателя интересуют не только события, но и характеры людей у власти. Он показывает, как решения правителя влияют на окружающих, а личная ответственность превращается в историческую проблему, важную для всей страны.
</a:t>
            </a:r>
            <a:endParaRPr lang="en-US" sz="1060" dirty="0"/>
          </a:p>
        </p:txBody>
      </p:sp>
      <p:sp>
        <p:nvSpPr>
          <p:cNvPr id="15" name="Text 4"/>
          <p:cNvSpPr txBox="1"/>
          <p:nvPr/>
        </p:nvSpPr>
        <p:spPr>
          <a:xfrm>
            <a:off x="4556900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3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Судьба народа
</a:t>
            </a:r>
            <a:pPr algn="l" indent="0" marL="0">
              <a:lnSpc>
                <a:spcPct val="100000"/>
              </a:lnSpc>
              <a:buNone/>
            </a:pPr>
            <a:r>
              <a:rPr lang="en-US" sz="567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исторических сюжетах Толстого народ не остаётся на втором плане. Он переживает кризис вместе со страной, несёт потери, принимает решения и тем самым участвует в общем ходе истории, а не просто наблюдает за ней.
</a:t>
            </a:r>
            <a:endParaRPr lang="en-US" sz="1133" dirty="0"/>
          </a:p>
        </p:txBody>
      </p:sp>
      <p:sp>
        <p:nvSpPr>
          <p:cNvPr id="16" name="Text 5"/>
          <p:cNvSpPr txBox="1"/>
          <p:nvPr/>
        </p:nvSpPr>
        <p:spPr>
          <a:xfrm>
            <a:off x="6621425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5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взгляд
</a:t>
            </a:r>
            <a:pPr algn="l" indent="0" marL="0">
              <a:lnSpc>
                <a:spcPct val="100000"/>
              </a:lnSpc>
              <a:buNone/>
            </a:pPr>
            <a:r>
              <a:rPr lang="en-US" sz="522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материал у Толстого соединяется с живыми сценами, диалогами и яркими деталями эпохи. Благодаря этому прошлое воспринимается не как сухой перечень фактов, а как драматичная человеческая история.
</a:t>
            </a:r>
            <a:endParaRPr lang="en-US" sz="104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сюжета Смуты в литературе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исторических событий начала XVII века и их литературного осмысления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причины Смутного времени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литературы особенно важно, что причины действуют одновременно: одна беда усиливает другую и быстро превращает кризис власти в общенародную трагедию.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— Смута возникла из сочетания политического, экономического и общественного кризиса, а не из одной-единственной причины.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истории и литературы; обобщение по теме Смутного времени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факт фиксирует, когда и что произошло: даты, имена, последовательность событий. Это основа, без которой нельзя понять эпоху и её реальные причины.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образ показывает, как эти события переживали люди: через страх, сомнение, надежду и выбор. Поэтому литература делает историю ближе и понятнее.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796350" y="3339125"/>
            <a:ext cx="73977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может выделить одну деталь, усилить конфликт или показать внутреннюю борьбу героя. Так документальная основа превращается в живую нравственную драму.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факт и художественный образ
</a:t>
            </a:r>
            <a:endParaRPr lang="en-US" sz="295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5800" y="1514259"/>
            <a:ext cx="5266500" cy="228473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6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Произведения, связанные со Смутным временем
</a:t>
            </a:r>
            <a:endParaRPr lang="en-US" sz="2684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502900" cy="23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исторических и художественных текстов о Смуте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даёт факты, а литература и летописи раскрывают смысл событий и отношение людей к ним.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492325"/>
            <a:ext cx="53478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Пушкин, Карамзин, летописи XVII века; школьный курс литературы и истории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Москвы и Кремля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83700" y="1342450"/>
            <a:ext cx="45066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произведениях о Смуте Москва часто выглядит не просто городом, а местом испытания. Кремль, площади и улицы создают ощущение тревоги, опасности и исторического выбора для всей страны.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783700" y="2884850"/>
            <a:ext cx="45066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Зимняя Москва, крепостные стены, факелы и толпы людей помогают почувствовать напряжение эпохи. Эти образы показывают, как судьба государства решается в самом центре столицы.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образы повторяются чаще всего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образы помогают увидеть, какие темы особенно волнуют писателей: власть, народная судьба, память о прошлом и опасность обмана.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встречаются царь и народ: именно между ними строится главный исторический конфликт эпохи.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произведениям о Смутном времени в русской литературе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4844" y="2565223"/>
            <a:ext cx="337500" cy="27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41656" y="2530628"/>
            <a:ext cx="337500" cy="337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03250" y="3152978"/>
            <a:ext cx="337500" cy="270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03250" y="1955332"/>
            <a:ext cx="337500" cy="300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252450" y="370650"/>
            <a:ext cx="8059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важна для школьников
</a:t>
            </a:r>
            <a:endParaRPr lang="en-US" sz="3175" dirty="0"/>
          </a:p>
        </p:txBody>
      </p:sp>
      <p:sp>
        <p:nvSpPr>
          <p:cNvPr id="13" name="Text 2"/>
          <p:cNvSpPr txBox="1"/>
          <p:nvPr/>
        </p:nvSpPr>
        <p:spPr>
          <a:xfrm>
            <a:off x="5799150" y="1895525"/>
            <a:ext cx="25053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Ценность единства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показывает, что разобщённость ослабляет страну, а согласие помогает преодолеть самые трудные времена. Народное единение становится не лозунгом, а реальной силой истории.
</a:t>
            </a:r>
            <a:endParaRPr lang="en-US" sz="1600" dirty="0"/>
          </a:p>
        </p:txBody>
      </p:sp>
      <p:sp>
        <p:nvSpPr>
          <p:cNvPr id="14" name="Text 3"/>
          <p:cNvSpPr txBox="1"/>
          <p:nvPr/>
        </p:nvSpPr>
        <p:spPr>
          <a:xfrm>
            <a:off x="839550" y="1895525"/>
            <a:ext cx="25053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осторожности
</a:t>
            </a:r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Смуты учит не доверять слухам без проверки. Когда люди легко верят молве, ошибки быстро распространяются и мешают понять, что происходит на самом деле.
</a:t>
            </a:r>
            <a:endParaRPr lang="en-US" sz="1600" dirty="0"/>
          </a:p>
        </p:txBody>
      </p:sp>
      <p:sp>
        <p:nvSpPr>
          <p:cNvPr id="15" name="Text 4"/>
          <p:cNvSpPr txBox="1"/>
          <p:nvPr/>
        </p:nvSpPr>
        <p:spPr>
          <a:xfrm>
            <a:off x="2259150" y="3966599"/>
            <a:ext cx="46257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справедливости
</a:t>
            </a:r>
            <a:pPr algn="ctr" indent="0" marL="0">
              <a:lnSpc>
                <a:spcPct val="100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примере Смутного времени школьник видит, как важно отличать законную власть от обмана и личной выгоды. Это помогает лучше понимать, почему справедливость нужна обществу.
</a:t>
            </a:r>
            <a:endParaRPr lang="en-US" sz="1572" dirty="0"/>
          </a:p>
        </p:txBody>
      </p:sp>
      <p:sp>
        <p:nvSpPr>
          <p:cNvPr id="16" name="Text 5"/>
          <p:cNvSpPr txBox="1"/>
          <p:nvPr/>
        </p:nvSpPr>
        <p:spPr>
          <a:xfrm>
            <a:off x="1882650" y="909125"/>
            <a:ext cx="5378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художественные тексты легче запомнить события и увидеть живых людей за датами. Литература помогает школьнику понять, что история — это не только факты, но и судьбы.
</a:t>
            </a:r>
            <a:pPr algn="ctr" indent="0" marL="0">
              <a:lnSpc>
                <a:spcPct val="100000"/>
              </a:lnSpc>
              <a:buNone/>
            </a:pPr>
            <a:r>
              <a:rPr lang="en-US" sz="4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литературы и истории
</a:t>
            </a:r>
            <a:endParaRPr lang="en-US" sz="98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прошлом помогает увидеть ошибки и не повторять их. Поэтому литература о Смутном времени учит совести, гражданской ответственности и вниманию к истории.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произведениях о Смуте власть показана как ответственность, а не как привилегия. Если правитель теряет доверие, страна быстро оказывается в опасности и внутреннем разладе.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357075" y="2209000"/>
            <a:ext cx="24066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 в этих текстах важен не меньше правителей: он страдает, сомневается, принимает решения и способен изменить ход событий. Единство становится условием спасения государства.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литературные идеи эпохи
</a:t>
            </a:r>
            <a:endParaRPr lang="en-US" sz="3200" dirty="0"/>
          </a:p>
        </p:txBody>
      </p:sp>
      <p:sp>
        <p:nvSpPr>
          <p:cNvPr id="11" name="Text 4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5925" y="986125"/>
            <a:ext cx="3636900" cy="385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9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Смутное время: урок истории и литературы
</a:t>
            </a:r>
            <a:pPr algn="l" indent="0" marL="0">
              <a:lnSpc>
                <a:spcPct val="100000"/>
              </a:lnSpc>
              <a:buNone/>
            </a:pPr>
            <a:r>
              <a:rPr lang="en-US" sz="17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Смутное время в литературе показывает, как тесно связаны власть, совесть, народ и память. Через яркие образы писатели помогают понять не только прошлое, но и ответственность каждого человека.
</a:t>
            </a:r>
            <a:endParaRPr lang="en-US" sz="399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2026-05-22T20:48:22Z</dcterms:created>
  <dcterms:modified xsi:type="dcterms:W3CDTF">2026-05-22T20:48:22Z</dcterms:modified>
</cp:coreProperties>
</file>