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090" y="506916"/>
            <a:ext cx="3952221" cy="41296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5" y="676044"/>
            <a:ext cx="3746844" cy="327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— структурная единица организма и основа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— базовый строительный блок всех живых существ, обеспечивающий их функции.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24435" y="4313567"/>
            <a:ext cx="3826649" cy="215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6" y="1577007"/>
            <a:ext cx="3115094" cy="27865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90548" y="1576187"/>
            <a:ext cx="3884426" cy="2788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XVII веке Роберт Гук впервые увидел клетки в пробке под микроскопом. Впоследствии учёные сформировали клеточную теорию, объяснив, что все живые организмы состоят из клеток.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82588"/>
            <a:ext cx="8426450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открытию клетки: начало изучения живого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живые существа состоят из одной или множества клеток, являющихся фундаментальными единицами жизни.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является наименьшей структурной и функциональной единицей организма, обеспечивающей жизненные процессы.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клетки образуются исключительно путем деления уже существующих клеток, что позволяет рост и восстановление тканей.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клеточной теории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4336" y="1577373"/>
            <a:ext cx="3115094" cy="297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мембрана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Мембрана окружает клетку, контролирует поступление веществ и взаимодействует с окружающей средой. Она обеспечивает избирательную проницаемость.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630999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 и ядро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цитоплазме размещаются органоиды, поддерживающие жизнедеятельность клетки, а ядро хранит наследственную информацию и управляет процессами.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клетки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894" y="2092088"/>
            <a:ext cx="3848986" cy="19641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17561" y="1698211"/>
            <a:ext cx="3908988" cy="1741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сравнивает размеры и формы клеток у разных организмов и иллюстрирует их разнообразие.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и форма клеток связаны с их функциями и средой обитания.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717561" y="3681788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биологических исследований и учебников биологии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и формы клеток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— клетки без оформленного ядра и сложных органоидов, например, бактерии и сине-зеленые водоросли.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Эукариоты имеют ядро с хромосомами и множество специализированных органоидов, к ним относятся растения, животные и грибы.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прокариотах генетический материал свободно располагается в цитоплазме, тогда как у эукариот он защищён ядерной оболочкой.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этих клеток определяет их биологические процессы и роль в экосистемах.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и эукариоты: отличия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3739" y="2408990"/>
            <a:ext cx="2602145" cy="21447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8662" y="2408990"/>
            <a:ext cx="2602145" cy="21447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9812" y="2408990"/>
            <a:ext cx="2602145" cy="21447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738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3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Бактериальные клетки: простота и эффективность
</a:t>
            </a:r>
            <a:pPr algn="l" indent="0" marL="0">
              <a:lnSpc>
                <a:spcPct val="100000"/>
              </a:lnSpc>
              <a:buNone/>
            </a:pPr>
            <a:r>
              <a:rPr lang="en-US" sz="3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— одноклеточные прокариоты без ядра, с простой структурой, позволяющей им быстро размножаться и адаптироваться к разным средам.
</a:t>
            </a:r>
            <a:endParaRPr lang="en-US" sz="1103" dirty="0"/>
          </a:p>
        </p:txBody>
      </p:sp>
      <p:sp>
        <p:nvSpPr>
          <p:cNvPr id="7" name="Text 1"/>
          <p:cNvSpPr txBox="1"/>
          <p:nvPr/>
        </p:nvSpPr>
        <p:spPr>
          <a:xfrm>
            <a:off x="326866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Растительные клетки: особенности строения
</a:t>
            </a:r>
            <a:pPr algn="l" indent="0" marL="0">
              <a:lnSpc>
                <a:spcPct val="100000"/>
              </a:lnSpc>
              <a:buNone/>
            </a:pPr>
            <a:r>
              <a:rPr lang="en-US" sz="4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Растительные клетки имеют крупные вакуоли, клеточную стенку и пластиды, что обеспечивает энергообеспечение и защиту растения.
</a:t>
            </a:r>
            <a:endParaRPr lang="en-US" sz="1158" dirty="0"/>
          </a:p>
        </p:txBody>
      </p:sp>
      <p:sp>
        <p:nvSpPr>
          <p:cNvPr id="8" name="Text 2"/>
          <p:cNvSpPr txBox="1"/>
          <p:nvPr/>
        </p:nvSpPr>
        <p:spPr>
          <a:xfrm>
            <a:off x="611981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2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клетки: гибкость и разнообразие
</a:t>
            </a:r>
            <a:pPr algn="l" indent="0" marL="0">
              <a:lnSpc>
                <a:spcPct val="100000"/>
              </a:lnSpc>
              <a:buNone/>
            </a:pPr>
            <a:r>
              <a:rPr lang="en-US" sz="3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клетки лишены клеточной стенки, обладают лизосомами для переваривания веществ и разнообразными формами, отражающими их функции.
</a:t>
            </a:r>
            <a:endParaRPr lang="en-US" sz="1062" dirty="0"/>
          </a:p>
        </p:txBody>
      </p:sp>
      <p:sp>
        <p:nvSpPr>
          <p:cNvPr id="9" name="Text 3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клеток: бактерии, растения и животные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739" y="2461698"/>
            <a:ext cx="2602145" cy="22438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461698"/>
            <a:ext cx="2602145" cy="224384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9812" y="2461698"/>
            <a:ext cx="2602145" cy="22438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738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Двойной слой фосфолипидов
</a:t>
            </a:r>
            <a:pPr algn="l" indent="0" marL="0">
              <a:lnSpc>
                <a:spcPct val="100000"/>
              </a:lnSpc>
              <a:buNone/>
            </a:pPr>
            <a:r>
              <a:rPr lang="en-US" sz="4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мембрана состоит из двойного слоя липидов, который формирует барьер для веществ, обеспечивая сохранность внутреннего содержимого клетки.
</a:t>
            </a:r>
            <a:endParaRPr lang="en-US" sz="1315" dirty="0"/>
          </a:p>
        </p:txBody>
      </p:sp>
      <p:sp>
        <p:nvSpPr>
          <p:cNvPr id="8" name="Text 1"/>
          <p:cNvSpPr txBox="1"/>
          <p:nvPr/>
        </p:nvSpPr>
        <p:spPr>
          <a:xfrm>
            <a:off x="3268661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и углеводы в составе мембраны
</a:t>
            </a:r>
            <a:pPr algn="l" indent="0" marL="0">
              <a:lnSpc>
                <a:spcPct val="100000"/>
              </a:lnSpc>
              <a:buNone/>
            </a:pPr>
            <a:r>
              <a:rPr lang="en-US" sz="3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Мембрана содержит белки, участвующие в транспортных процессах, и углеводы, ответственные за распознавание сигналов и клеточную идентификацию.
</a:t>
            </a:r>
            <a:endParaRPr lang="en-US" sz="1110" dirty="0"/>
          </a:p>
        </p:txBody>
      </p:sp>
      <p:sp>
        <p:nvSpPr>
          <p:cNvPr id="9" name="Text 2"/>
          <p:cNvSpPr txBox="1"/>
          <p:nvPr/>
        </p:nvSpPr>
        <p:spPr>
          <a:xfrm>
            <a:off x="6119811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мембраны
</a:t>
            </a:r>
            <a:pPr algn="l" indent="0" marL="0">
              <a:lnSpc>
                <a:spcPct val="100000"/>
              </a:lnSpc>
              <a:buNone/>
            </a:pPr>
            <a:r>
              <a:rPr lang="en-US" sz="4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Мембрана контролирует обмен веществ с внешней средой, поддерживает внутренние условия и обеспечивает передачу сигналов внутрь клетки.
</a:t>
            </a:r>
            <a:endParaRPr lang="en-US" sz="1358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мембрана: механизм защиты и взаимодействия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382587"/>
            <a:ext cx="3603626" cy="43797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Цитоплазма: внутренняя среда клетки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861560" y="7198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 состоит из воды и растворённых веществ, в ней проходят основные биохимические реакции, поддерживающие жизнедеятельность клетки.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61560" y="22057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цитоплазме расположены органоиды, обеспечивающие энергию, синтез белков и другие важные функции клетки.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861560" y="36916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играет роль среды для внутреннего обмена веществ и поддерживает структурную целостность клетки.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окружено двойной мембраной с порами, которые регулируют обмен веществ между ядром и цитоплазмой.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ядре хранится ДНК — генетический материал, содержащий всю информацию о развитии и функционировании клетки.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Процессы репликации и транскрипции в ядре обеспечивают передачу наследственной информации и синтез белков.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и строение клеточного ядра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6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— это энергетические станции клетки. Они расщепляют питательные вещества, вырабатывая энергию в форме АТФ, необходимую для всех жизненных процессов.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514559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 синтезируют белки, объединяя аминокислоты в нужной последовательности согласно информации ДНК. Они могут быть как свободными, так и связанными с эндоплазматической сетью.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670341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Эндоплазматическая сеть делится на гладкую и шероховатую. Она отвечает за транспорт веществ внутри клетки и производство липидов и белков, поддерживая метаболические процессы.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826124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 Гольджи модифицирует, сортирует и упаковывает белки и липиды для их транспортировки к месту назначения в клетке или за её пределы.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Органоиды цитоплазмы: строение и назначение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6579" y="1572760"/>
            <a:ext cx="3873967" cy="31854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2011331"/>
            <a:ext cx="4213225" cy="10168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8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стенка и вакуоли
</a:t>
            </a:r>
            <a:pPr algn="l" indent="0" marL="0">
              <a:lnSpc>
                <a:spcPct val="100000"/>
              </a:lnSpc>
              <a:buNone/>
            </a:pPr>
            <a:r>
              <a:rPr lang="en-US" sz="8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Растительные клетки имеют плотную клеточную стенку из клетчатки, придающую форму и прочность. В них также находится одна крупная вакуоль, заполняющая большую часть объёма клетки, и обеспечивающая запас воды.
</a:t>
            </a:r>
            <a:endParaRPr lang="en-US" sz="1398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3748691"/>
            <a:ext cx="4213225" cy="10168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1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Пластида и отличие в органоидах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Пластида — характерная особенность растений, включая хлоропласты, ответственные за фотосинтез. Животные клетки не имеют пластид и клеточной стенки, но содержат лизосомы и более разнообразные мелкие вакуоли.
</a:t>
            </a:r>
            <a:endParaRPr lang="en-US" sz="1391" dirty="0"/>
          </a:p>
        </p:txBody>
      </p:sp>
      <p:sp>
        <p:nvSpPr>
          <p:cNvPr id="9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структуры растительных и животных клеток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59" y="2295422"/>
            <a:ext cx="1952989" cy="22245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1034" y="2295422"/>
            <a:ext cx="1952989" cy="22245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4634" y="2295422"/>
            <a:ext cx="1952989" cy="22245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83946" y="2295422"/>
            <a:ext cx="1952989" cy="22245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5944" y="1635512"/>
            <a:ext cx="1856408" cy="5706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2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— простейшие организмы
</a:t>
            </a:r>
            <a:pPr algn="l" indent="0" marL="0">
              <a:lnSpc>
                <a:spcPct val="100000"/>
              </a:lnSpc>
              <a:buNone/>
            </a:pPr>
            <a:r>
              <a:rPr lang="en-US" sz="29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— одноклеточные микроорганизмы, часто с жгутиками для передвижения. Они живут в самых разных средах, от почвы до кишечника, обеспечивая важные экосистемные функции.
</a:t>
            </a:r>
            <a:endParaRPr lang="en-US" sz="812" dirty="0"/>
          </a:p>
        </p:txBody>
      </p:sp>
      <p:sp>
        <p:nvSpPr>
          <p:cNvPr id="8" name="Text 1"/>
          <p:cNvSpPr txBox="1"/>
          <p:nvPr/>
        </p:nvSpPr>
        <p:spPr>
          <a:xfrm>
            <a:off x="2530019" y="1635512"/>
            <a:ext cx="1856408" cy="5706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4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Амёба — подвижный протист
</a:t>
            </a:r>
            <a:pPr algn="l" indent="0" marL="0">
              <a:lnSpc>
                <a:spcPct val="100000"/>
              </a:lnSpc>
              <a:buNone/>
            </a:pPr>
            <a:r>
              <a:rPr lang="en-US" sz="35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Амёба двигается, изменяя форму тела с помощью псевдоподий. Она питается захватом частиц и может выживать в пресной воде и влажной почве.
</a:t>
            </a:r>
            <a:endParaRPr lang="en-US" sz="984" dirty="0"/>
          </a:p>
        </p:txBody>
      </p:sp>
      <p:sp>
        <p:nvSpPr>
          <p:cNvPr id="9" name="Text 2"/>
          <p:cNvSpPr txBox="1"/>
          <p:nvPr/>
        </p:nvSpPr>
        <p:spPr>
          <a:xfrm>
            <a:off x="4663619" y="1635512"/>
            <a:ext cx="1889787" cy="5706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6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Инфузория-туфелька — сложный одноклеточный
</a:t>
            </a:r>
            <a:pPr algn="l" indent="0" marL="0">
              <a:lnSpc>
                <a:spcPct val="100000"/>
              </a:lnSpc>
              <a:buNone/>
            </a:pPr>
            <a:r>
              <a:rPr lang="en-US" sz="29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Инфузория имеет постоянную форму и специальные органеллы для движения и питания. Она фильтрует воду и быстро размножается в водных средах.
</a:t>
            </a:r>
            <a:endParaRPr lang="en-US" sz="816" dirty="0"/>
          </a:p>
        </p:txBody>
      </p:sp>
      <p:sp>
        <p:nvSpPr>
          <p:cNvPr id="10" name="Text 3"/>
          <p:cNvSpPr txBox="1"/>
          <p:nvPr/>
        </p:nvSpPr>
        <p:spPr>
          <a:xfrm>
            <a:off x="6782931" y="1635512"/>
            <a:ext cx="1889788" cy="5706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 — одноклеточные грибы
</a:t>
            </a:r>
            <a:pPr algn="l" indent="0" marL="0">
              <a:lnSpc>
                <a:spcPct val="100000"/>
              </a:lnSpc>
              <a:buNone/>
            </a:pPr>
            <a:r>
              <a:rPr lang="en-US" sz="31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 участвуют в ферментации, помогая в производстве хлеба и напитков. Они имеют клеточную стенку и размножаются почкованием.
</a:t>
            </a:r>
            <a:endParaRPr lang="en-US" sz="890" dirty="0"/>
          </a:p>
        </p:txBody>
      </p:sp>
      <p:sp>
        <p:nvSpPr>
          <p:cNvPr id="11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организмы: примеры и особенности строения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59" y="2156287"/>
            <a:ext cx="1952989" cy="22245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1034" y="2156287"/>
            <a:ext cx="1952989" cy="22245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4634" y="2156287"/>
            <a:ext cx="1952989" cy="22245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83946" y="2156287"/>
            <a:ext cx="1952989" cy="222453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5944" y="1496377"/>
            <a:ext cx="1856408" cy="5706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как образец многоклеточности
</a:t>
            </a:r>
            <a:pPr algn="l" indent="0" marL="0">
              <a:lnSpc>
                <a:spcPct val="100000"/>
              </a:lnSpc>
              <a:buNone/>
            </a:pPr>
            <a:r>
              <a:rPr lang="en-US" sz="2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состоят из множества специализированных клеток, образующих ткани, например, фотосинтезирующую и проводящую ткани для роста и обмена веществ.
</a:t>
            </a:r>
            <a:endParaRPr lang="en-US" sz="816" dirty="0"/>
          </a:p>
        </p:txBody>
      </p:sp>
      <p:sp>
        <p:nvSpPr>
          <p:cNvPr id="9" name="Text 1"/>
          <p:cNvSpPr txBox="1"/>
          <p:nvPr/>
        </p:nvSpPr>
        <p:spPr>
          <a:xfrm>
            <a:off x="2530019" y="1496377"/>
            <a:ext cx="1856408" cy="5706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— сложные организмы
</a:t>
            </a:r>
            <a:pPr algn="l" indent="0" marL="0">
              <a:lnSpc>
                <a:spcPct val="100000"/>
              </a:lnSpc>
              <a:buNone/>
            </a:pPr>
            <a:r>
              <a:rPr lang="en-US" sz="3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Многоклеточные животные имеют клетки, которые образуют ткани и органы для двигательной активности, нервной регуляции и обмена веществ, обеспечивая выживание.
</a:t>
            </a:r>
            <a:endParaRPr lang="en-US" sz="857" dirty="0"/>
          </a:p>
        </p:txBody>
      </p:sp>
      <p:sp>
        <p:nvSpPr>
          <p:cNvPr id="10" name="Text 2"/>
          <p:cNvSpPr txBox="1"/>
          <p:nvPr/>
        </p:nvSpPr>
        <p:spPr>
          <a:xfrm>
            <a:off x="4663619" y="1496377"/>
            <a:ext cx="1889787" cy="5706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— другая группа
</a:t>
            </a:r>
            <a:pPr algn="l" indent="0" marL="0">
              <a:lnSpc>
                <a:spcPct val="100000"/>
              </a:lnSpc>
              <a:buNone/>
            </a:pPr>
            <a:r>
              <a:rPr lang="en-US" sz="3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Грибные организмы состоят из клеток с клеточной стенкой. Они образуют мицелий, который разлагает органику в природе, играя важную роль в экосистемах.
</a:t>
            </a:r>
            <a:endParaRPr lang="en-US" sz="931" dirty="0"/>
          </a:p>
        </p:txBody>
      </p:sp>
      <p:sp>
        <p:nvSpPr>
          <p:cNvPr id="11" name="Text 3"/>
          <p:cNvSpPr txBox="1"/>
          <p:nvPr/>
        </p:nvSpPr>
        <p:spPr>
          <a:xfrm>
            <a:off x="6782931" y="1496377"/>
            <a:ext cx="1889788" cy="5706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— пример высокой специализации
</a:t>
            </a:r>
            <a:pPr algn="l" indent="0" marL="0">
              <a:lnSpc>
                <a:spcPct val="100000"/>
              </a:lnSpc>
              <a:buNone/>
            </a:pPr>
            <a:r>
              <a:rPr lang="en-US" sz="2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Человеческий организм объединяет около 10 триллионов клеток, которые складываются в ткани и органы с высокоорганизованной работой для поддержания жизни.
</a:t>
            </a:r>
            <a:endParaRPr lang="en-US" sz="816" dirty="0"/>
          </a:p>
        </p:txBody>
      </p:sp>
      <p:sp>
        <p:nvSpPr>
          <p:cNvPr id="12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Многоклеточные организмы: строение и примеры
</a:t>
            </a:r>
            <a:endParaRPr lang="en-US" sz="2400" dirty="0"/>
          </a:p>
        </p:txBody>
      </p:sp>
      <p:sp>
        <p:nvSpPr>
          <p:cNvPr id="13" name="Text 5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стадии митотического цикла клетки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клетки — деление митозом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клеток позволяет организму выполнять разнообразные функции, от защиты до передачи нервных импульсов, повышая эффективность жизнедеятельности.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функций между клетками ускоряет обмен веществ, что важно для быстрого роста и адаптации к изменениям окружающей среды.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клеточной структуре возможна быстрая регенерация тканей и передача наследственной информации, что способствует сохранению и развитию видов.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клеточного строения для организма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59" y="2295422"/>
            <a:ext cx="1952989" cy="22245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1034" y="2295422"/>
            <a:ext cx="1952989" cy="22245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4634" y="2295422"/>
            <a:ext cx="1952989" cy="22245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83946" y="2295422"/>
            <a:ext cx="1952989" cy="22245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5944" y="1635512"/>
            <a:ext cx="1856408" cy="5706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9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Эпителиальная ткань — защита и барьер
</a:t>
            </a:r>
            <a:pPr algn="l" indent="0" marL="0">
              <a:lnSpc>
                <a:spcPct val="100000"/>
              </a:lnSpc>
              <a:buNone/>
            </a:pPr>
            <a:r>
              <a:rPr lang="en-US" sz="28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Эпителиальные клетки образуют защитный слой на поверхности тела и органов. Они предотвращают попадание вредных веществ и выполняют функцию восприятия раздражителей.
</a:t>
            </a:r>
            <a:endParaRPr lang="en-US" sz="809" dirty="0"/>
          </a:p>
        </p:txBody>
      </p:sp>
      <p:sp>
        <p:nvSpPr>
          <p:cNvPr id="8" name="Text 1"/>
          <p:cNvSpPr txBox="1"/>
          <p:nvPr/>
        </p:nvSpPr>
        <p:spPr>
          <a:xfrm>
            <a:off x="2530019" y="1635512"/>
            <a:ext cx="1856408" cy="5706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7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Мышечная ткань — двигатель тела
</a:t>
            </a:r>
            <a:pPr algn="l" indent="0" marL="0">
              <a:lnSpc>
                <a:spcPct val="100000"/>
              </a:lnSpc>
              <a:buNone/>
            </a:pPr>
            <a:r>
              <a:rPr lang="en-US" sz="295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Мышечные клетки сокращаются, обеспечивая движение частей тела и внутренних органов. Они бывают поперечнополосатые, гладкие и сердечные с разной функцией.
</a:t>
            </a:r>
            <a:endParaRPr lang="en-US" sz="827" dirty="0"/>
          </a:p>
        </p:txBody>
      </p:sp>
      <p:sp>
        <p:nvSpPr>
          <p:cNvPr id="9" name="Text 2"/>
          <p:cNvSpPr txBox="1"/>
          <p:nvPr/>
        </p:nvSpPr>
        <p:spPr>
          <a:xfrm>
            <a:off x="4663619" y="1635512"/>
            <a:ext cx="1889787" cy="5706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6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ткань — передача сигналов
</a:t>
            </a:r>
            <a:pPr algn="l" indent="0" marL="0">
              <a:lnSpc>
                <a:spcPct val="100000"/>
              </a:lnSpc>
              <a:buNone/>
            </a:pPr>
            <a:r>
              <a:rPr lang="en-US" sz="29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Нервные клетки передают электрические импульсы, координируя работу органов и реакцию на внешние раздражители, обеспечивая контроль и интеграцию процессов.
</a:t>
            </a:r>
            <a:endParaRPr lang="en-US" sz="816" dirty="0"/>
          </a:p>
        </p:txBody>
      </p:sp>
      <p:sp>
        <p:nvSpPr>
          <p:cNvPr id="10" name="Text 3"/>
          <p:cNvSpPr txBox="1"/>
          <p:nvPr/>
        </p:nvSpPr>
        <p:spPr>
          <a:xfrm>
            <a:off x="6782931" y="1635512"/>
            <a:ext cx="1889788" cy="5706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Соединительная ткань — поддержка и связь
</a:t>
            </a:r>
            <a:pPr algn="l" indent="0" marL="0">
              <a:lnSpc>
                <a:spcPct val="100000"/>
              </a:lnSpc>
              <a:buNone/>
            </a:pPr>
            <a:r>
              <a:rPr lang="en-US" sz="30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Соединительные клетки создают каркас тела, обеспечивая фиксирование органов и соединяя различные ткани для их согласованной работы.
</a:t>
            </a:r>
            <a:endParaRPr lang="en-US" sz="845" dirty="0"/>
          </a:p>
        </p:txBody>
      </p:sp>
      <p:sp>
        <p:nvSpPr>
          <p:cNvPr id="11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как основа тканей: виды и функции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59" y="2156287"/>
            <a:ext cx="1952989" cy="22245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1034" y="2156287"/>
            <a:ext cx="1952989" cy="22245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4634" y="2156287"/>
            <a:ext cx="1952989" cy="22245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83946" y="2156287"/>
            <a:ext cx="1952989" cy="222453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5944" y="1496377"/>
            <a:ext cx="1856408" cy="5706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Световой микроскоп — первые открытия
</a:t>
            </a:r>
            <a:pPr algn="l" indent="0" marL="0">
              <a:lnSpc>
                <a:spcPct val="100000"/>
              </a:lnSpc>
              <a:buNone/>
            </a:pPr>
            <a:r>
              <a:rPr lang="en-US" sz="2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Световой микроскоп увеличивает объекты до 1000 раз, позволяя впервые рассмотреть клетки и основные органоиды, что стало важным этапом в развитии биологии.
</a:t>
            </a:r>
            <a:endParaRPr lang="en-US" sz="816" dirty="0"/>
          </a:p>
        </p:txBody>
      </p:sp>
      <p:sp>
        <p:nvSpPr>
          <p:cNvPr id="9" name="Text 1"/>
          <p:cNvSpPr txBox="1"/>
          <p:nvPr/>
        </p:nvSpPr>
        <p:spPr>
          <a:xfrm>
            <a:off x="2530019" y="1496377"/>
            <a:ext cx="1856408" cy="5706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Электронный микроскоп — детали органоидов
</a:t>
            </a:r>
            <a:pPr algn="l" indent="0" marL="0">
              <a:lnSpc>
                <a:spcPct val="100000"/>
              </a:lnSpc>
              <a:buNone/>
            </a:pPr>
            <a:r>
              <a:rPr lang="en-US" sz="2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Электронная микроскопия обеспечивает увеличение до 10 000 раз и более, раскрывая мельчайшие структуры митохондрий, рибосом и мембран с высокой точностью.
</a:t>
            </a:r>
            <a:endParaRPr lang="en-US" sz="816" dirty="0"/>
          </a:p>
        </p:txBody>
      </p:sp>
      <p:sp>
        <p:nvSpPr>
          <p:cNvPr id="10" name="Text 2"/>
          <p:cNvSpPr txBox="1"/>
          <p:nvPr/>
        </p:nvSpPr>
        <p:spPr>
          <a:xfrm>
            <a:off x="4663619" y="1496377"/>
            <a:ext cx="1889787" cy="5706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в медицине
</a:t>
            </a:r>
            <a:pPr algn="l" indent="0" marL="0">
              <a:lnSpc>
                <a:spcPct val="100000"/>
              </a:lnSpc>
              <a:buNone/>
            </a:pPr>
            <a:r>
              <a:rPr lang="en-US" sz="3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Микроскопия помогает диагностировать клеточные изменения при болезнях, создаёт основу для изучения инфекций и разработки новых лекарств.
</a:t>
            </a:r>
            <a:endParaRPr lang="en-US" sz="998" dirty="0"/>
          </a:p>
        </p:txBody>
      </p:sp>
      <p:sp>
        <p:nvSpPr>
          <p:cNvPr id="11" name="Text 3"/>
          <p:cNvSpPr txBox="1"/>
          <p:nvPr/>
        </p:nvSpPr>
        <p:spPr>
          <a:xfrm>
            <a:off x="6782931" y="1496377"/>
            <a:ext cx="1889788" cy="5706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Образовательное и научное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2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клетки с помощью микроскопа способствует пониманию жизни на самом базовом уровне и стимулирует развитие новых биологических дисциплин.
</a:t>
            </a:r>
            <a:endParaRPr lang="en-US" sz="816" dirty="0"/>
          </a:p>
        </p:txBody>
      </p:sp>
      <p:sp>
        <p:nvSpPr>
          <p:cNvPr id="12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Микроскопия — изучение невидимого мира клетки
</a:t>
            </a:r>
            <a:endParaRPr lang="en-US" sz="2400" dirty="0"/>
          </a:p>
        </p:txBody>
      </p:sp>
      <p:sp>
        <p:nvSpPr>
          <p:cNvPr id="13" name="Text 5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59" y="2295422"/>
            <a:ext cx="1952989" cy="22245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1034" y="2295422"/>
            <a:ext cx="1952989" cy="22245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4634" y="2295422"/>
            <a:ext cx="1952989" cy="22245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83946" y="2295422"/>
            <a:ext cx="1952989" cy="22245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5944" y="1635512"/>
            <a:ext cx="1856408" cy="5706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1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Терапия стволовыми клетками
</a:t>
            </a:r>
            <a:pPr algn="l" indent="0" marL="0">
              <a:lnSpc>
                <a:spcPct val="100000"/>
              </a:lnSpc>
              <a:buNone/>
            </a:pPr>
            <a:r>
              <a:rPr lang="en-US" sz="32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стволовых клеток позволяет восстанавливать повреждённые ткани и органы, открывая новые возможности в лечении серьёзных заболеваний и травм.
</a:t>
            </a:r>
            <a:endParaRPr lang="en-US" sz="901" dirty="0"/>
          </a:p>
        </p:txBody>
      </p:sp>
      <p:sp>
        <p:nvSpPr>
          <p:cNvPr id="8" name="Text 1"/>
          <p:cNvSpPr txBox="1"/>
          <p:nvPr/>
        </p:nvSpPr>
        <p:spPr>
          <a:xfrm>
            <a:off x="2530019" y="1635512"/>
            <a:ext cx="1856408" cy="5706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1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инженерия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343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Манипуляция генами в растительных клетках помогает создавать устойчивые к болезням и неблагоприятным условиям культуры, повышая урожайность.
</a:t>
            </a:r>
            <a:endParaRPr lang="en-US" sz="961" dirty="0"/>
          </a:p>
        </p:txBody>
      </p:sp>
      <p:sp>
        <p:nvSpPr>
          <p:cNvPr id="9" name="Text 2"/>
          <p:cNvSpPr txBox="1"/>
          <p:nvPr/>
        </p:nvSpPr>
        <p:spPr>
          <a:xfrm>
            <a:off x="4663619" y="1635512"/>
            <a:ext cx="1889787" cy="5706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6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Микробиология и производство продуктов
</a:t>
            </a:r>
            <a:pPr algn="l" indent="0" marL="0">
              <a:lnSpc>
                <a:spcPct val="100000"/>
              </a:lnSpc>
              <a:buNone/>
            </a:pPr>
            <a:r>
              <a:rPr lang="en-US" sz="29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Клеточные культуры бактерий и дрожжей используются для изготовления антибиотиков, ферментированных продуктов и биотоплива, что важно для промышленности.
</a:t>
            </a:r>
            <a:endParaRPr lang="en-US" sz="816" dirty="0"/>
          </a:p>
        </p:txBody>
      </p:sp>
      <p:sp>
        <p:nvSpPr>
          <p:cNvPr id="10" name="Text 3"/>
          <p:cNvSpPr txBox="1"/>
          <p:nvPr/>
        </p:nvSpPr>
        <p:spPr>
          <a:xfrm>
            <a:off x="6782931" y="1635512"/>
            <a:ext cx="1889788" cy="5706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9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Искусственные ткани и органы
</a:t>
            </a:r>
            <a:pPr algn="l" indent="0" marL="0">
              <a:lnSpc>
                <a:spcPct val="100000"/>
              </a:lnSpc>
              <a:buNone/>
            </a:pPr>
            <a:r>
              <a:rPr lang="en-US" sz="317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Выращивание тканей из клеток в лабораторных условиях даёт перспективы для трансплантологии и медицины будущего, снижая потребность в донорских органах.
</a:t>
            </a:r>
            <a:endParaRPr lang="en-US" sz="889" dirty="0"/>
          </a:p>
        </p:txBody>
      </p:sp>
      <p:sp>
        <p:nvSpPr>
          <p:cNvPr id="11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клетки для современных биотехнологий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815340"/>
            <a:ext cx="8160791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клетки — фундамент научного прогресса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клеточной структуры и функций является основой биологических наук и медицины. Это открывает путь к новым открытиям и улучшению качества жизни во всём мире.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2026-05-09T13:31:53Z</dcterms:created>
  <dcterms:modified xsi:type="dcterms:W3CDTF">2026-05-09T13:31:53Z</dcterms:modified>
</cp:coreProperties>
</file>