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image" Target="../media/image-15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jpe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3939" y="410700"/>
            <a:ext cx="4123722" cy="43221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0550" y="346250"/>
            <a:ext cx="4251600" cy="44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внутренних вод России: реки как главная часть водной сети страны
</a:t>
            </a:r>
            <a:pPr algn="l" indent="0" marL="0">
              <a:lnSpc>
                <a:spcPct val="100000"/>
              </a:lnSpc>
              <a:buNone/>
            </a:pPr>
            <a:r>
              <a:rPr lang="en-US" sz="3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России: от истоков до океанов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89712" y="435400"/>
            <a:ext cx="4060976" cy="4327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900" y="1739100"/>
            <a:ext cx="4118100" cy="30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в России определяют направления стока, соединяют природные зоны и отражают влияние климата, рельефа и расстояния до морей. Именно поэтому их изучение помогает понять устройство страны.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реки особенно важны для географии России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3007374"/>
            <a:ext cx="2644800" cy="156260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и речная система: основные понятия
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96021" y="1391488"/>
            <a:ext cx="2446248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943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река
</a:t>
            </a:r>
            <a:pPr algn="l" indent="0" marL="0">
              <a:lnSpc>
                <a:spcPct val="150000"/>
              </a:lnSpc>
              <a:buNone/>
            </a:pPr>
            <a:r>
              <a:rPr lang="en-US" sz="943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 — это постоянный поток воды, который течёт по естественному углублению земной поверхности, называемому руслом, и всегда имеет определённое направление от истока к устью.
</a:t>
            </a:r>
            <a:endParaRPr lang="en-US" sz="943" dirty="0"/>
          </a:p>
        </p:txBody>
      </p:sp>
      <p:sp>
        <p:nvSpPr>
          <p:cNvPr id="13" name="Text 3"/>
          <p:cNvSpPr txBox="1"/>
          <p:nvPr/>
        </p:nvSpPr>
        <p:spPr>
          <a:xfrm>
            <a:off x="496048" y="3172263"/>
            <a:ext cx="2446200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998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Речной бассейн
</a:t>
            </a:r>
            <a:pPr algn="l" indent="0" marL="0">
              <a:lnSpc>
                <a:spcPct val="150000"/>
              </a:lnSpc>
              <a:buNone/>
            </a:pPr>
            <a:r>
              <a:rPr lang="en-US" sz="998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Речной бассейн — это территория, с которой вода стекает в одну реку и её притоки. В России именно бассейны показывают, куда направляется сток: в океаны или в области внутреннего стока.
</a:t>
            </a:r>
            <a:endParaRPr lang="en-US" sz="998" dirty="0"/>
          </a:p>
        </p:txBody>
      </p:sp>
      <p:sp>
        <p:nvSpPr>
          <p:cNvPr id="14" name="Text 4"/>
          <p:cNvSpPr txBox="1"/>
          <p:nvPr/>
        </p:nvSpPr>
        <p:spPr>
          <a:xfrm>
            <a:off x="3340911" y="1391488"/>
            <a:ext cx="2446248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83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части
</a:t>
            </a:r>
            <a:pPr algn="l" indent="0" marL="0">
              <a:lnSpc>
                <a:spcPct val="150000"/>
              </a:lnSpc>
              <a:buNone/>
            </a:pPr>
            <a:r>
              <a:rPr lang="en-US" sz="1083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каждой реки выделяют исток, устье, притоки, правый и левый берега, пойму и долину. Эти элементы помогают описывать строение реки и её поведение на местности.
</a:t>
            </a:r>
            <a:endParaRPr lang="en-US" sz="1083" dirty="0"/>
          </a:p>
        </p:txBody>
      </p:sp>
      <p:sp>
        <p:nvSpPr>
          <p:cNvPr id="15" name="Text 5"/>
          <p:cNvSpPr txBox="1"/>
          <p:nvPr/>
        </p:nvSpPr>
        <p:spPr>
          <a:xfrm>
            <a:off x="6185811" y="1391488"/>
            <a:ext cx="2446248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1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Речная система
</a:t>
            </a:r>
            <a:pPr algn="l" indent="0" marL="0">
              <a:lnSpc>
                <a:spcPct val="150000"/>
              </a:lnSpc>
              <a:buNone/>
            </a:pPr>
            <a:r>
              <a:rPr lang="en-US" sz="110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Речная система включает главную реку и все её притоки. Вместе они образуют сеть, по которой вода собирается с большой территории и направляется к морю или озеру.
</a:t>
            </a:r>
            <a:endParaRPr lang="en-US" sz="1101" dirty="0"/>
          </a:p>
        </p:txBody>
      </p:sp>
      <p:sp>
        <p:nvSpPr>
          <p:cNvPr id="16" name="Text 6"/>
          <p:cNvSpPr txBox="1"/>
          <p:nvPr/>
        </p:nvSpPr>
        <p:spPr>
          <a:xfrm>
            <a:off x="3335273" y="3172263"/>
            <a:ext cx="2446200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17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бассейнов
</a:t>
            </a:r>
            <a:pPr algn="l" indent="0" marL="0">
              <a:lnSpc>
                <a:spcPct val="150000"/>
              </a:lnSpc>
              <a:buNone/>
            </a:pPr>
            <a:r>
              <a:rPr lang="en-US" sz="1017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бассейнов важны для географии страны, потому что они помогают понять, какие районы связаны между собой водной сетью и какие моря принимают воды российских рек.
</a:t>
            </a:r>
            <a:endParaRPr lang="en-US" sz="101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географические данные, приведённые в задании.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реки России по длине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длинные реки сосредоточены в Сибири и на Дальнем Востоке, где водная сеть охватывает огромные территории.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не всегда показывает водность: Енисей короче некоторых рек, но отличается очень мощным стоком.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77475" y="3180730"/>
            <a:ext cx="4063200" cy="138878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Волга — главная река европейской части России
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602575" y="1548575"/>
            <a:ext cx="24300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9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Крупнейшая в Европе
</a:t>
            </a:r>
            <a:pPr algn="l" indent="0" marL="0">
              <a:lnSpc>
                <a:spcPct val="150000"/>
              </a:lnSpc>
              <a:buNone/>
            </a:pPr>
            <a:r>
              <a:rPr lang="en-US" sz="9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Волга — самая длинная река европейской части России. Её протяжённость составляет 3530 километров, поэтому она занимает особое место в водной системе страны.
</a:t>
            </a:r>
            <a:endParaRPr lang="en-US" sz="923" dirty="0"/>
          </a:p>
        </p:txBody>
      </p:sp>
      <p:sp>
        <p:nvSpPr>
          <p:cNvPr id="12" name="Text 3"/>
          <p:cNvSpPr txBox="1"/>
          <p:nvPr/>
        </p:nvSpPr>
        <p:spPr>
          <a:xfrm>
            <a:off x="602575" y="3382175"/>
            <a:ext cx="3867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Транспортная роль
</a:t>
            </a:r>
            <a:pPr algn="l" indent="0" marL="0">
              <a:lnSpc>
                <a:spcPct val="150000"/>
              </a:lnSpc>
              <a:buNone/>
            </a:pPr>
            <a:r>
              <a:rPr lang="en-US" sz="10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Волго-Балтийский путь, Канал имени Москвы и Волго-Донской канал сделали Волгу важнейшей транспортной магистралью, связывающей разные районы европейской части России.
</a:t>
            </a:r>
            <a:endParaRPr lang="en-US" sz="1042" dirty="0"/>
          </a:p>
        </p:txBody>
      </p:sp>
      <p:sp>
        <p:nvSpPr>
          <p:cNvPr id="13" name="Text 4"/>
          <p:cNvSpPr txBox="1"/>
          <p:nvPr/>
        </p:nvSpPr>
        <p:spPr>
          <a:xfrm>
            <a:off x="3454800" y="1548575"/>
            <a:ext cx="24300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сток
</a:t>
            </a:r>
            <a:pPr algn="l" indent="0" marL="0">
              <a:lnSpc>
                <a:spcPct val="150000"/>
              </a:lnSpc>
              <a:buNone/>
            </a:pPr>
            <a:r>
              <a:rPr lang="en-US" sz="10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впадает в Каспийское море, а значит относится к области внутреннего стока. Вода Волги не достигает океана, а завершает путь внутри материка.
</a:t>
            </a:r>
            <a:endParaRPr lang="en-US" sz="1019" dirty="0"/>
          </a:p>
        </p:txBody>
      </p:sp>
      <p:sp>
        <p:nvSpPr>
          <p:cNvPr id="14" name="Text 5"/>
          <p:cNvSpPr txBox="1"/>
          <p:nvPr/>
        </p:nvSpPr>
        <p:spPr>
          <a:xfrm>
            <a:off x="6302475" y="1548575"/>
            <a:ext cx="24300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9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на Волге
</a:t>
            </a:r>
            <a:pPr algn="l" indent="0" marL="0">
              <a:lnSpc>
                <a:spcPct val="150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берегах Волги расположены крупные города, среди которых Тверь, Ярославль, Нижний Новгород, Казань, Самара и Волгоград. Река стала основой их развития.
</a:t>
            </a:r>
            <a:endParaRPr lang="en-US" sz="92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2244" y="0"/>
            <a:ext cx="1756412" cy="392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12075" y="4064300"/>
            <a:ext cx="84204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Сибири: длинные, полноводные и холодные
</a:t>
            </a:r>
            <a:endParaRPr lang="en-US" sz="3400" dirty="0"/>
          </a:p>
        </p:txBody>
      </p:sp>
      <p:sp>
        <p:nvSpPr>
          <p:cNvPr id="10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2496599" y="801825"/>
            <a:ext cx="2059200" cy="107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черты
</a:t>
            </a:r>
            <a:pPr algn="l" indent="0" marL="0">
              <a:lnSpc>
                <a:spcPct val="115000"/>
              </a:lnSpc>
              <a:buNone/>
            </a:pPr>
            <a:r>
              <a:rPr lang="en-US" sz="66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3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Обь, Енисей и Лена имеют огромные бассейны и собирают воду с больших равнинных пространств. Поэтому они входят в число самых крупных рек не только России, но и мира.
</a:t>
            </a:r>
            <a:endParaRPr lang="en-US" sz="953" dirty="0"/>
          </a:p>
        </p:txBody>
      </p:sp>
      <p:sp>
        <p:nvSpPr>
          <p:cNvPr id="12" name="Text 3"/>
          <p:cNvSpPr txBox="1"/>
          <p:nvPr/>
        </p:nvSpPr>
        <p:spPr>
          <a:xfrm>
            <a:off x="2496599" y="2374050"/>
            <a:ext cx="2059200" cy="107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Долгая зима
</a:t>
            </a:r>
            <a:pPr algn="l" indent="0" marL="0">
              <a:lnSpc>
                <a:spcPct val="115000"/>
              </a:lnSpc>
              <a:buNone/>
            </a:pPr>
            <a:r>
              <a:rPr lang="en-US" sz="694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3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сурового климата многие участки этих рек покрыты льдом по шесть–восемь месяцев в году. Это влияет на судоходство и сезонные изменения уровня воды.
</a:t>
            </a:r>
            <a:endParaRPr lang="en-US" sz="1003" dirty="0"/>
          </a:p>
        </p:txBody>
      </p:sp>
      <p:sp>
        <p:nvSpPr>
          <p:cNvPr id="13" name="Text 4"/>
          <p:cNvSpPr txBox="1"/>
          <p:nvPr/>
        </p:nvSpPr>
        <p:spPr>
          <a:xfrm>
            <a:off x="4806546" y="801825"/>
            <a:ext cx="2059200" cy="107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Весеннее половодье
</a:t>
            </a:r>
            <a:pPr algn="l" indent="0" marL="0">
              <a:lnSpc>
                <a:spcPct val="115000"/>
              </a:lnSpc>
              <a:buNone/>
            </a:pPr>
            <a:r>
              <a:rPr lang="en-US" sz="66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3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Весной, когда тает снег, реки быстро наполняются водой. На равнинах это вызывает сильное половодье, особенно если снег лежал долго и в большом количестве.
</a:t>
            </a:r>
            <a:endParaRPr lang="en-US" sz="953" dirty="0"/>
          </a:p>
        </p:txBody>
      </p:sp>
      <p:sp>
        <p:nvSpPr>
          <p:cNvPr id="14" name="Text 5"/>
          <p:cNvSpPr txBox="1"/>
          <p:nvPr/>
        </p:nvSpPr>
        <p:spPr>
          <a:xfrm>
            <a:off x="4806546" y="2374050"/>
            <a:ext cx="2059200" cy="107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Широкие долины
</a:t>
            </a:r>
            <a:pPr algn="l" indent="0" marL="0">
              <a:lnSpc>
                <a:spcPct val="115000"/>
              </a:lnSpc>
              <a:buNone/>
            </a:pPr>
            <a:r>
              <a:rPr lang="en-US" sz="66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3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сибирских рек характерны широкие долины, спокойное течение в нижнем течении и очень большие расстояния до морей. Эти особенности связаны с рельефом и климатом региона.
</a:t>
            </a:r>
            <a:endParaRPr lang="en-US" sz="953" dirty="0"/>
          </a:p>
        </p:txBody>
      </p:sp>
      <p:sp>
        <p:nvSpPr>
          <p:cNvPr id="15" name="Text 6"/>
          <p:cNvSpPr txBox="1"/>
          <p:nvPr/>
        </p:nvSpPr>
        <p:spPr>
          <a:xfrm>
            <a:off x="7116500" y="801825"/>
            <a:ext cx="1757100" cy="264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Мощная водная сеть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Многочисленные притоки делают Сибирь крупнейшим районом речной сети России. Именно здесь особенно заметно, как реки связывают между собой природные зоны и огромные территории.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952020"/>
            <a:ext cx="4063200" cy="17268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06500" y="1497250"/>
            <a:ext cx="38754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длину, направление стока и одну характерную особенность каждой из трёх крупнейших сибирских рек.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реки принадлежат бассейну Северного Ледовитого океана, но различаются длиной, условиями течения и водностью.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13725" y="4489950"/>
            <a:ext cx="64044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географические данные, приведённые в задании.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крупнейших сибирских рек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431" y="1456483"/>
            <a:ext cx="218400" cy="194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0056" y="1444350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3431" y="3140900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70056" y="3153033"/>
            <a:ext cx="218400" cy="194133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883075" y="152799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Амура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Амур образуется при слиянии Аргуни и Шилки, после чего течёт по границе России и Китая. Это делает его важной пограничной рекой и крупной водной артерией региона.
</a:t>
            </a:r>
            <a:endParaRPr lang="en-US" sz="1500" dirty="0"/>
          </a:p>
        </p:txBody>
      </p:sp>
      <p:sp>
        <p:nvSpPr>
          <p:cNvPr id="14" name="Text 2"/>
          <p:cNvSpPr txBox="1"/>
          <p:nvPr/>
        </p:nvSpPr>
        <p:spPr>
          <a:xfrm>
            <a:off x="5149700" y="152799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47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Муссонные дожди
</a:t>
            </a:r>
            <a:pPr algn="l" indent="0" marL="0">
              <a:lnSpc>
                <a:spcPct val="115000"/>
              </a:lnSpc>
              <a:buNone/>
            </a:pPr>
            <a:r>
              <a:rPr lang="en-US" sz="579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54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Режим Амура тесно связан с муссонным климатом Дальнего Востока. Летом здесь выпадает много осадков, поэтому уровень воды может резко подниматься и вызывать паводки.
</a:t>
            </a:r>
            <a:endParaRPr lang="en-US" sz="1447" dirty="0"/>
          </a:p>
        </p:txBody>
      </p:sp>
      <p:sp>
        <p:nvSpPr>
          <p:cNvPr id="15" name="Text 3"/>
          <p:cNvSpPr txBox="1"/>
          <p:nvPr/>
        </p:nvSpPr>
        <p:spPr>
          <a:xfrm>
            <a:off x="883075" y="322454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притоки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числу главных притоков Амура относятся Зея, Бурея и Уссури. Они усиливают сток и помогают собирать воду с большой территории, прилегающей к реке.
</a:t>
            </a:r>
            <a:endParaRPr lang="en-US" sz="1500" dirty="0"/>
          </a:p>
        </p:txBody>
      </p:sp>
      <p:sp>
        <p:nvSpPr>
          <p:cNvPr id="16" name="Text 4"/>
          <p:cNvSpPr txBox="1"/>
          <p:nvPr/>
        </p:nvSpPr>
        <p:spPr>
          <a:xfrm>
            <a:off x="5149700" y="322454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34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региона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43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Амур важен как путь сообщения, источник пресной воды и естественная граница. Для дальневосточных территорий он остаётся одной из главных природных и хозяйственных осей.
</a:t>
            </a:r>
            <a:endParaRPr lang="en-US" sz="1434" dirty="0"/>
          </a:p>
        </p:txBody>
      </p:sp>
      <p:sp>
        <p:nvSpPr>
          <p:cNvPr id="17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Амур и реки Дальнего Востока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537758"/>
            <a:ext cx="8325600" cy="3143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85025"/>
            <a:ext cx="80319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формируется режим реки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1008450"/>
            <a:ext cx="80319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климат и питание определяют изменения уровня воды в течение года.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94375" y="436705"/>
            <a:ext cx="3846300" cy="28020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рек России
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693475" y="2057700"/>
            <a:ext cx="16092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6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Снеговое питание
</a:t>
            </a:r>
            <a:pPr algn="l" indent="0" marL="0">
              <a:lnSpc>
                <a:spcPct val="115000"/>
              </a:lnSpc>
              <a:buNone/>
            </a:pPr>
            <a:r>
              <a:rPr lang="en-US" sz="764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6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большинства равнинных рек России главным источником воды служит снег. Поэтому весной, когда начинается таяние, уровень воды быстро повышается и возникает половодье.
</a:t>
            </a:r>
            <a:endParaRPr lang="en-US" sz="916" dirty="0"/>
          </a:p>
        </p:txBody>
      </p:sp>
      <p:sp>
        <p:nvSpPr>
          <p:cNvPr id="12" name="Text 3"/>
          <p:cNvSpPr txBox="1"/>
          <p:nvPr/>
        </p:nvSpPr>
        <p:spPr>
          <a:xfrm>
            <a:off x="2784500" y="2057700"/>
            <a:ext cx="16092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Дождевое питание
</a:t>
            </a:r>
            <a:pPr algn="l" indent="0" marL="0">
              <a:lnSpc>
                <a:spcPct val="115000"/>
              </a:lnSpc>
              <a:buNone/>
            </a:pPr>
            <a:r>
              <a:rPr lang="en-US" sz="775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Дождевое питание особенно заметно на юге страны и на Дальнем Востоке. Там летние осадки могут резко увеличивать сток и вызывать кратковременные паводки.
</a:t>
            </a:r>
            <a:endParaRPr lang="en-US" sz="930" dirty="0"/>
          </a:p>
        </p:txBody>
      </p:sp>
      <p:sp>
        <p:nvSpPr>
          <p:cNvPr id="13" name="Text 4"/>
          <p:cNvSpPr txBox="1"/>
          <p:nvPr/>
        </p:nvSpPr>
        <p:spPr>
          <a:xfrm>
            <a:off x="2784500" y="3609175"/>
            <a:ext cx="16092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6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Ледниковое питание
</a:t>
            </a:r>
            <a:pPr algn="l" indent="0" marL="0">
              <a:lnSpc>
                <a:spcPct val="115000"/>
              </a:lnSpc>
              <a:buNone/>
            </a:pPr>
            <a:r>
              <a:rPr lang="en-US" sz="764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6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Ледниковое питание характерно для горных районов Кавказа и Алтая. Таяние снега и льда особенно важно в тёплое время года, когда рекам нужна дополнительная вода.
</a:t>
            </a:r>
            <a:endParaRPr lang="en-US" sz="916" dirty="0"/>
          </a:p>
        </p:txBody>
      </p:sp>
      <p:sp>
        <p:nvSpPr>
          <p:cNvPr id="14" name="Text 5"/>
          <p:cNvSpPr txBox="1"/>
          <p:nvPr/>
        </p:nvSpPr>
        <p:spPr>
          <a:xfrm>
            <a:off x="693475" y="3609175"/>
            <a:ext cx="16092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6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Подземное питание
</a:t>
            </a:r>
            <a:pPr algn="l" indent="0" marL="0">
              <a:lnSpc>
                <a:spcPct val="115000"/>
              </a:lnSpc>
              <a:buNone/>
            </a:pPr>
            <a:r>
              <a:rPr lang="en-US" sz="764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6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Подземные воды поддерживают реку, когда осадков мало. Благодаря этому сток не исчезает полностью, а русло сохраняет воду даже в засушливые периоды.
</a:t>
            </a:r>
            <a:endParaRPr lang="en-US" sz="91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географии России; условное распределение для наглядного сравнения типов питания.
</a:t>
            </a:r>
            <a:endParaRPr lang="en-US" sz="1002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питания рек России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питания меняется по природным зонам: на равнинах преобладает снег, а в горах и на Дальнем Востоке возрастает роль дождей и ледников.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главный источник питания большинства рек России — снег, а остальные типы заметно усиливаются лишь в особых природных условиях.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724" y="994929"/>
            <a:ext cx="2097600" cy="204229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05099" y="994929"/>
            <a:ext cx="2097600" cy="204229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96474" y="994929"/>
            <a:ext cx="2097600" cy="204229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92617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дают пресную воду для городов, посёлков и предприятий. Из них берут воду для питья, полива и бытовых нужд. Поэтому рядом с крупными реками часто растут населённые пункты и появляются водозаборные сооружения.
</a:t>
            </a:r>
            <a:endParaRPr lang="en-US" sz="854" dirty="0"/>
          </a:p>
        </p:txBody>
      </p:sp>
      <p:sp>
        <p:nvSpPr>
          <p:cNvPr id="12" name="Text 2"/>
          <p:cNvSpPr txBox="1"/>
          <p:nvPr/>
        </p:nvSpPr>
        <p:spPr>
          <a:xfrm>
            <a:off x="92617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как источник воды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3817547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больших реках удобно перевозить грузы и пассажиров, особенно там, где дороги проходят далеко от воды. Речной транспорт помогает связывать районы страны и делает перевозки дешевле на длинных расстояниях.
</a:t>
            </a:r>
            <a:endParaRPr lang="en-US" sz="894" dirty="0"/>
          </a:p>
        </p:txBody>
      </p:sp>
      <p:sp>
        <p:nvSpPr>
          <p:cNvPr id="14" name="Text 4"/>
          <p:cNvSpPr txBox="1"/>
          <p:nvPr/>
        </p:nvSpPr>
        <p:spPr>
          <a:xfrm>
            <a:off x="3817548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для судов и грузов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670892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быстрых и полноводных реках строят гидроэлектростанции и плотины. Они вырабатывают электричество, а также образуют водохранилища, которые могут использоваться для судоходства, водоснабжения и регулирования стока.
</a:t>
            </a:r>
            <a:endParaRPr lang="en-US" sz="835" dirty="0"/>
          </a:p>
        </p:txBody>
      </p:sp>
      <p:sp>
        <p:nvSpPr>
          <p:cNvPr id="16" name="Text 6"/>
          <p:cNvSpPr txBox="1"/>
          <p:nvPr/>
        </p:nvSpPr>
        <p:spPr>
          <a:xfrm>
            <a:off x="670892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течения
</a:t>
            </a:r>
            <a:endParaRPr lang="en-US" sz="1400" dirty="0"/>
          </a:p>
        </p:txBody>
      </p:sp>
      <p:sp>
        <p:nvSpPr>
          <p:cNvPr id="17" name="Text 7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люди используют реки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3007374"/>
            <a:ext cx="2644800" cy="156260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реки изменяют рельеф
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96021" y="1391488"/>
            <a:ext cx="2446248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92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Размыв в верховьях
</a:t>
            </a:r>
            <a:pPr algn="l" indent="0" marL="0">
              <a:lnSpc>
                <a:spcPct val="150000"/>
              </a:lnSpc>
              <a:buNone/>
            </a:pPr>
            <a:r>
              <a:rPr lang="en-US" sz="1092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истока и в верхнем течении река течёт быстрее, поэтому она сильнее размывает породы. Здесь часто образуются узкие долины, крутые берега и пороги, а русло углубляется.
</a:t>
            </a:r>
            <a:endParaRPr lang="en-US" sz="1092" dirty="0"/>
          </a:p>
        </p:txBody>
      </p:sp>
      <p:sp>
        <p:nvSpPr>
          <p:cNvPr id="13" name="Text 3"/>
          <p:cNvSpPr txBox="1"/>
          <p:nvPr/>
        </p:nvSpPr>
        <p:spPr>
          <a:xfrm>
            <a:off x="496048" y="3172263"/>
            <a:ext cx="2446200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956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Излучины и старицы
</a:t>
            </a:r>
            <a:pPr algn="l" indent="0" marL="0">
              <a:lnSpc>
                <a:spcPct val="150000"/>
              </a:lnSpc>
              <a:buNone/>
            </a:pPr>
            <a:r>
              <a:rPr lang="en-US" sz="956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равнинах реки часто изгибаются, образуя излучины. Со временем отдельные петли могут отделяться от главного русла, и тогда возникают старицы — старые русла, заполненные водой.
</a:t>
            </a:r>
            <a:endParaRPr lang="en-US" sz="956" dirty="0"/>
          </a:p>
        </p:txBody>
      </p:sp>
      <p:sp>
        <p:nvSpPr>
          <p:cNvPr id="14" name="Text 4"/>
          <p:cNvSpPr txBox="1"/>
          <p:nvPr/>
        </p:nvSpPr>
        <p:spPr>
          <a:xfrm>
            <a:off x="3340911" y="1391488"/>
            <a:ext cx="2446248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1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наносов
</a:t>
            </a:r>
            <a:pPr algn="l" indent="0" marL="0">
              <a:lnSpc>
                <a:spcPct val="150000"/>
              </a:lnSpc>
              <a:buNone/>
            </a:pPr>
            <a:r>
              <a:rPr lang="en-US" sz="110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среднем течении река уже не только размывает, но и переносит обломки пород. Поток несёт песок, глину и ил дальше вниз по течению, постепенно изменяя форму русла.
</a:t>
            </a:r>
            <a:endParaRPr lang="en-US" sz="1101" dirty="0"/>
          </a:p>
        </p:txBody>
      </p:sp>
      <p:sp>
        <p:nvSpPr>
          <p:cNvPr id="15" name="Text 5"/>
          <p:cNvSpPr txBox="1"/>
          <p:nvPr/>
        </p:nvSpPr>
        <p:spPr>
          <a:xfrm>
            <a:off x="6185811" y="1391488"/>
            <a:ext cx="2446248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965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Накопление материала
</a:t>
            </a:r>
            <a:pPr algn="l" indent="0" marL="0">
              <a:lnSpc>
                <a:spcPct val="150000"/>
              </a:lnSpc>
              <a:buNone/>
            </a:pPr>
            <a:r>
              <a:rPr lang="en-US" sz="965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нижнем течении скорость воды уменьшается, и река начинает откладывать принесённые частицы. Так формируются наносные острова, песчаные косы, протоки и широкие поймы.
</a:t>
            </a:r>
            <a:endParaRPr lang="en-US" sz="965" dirty="0"/>
          </a:p>
        </p:txBody>
      </p:sp>
      <p:sp>
        <p:nvSpPr>
          <p:cNvPr id="16" name="Text 6"/>
          <p:cNvSpPr txBox="1"/>
          <p:nvPr/>
        </p:nvSpPr>
        <p:spPr>
          <a:xfrm>
            <a:off x="3335273" y="3172263"/>
            <a:ext cx="2446200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35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Дельты рек
</a:t>
            </a:r>
            <a:pPr algn="l" indent="0" marL="0">
              <a:lnSpc>
                <a:spcPct val="150000"/>
              </a:lnSpc>
              <a:buNone/>
            </a:pPr>
            <a:r>
              <a:rPr lang="en-US" sz="1035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Устья некоторых рек разветвляются на множество рукавов и проток. Яркий пример — дельта Волги у Каспийского моря, где накапливается много наносов и образуется сложная речная сеть.
</a:t>
            </a:r>
            <a:endParaRPr lang="en-US" sz="103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987872"/>
            <a:ext cx="4063200" cy="16551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797650" y="14972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главных направления стока показывают, как реки связаны с океанами и внутренними водоёмами страны.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территории России относится к бассейну Северного Ледовитого океана, а внутренний сток представлен сравнительно небольшой областью.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 России.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Куда стекают воды рек России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1031" y="1087696"/>
            <a:ext cx="218400" cy="194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073031" y="1075563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885031" y="1075563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697031" y="1087696"/>
            <a:ext cx="218400" cy="194133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519269" y="1071663"/>
            <a:ext cx="197925" cy="2262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4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явления на реках
</a:t>
            </a:r>
            <a:endParaRPr lang="en-US" sz="1400" dirty="0"/>
          </a:p>
        </p:txBody>
      </p:sp>
      <p:sp>
        <p:nvSpPr>
          <p:cNvPr id="15" name="Text 2"/>
          <p:cNvSpPr txBox="1"/>
          <p:nvPr/>
        </p:nvSpPr>
        <p:spPr>
          <a:xfrm>
            <a:off x="179425" y="1416488"/>
            <a:ext cx="1538700" cy="31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Половодье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уровень воды может резко повышаться из-за массового таяния снега. На равнинных реках это явление часто охватывает большие территории и затапливает низкие берега.
</a:t>
            </a:r>
            <a:endParaRPr lang="en-US" sz="1600" dirty="0"/>
          </a:p>
        </p:txBody>
      </p:sp>
      <p:sp>
        <p:nvSpPr>
          <p:cNvPr id="16" name="Text 3"/>
          <p:cNvSpPr txBox="1"/>
          <p:nvPr/>
        </p:nvSpPr>
        <p:spPr>
          <a:xfrm>
            <a:off x="1991425" y="1416488"/>
            <a:ext cx="1538700" cy="31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Ледоход и заторы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вскрытии рек льдины движутся вниз по течению и иногда скапливаются в узких местах. Тогда вода поднимается, и возникают ледовые заторы, опасные для берегов и построек.
</a:t>
            </a:r>
            <a:endParaRPr lang="en-US" sz="1600" dirty="0"/>
          </a:p>
        </p:txBody>
      </p:sp>
      <p:sp>
        <p:nvSpPr>
          <p:cNvPr id="17" name="Text 4"/>
          <p:cNvSpPr txBox="1"/>
          <p:nvPr/>
        </p:nvSpPr>
        <p:spPr>
          <a:xfrm>
            <a:off x="3803425" y="1416488"/>
            <a:ext cx="1538700" cy="31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Паводки после дождей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дожди быстро увеличивают приток воды в русло. Особенно часто такие паводки происходят на Дальнем Востоке и в горных районах, где вода стекает очень быстро.
</a:t>
            </a:r>
            <a:endParaRPr lang="en-US" sz="1600" dirty="0"/>
          </a:p>
        </p:txBody>
      </p:sp>
      <p:sp>
        <p:nvSpPr>
          <p:cNvPr id="18" name="Text 5"/>
          <p:cNvSpPr txBox="1"/>
          <p:nvPr/>
        </p:nvSpPr>
        <p:spPr>
          <a:xfrm>
            <a:off x="5615425" y="1416488"/>
            <a:ext cx="1538700" cy="31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Наводнения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высокий уровень воды держится долго, затапливаются дороги, дома и поля. Наводнения особенно опасны в поймах и низких участках речных долин, где людям сложнее защититься.
</a:t>
            </a:r>
            <a:endParaRPr lang="en-US" sz="1600" dirty="0"/>
          </a:p>
        </p:txBody>
      </p:sp>
      <p:sp>
        <p:nvSpPr>
          <p:cNvPr id="19" name="Text 6"/>
          <p:cNvSpPr txBox="1"/>
          <p:nvPr/>
        </p:nvSpPr>
        <p:spPr>
          <a:xfrm>
            <a:off x="7427425" y="1416488"/>
            <a:ext cx="1538700" cy="31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Размыв берегов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течение и высокие воды подмывают берега, меняют очертания русла и могут разрушать участки дорог или хозяйственных построек. Поэтому берега укрепляют и защищают.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537758"/>
            <a:ext cx="8325600" cy="3143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85025"/>
            <a:ext cx="80319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сохраняют чистоту и устойчивость рек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1008450"/>
            <a:ext cx="80319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мер по защите рек от загрязнения, истощения и разрушения берегов.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годового хода уровня воды; значения условные, для наглядного построения графика.
</a:t>
            </a:r>
            <a:endParaRPr lang="en-US" sz="105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изменения уровня воды в реках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равнинных рек весенний подъём обычно связан с таянием снега, а для дальневосточных рек летний максимум усиливают муссонные дожди.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показывает, что режим реки определяется сезоном: минимум приходится на зиму, а пик смещается в зависимости от климата и питания.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77475" y="3180730"/>
            <a:ext cx="4063200" cy="138878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и крупные города России
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602575" y="1548575"/>
            <a:ext cx="24300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8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у удобных переправ
</a:t>
            </a:r>
            <a:pPr algn="l" indent="0" marL="0">
              <a:lnSpc>
                <a:spcPct val="150000"/>
              </a:lnSpc>
              <a:buNone/>
            </a:pPr>
            <a:r>
              <a:rPr lang="en-US" sz="8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Москва, Нижний Новгород и Казань возникли там, где реки помогали переходить с берега на берег и связывали важные торговые пути. Такое положение делало города заметными центрами обмена и управления.
</a:t>
            </a:r>
            <a:endParaRPr lang="en-US" sz="862" dirty="0"/>
          </a:p>
        </p:txBody>
      </p:sp>
      <p:sp>
        <p:nvSpPr>
          <p:cNvPr id="12" name="Text 3"/>
          <p:cNvSpPr txBox="1"/>
          <p:nvPr/>
        </p:nvSpPr>
        <p:spPr>
          <a:xfrm>
            <a:off x="602575" y="3382175"/>
            <a:ext cx="3867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Речной пейзаж города
</a:t>
            </a:r>
            <a:pPr algn="l" indent="0" marL="0">
              <a:lnSpc>
                <a:spcPct val="150000"/>
              </a:lnSpc>
              <a:buNone/>
            </a:pPr>
            <a:r>
              <a:rPr lang="en-US" sz="10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 реки влияет на планировку улиц, мостов, набережных и портов. Санкт-Петербург, Новосибирск и Красноярск наглядно показывают, как вода формирует облик крупного города.
</a:t>
            </a:r>
            <a:endParaRPr lang="en-US" sz="1047" dirty="0"/>
          </a:p>
        </p:txBody>
      </p:sp>
      <p:sp>
        <p:nvSpPr>
          <p:cNvPr id="13" name="Text 4"/>
          <p:cNvSpPr txBox="1"/>
          <p:nvPr/>
        </p:nvSpPr>
        <p:spPr>
          <a:xfrm>
            <a:off x="3454800" y="1548575"/>
            <a:ext cx="24300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8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для жизни и работы
</a:t>
            </a:r>
            <a:pPr algn="l" indent="0" marL="0">
              <a:lnSpc>
                <a:spcPct val="150000"/>
              </a:lnSpc>
              <a:buNone/>
            </a:pPr>
            <a:r>
              <a:rPr lang="en-US" sz="8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рядом с городом обеспечивала жителей водой, а мастерские и фабрики — необходимым ресурсом. Поэтому многие промышленные районы в России развивались именно вдоль рек.
</a:t>
            </a:r>
            <a:endParaRPr lang="en-US" sz="862" dirty="0"/>
          </a:p>
        </p:txBody>
      </p:sp>
      <p:sp>
        <p:nvSpPr>
          <p:cNvPr id="14" name="Text 5"/>
          <p:cNvSpPr txBox="1"/>
          <p:nvPr/>
        </p:nvSpPr>
        <p:spPr>
          <a:xfrm>
            <a:off x="6302475" y="1548575"/>
            <a:ext cx="24300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8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и транспорт
</a:t>
            </a:r>
            <a:pPr algn="l" indent="0" marL="0">
              <a:lnSpc>
                <a:spcPct val="150000"/>
              </a:lnSpc>
              <a:buNone/>
            </a:pPr>
            <a:r>
              <a:rPr lang="en-US" sz="8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были естественными дорогами до появления железных и автомобильных магистралей. По ним перевозили зерно, лес, металл и другие грузы, а также перемещали людей между городами.
</a:t>
            </a:r>
            <a:endParaRPr lang="en-US" sz="86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851" y="994725"/>
            <a:ext cx="2097348" cy="283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05226" y="994725"/>
            <a:ext cx="2097348" cy="2837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96601" y="994725"/>
            <a:ext cx="2097348" cy="2837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как часть природы России
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531925" y="4219358"/>
            <a:ext cx="18612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Поймы рек — это зелёные пространства, которые регулярно заливаются водой и поэтому становятся очень плодородными. Здесь растут сочные луга, а почвы богаты веществами, принесёнными рекой во время разливов.
</a:t>
            </a:r>
            <a:endParaRPr lang="en-US" sz="650" dirty="0"/>
          </a:p>
        </p:txBody>
      </p:sp>
      <p:sp>
        <p:nvSpPr>
          <p:cNvPr id="12" name="Text 3"/>
          <p:cNvSpPr txBox="1"/>
          <p:nvPr/>
        </p:nvSpPr>
        <p:spPr>
          <a:xfrm>
            <a:off x="531926" y="3926085"/>
            <a:ext cx="1861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 пойме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423300" y="4219358"/>
            <a:ext cx="18612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дают убежище рыбам, водным растениям, птицам и многим млекопитающим. Особенно много живых организмов в устьях, дельтах и на мелководьях, где вода приносит питательные вещества и укрытия.
</a:t>
            </a:r>
            <a:endParaRPr lang="en-US" sz="674" dirty="0"/>
          </a:p>
        </p:txBody>
      </p:sp>
      <p:sp>
        <p:nvSpPr>
          <p:cNvPr id="14" name="Text 5"/>
          <p:cNvSpPr txBox="1"/>
          <p:nvPr/>
        </p:nvSpPr>
        <p:spPr>
          <a:xfrm>
            <a:off x="3423300" y="3926085"/>
            <a:ext cx="1861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для животных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6293024" y="4219358"/>
            <a:ext cx="18612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пересекают леса, степи, тундру, тайгу и горные районы, соединяя разные природные комплексы. По ним распространяются вода, семена и живые организмы, а вместе с этим меняется и сам ландшафт.
</a:t>
            </a:r>
            <a:endParaRPr lang="en-US" sz="684" dirty="0"/>
          </a:p>
        </p:txBody>
      </p:sp>
      <p:sp>
        <p:nvSpPr>
          <p:cNvPr id="16" name="Text 7"/>
          <p:cNvSpPr txBox="1"/>
          <p:nvPr/>
        </p:nvSpPr>
        <p:spPr>
          <a:xfrm>
            <a:off x="6293025" y="3926085"/>
            <a:ext cx="1861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природных зон
</a:t>
            </a:r>
            <a:endParaRPr lang="en-US" sz="133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25" y="1935675"/>
            <a:ext cx="4063200" cy="19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России связывают климат, рельеф, природу и жизнь людей. Они дают воду, энергию и транспортные пути, а ещё показывают, как разнообразна и велика наша страна.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создают природную карту страны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2026-06-02T19:08:09Z</dcterms:created>
  <dcterms:modified xsi:type="dcterms:W3CDTF">2026-06-02T19:08:09Z</dcterms:modified>
</cp:coreProperties>
</file>