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image" Target="../media/image-19-11.png"/><Relationship Id="rId12" Type="http://schemas.openxmlformats.org/officeDocument/2006/relationships/image" Target="../media/image-19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2167191"/>
            <a:ext cx="8604000" cy="27559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4825" y="566050"/>
            <a:ext cx="7534500" cy="58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103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местного, дворянского и церковного управления
</a:t>
            </a:r>
            <a:endParaRPr lang="en-US" sz="2103" dirty="0"/>
          </a:p>
        </p:txBody>
      </p:sp>
      <p:sp>
        <p:nvSpPr>
          <p:cNvPr id="6" name="Text 1"/>
          <p:cNvSpPr txBox="1"/>
          <p:nvPr/>
        </p:nvSpPr>
        <p:spPr>
          <a:xfrm>
            <a:off x="2948900" y="2699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2"/>
          <p:cNvSpPr txBox="1"/>
          <p:nvPr/>
        </p:nvSpPr>
        <p:spPr>
          <a:xfrm>
            <a:off x="2781425" y="1337575"/>
            <a:ext cx="3581400" cy="7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империя управляла людьми на местах?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4470" y="249934"/>
            <a:ext cx="3937359" cy="466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4533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Власть в империи: центр и места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114150"/>
            <a:ext cx="36120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помогает понять, как в Российской империи сочетались централизованная власть, сословные права и местные институты.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596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77562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схема темы: место, дворянство, церковь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596" dirty="0"/>
          </a:p>
        </p:txBody>
      </p:sp>
      <p:sp>
        <p:nvSpPr>
          <p:cNvPr id="9" name="Text 2"/>
          <p:cNvSpPr txBox="1"/>
          <p:nvPr/>
        </p:nvSpPr>
        <p:spPr>
          <a:xfrm>
            <a:off x="494213" y="1278338"/>
            <a:ext cx="4128000" cy="111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принимает решения
</a:t>
            </a:r>
            <a:pPr algn="l" indent="0" marL="0">
              <a:lnSpc>
                <a:spcPct val="115000"/>
              </a:lnSpc>
              <a:buNone/>
            </a:pPr>
            <a:r>
              <a:rPr lang="en-US" sz="5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определить, кто именно принимал решения: назначенный чиновник, выборный дворянин или церковный иерарх. От этого зависело, где проходила граница между государственной властью и самоуправлением.
</a:t>
            </a:r>
            <a:endParaRPr lang="en-US" sz="1152" dirty="0"/>
          </a:p>
        </p:txBody>
      </p:sp>
      <p:sp>
        <p:nvSpPr>
          <p:cNvPr id="10" name="Text 3"/>
          <p:cNvSpPr txBox="1"/>
          <p:nvPr/>
        </p:nvSpPr>
        <p:spPr>
          <a:xfrm>
            <a:off x="494213" y="2519564"/>
            <a:ext cx="4128000" cy="111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Кому подчиняется орган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важно понять подчинение: местные органы работали не изолированно, а в системе губерний, уездов и церковных округов. Именно связь с центром определяла их реальные полномочия.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94213" y="3760789"/>
            <a:ext cx="4128000" cy="111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дела решаются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Наконец, следует увидеть повседневные задачи: налоги, порядок, учёт населения, семейные записи, торговля и благотворительность. Через эти дела власть входила в жизнь большинства людей.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58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эта система возникла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596" dirty="0"/>
          </a:p>
        </p:txBody>
      </p:sp>
      <p:sp>
        <p:nvSpPr>
          <p:cNvPr id="10" name="Text 2"/>
          <p:cNvSpPr txBox="1"/>
          <p:nvPr/>
        </p:nvSpPr>
        <p:spPr>
          <a:xfrm>
            <a:off x="269950" y="2081880"/>
            <a:ext cx="2098800" cy="13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Укрепление центра
</a:t>
            </a:r>
            <a:pPr algn="l" indent="0" marL="0">
              <a:lnSpc>
                <a:spcPct val="115000"/>
              </a:lnSpc>
              <a:buNone/>
            </a:pPr>
            <a:r>
              <a:rPr lang="en-US" sz="3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укрепления самодержавия власть стремилась сделать управление более единообразным и предсказуемым. Для этого были нужны понятные уровни подчинения, а не разрозненные местные правила.
</a:t>
            </a:r>
            <a:endParaRPr lang="en-US" sz="1092" dirty="0"/>
          </a:p>
        </p:txBody>
      </p:sp>
      <p:sp>
        <p:nvSpPr>
          <p:cNvPr id="11" name="Text 3"/>
          <p:cNvSpPr txBox="1"/>
          <p:nvPr/>
        </p:nvSpPr>
        <p:spPr>
          <a:xfrm>
            <a:off x="2438314" y="2081867"/>
            <a:ext cx="2098800" cy="13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Практические нужды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Государству требовались регулярные налоги, рекрутские наборы и надзор за населением. Без местных органов невозможно было собирать сведения, исполнять указы и поддерживать порядок на огромной территории.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606685" y="2081867"/>
            <a:ext cx="2098800" cy="13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административная сеть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Губернии и уезды стали основой административной сети, через которую центр воздействовал на повседневную жизнь. Это сделало управление более вертикальным и иерархичным.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775070" y="2081867"/>
            <a:ext cx="2098800" cy="13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особых полномочий
</a:t>
            </a:r>
            <a:pPr algn="l" indent="0" marL="0">
              <a:lnSpc>
                <a:spcPct val="115000"/>
              </a:lnSpc>
              <a:buNone/>
            </a:pPr>
            <a:r>
              <a:rPr lang="en-US" sz="3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Дворянство и церковь сохранили собственные функции, но включились в общую систему империи. Так возникло сосуществование нескольких властных уровней внутри единого государства.
</a:t>
            </a:r>
            <a:endParaRPr lang="en-US" sz="1027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Губерния и уезд как основа местного управления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596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875740"/>
            <a:ext cx="26463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Губерния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Губерния стала крупной административной единицей, через которую центр управлял территорией. Здесь сосредоточивались главные распоряжения, финансовый контроль и надзор за исполнением законов.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063875" y="1875740"/>
            <a:ext cx="26463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Уезд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Уезд был более мелким округом, где власть приближалась к населению. Именно здесь решались вопросы сбора податей, рекрутчины, местного порядка и передачи распоряжений сверху.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5857750" y="1875740"/>
            <a:ext cx="26463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Чиновники на местах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Назначаемые чиновники связывали губернию и уезд с центром. Они обеспечивали работу административного аппарата и следили, чтобы решения столицы доходили до конкретных населённых пунктов.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77562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управлял на местах от имени государства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596" dirty="0"/>
          </a:p>
        </p:txBody>
      </p:sp>
      <p:sp>
        <p:nvSpPr>
          <p:cNvPr id="10" name="Text 2"/>
          <p:cNvSpPr txBox="1"/>
          <p:nvPr/>
        </p:nvSpPr>
        <p:spPr>
          <a:xfrm>
            <a:off x="494225" y="1211800"/>
            <a:ext cx="4180500" cy="8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Представитель центра
</a:t>
            </a:r>
            <a:pPr algn="l" indent="0" marL="0">
              <a:lnSpc>
                <a:spcPct val="115000"/>
              </a:lnSpc>
              <a:buNone/>
            </a:pPr>
            <a:r>
              <a:rPr lang="en-US" sz="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Губернатор представлял центральную власть в губернии и отвечал за безопасность, финансы и исполнение распоряжений. Через него империя контролировала ключевые процессы на местах.
</a:t>
            </a:r>
            <a:endParaRPr lang="en-US" sz="1034" dirty="0"/>
          </a:p>
        </p:txBody>
      </p:sp>
      <p:sp>
        <p:nvSpPr>
          <p:cNvPr id="11" name="Text 3"/>
          <p:cNvSpPr txBox="1"/>
          <p:nvPr/>
        </p:nvSpPr>
        <p:spPr>
          <a:xfrm>
            <a:off x="494225" y="2151552"/>
            <a:ext cx="4180500" cy="8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Аппарат управления
</a:t>
            </a:r>
            <a:pPr algn="l" indent="0" marL="0">
              <a:lnSpc>
                <a:spcPct val="115000"/>
              </a:lnSpc>
              <a:buNone/>
            </a:pPr>
            <a:r>
              <a:rPr lang="en-US" sz="5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повседневной работы губернатору подчинялись канцелярии, чиновники и полицейские структуры. Они оформляли бумаги, передавали приказы и обеспечивали административную дисциплину.
</a:t>
            </a:r>
            <a:endParaRPr lang="en-US" sz="1028" dirty="0"/>
          </a:p>
        </p:txBody>
      </p:sp>
      <p:sp>
        <p:nvSpPr>
          <p:cNvPr id="12" name="Text 4"/>
          <p:cNvSpPr txBox="1"/>
          <p:nvPr/>
        </p:nvSpPr>
        <p:spPr>
          <a:xfrm>
            <a:off x="494225" y="3091303"/>
            <a:ext cx="4180500" cy="8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Реальные пределы власти
</a:t>
            </a:r>
            <a:pPr algn="l" indent="0" marL="0">
              <a:lnSpc>
                <a:spcPct val="115000"/>
              </a:lnSpc>
              <a:buNone/>
            </a:pPr>
            <a:r>
              <a:rPr lang="en-US" sz="5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руках губернатора были судопроизводство, надзор и координация служб, но полнота власти зависела от ситуации в регионе. Чем дальше от столицы, тем заметнее роль местных традиций.
</a:t>
            </a:r>
            <a:endParaRPr lang="en-US" sz="1028" dirty="0"/>
          </a:p>
        </p:txBody>
      </p:sp>
      <p:sp>
        <p:nvSpPr>
          <p:cNvPr id="13" name="Text 5"/>
          <p:cNvSpPr txBox="1"/>
          <p:nvPr/>
        </p:nvSpPr>
        <p:spPr>
          <a:xfrm>
            <a:off x="494225" y="4031051"/>
            <a:ext cx="4180500" cy="8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Практика и ограничения
</a:t>
            </a:r>
            <a:pPr algn="l" indent="0" marL="0">
              <a:lnSpc>
                <a:spcPct val="115000"/>
              </a:lnSpc>
              <a:buNone/>
            </a:pPr>
            <a:r>
              <a:rPr lang="en-US" sz="5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Таким образом, формальное назначение не означало абсолютного контроля. На практике эффективность управления зависела от личности губернатора, расстояния до столицы и местного опыта.
</a:t>
            </a:r>
            <a:endParaRPr lang="en-US" sz="103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органы и их функции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596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1231125"/>
            <a:ext cx="4281300" cy="83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формы органов
</a:t>
            </a:r>
            <a:pPr algn="l" indent="0" marL="0">
              <a:lnSpc>
                <a:spcPct val="115000"/>
              </a:lnSpc>
              <a:buNone/>
            </a:pPr>
            <a:r>
              <a:rPr lang="en-US" sz="4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разных городах действовали думы, магистраты или ратуши, и их состав зависел от статуса города и времени. Эти учреждения давали горожанам ограниченное участие в управлении.
</a:t>
            </a:r>
            <a:endParaRPr lang="en-US" sz="1181" dirty="0"/>
          </a:p>
        </p:txBody>
      </p:sp>
      <p:sp>
        <p:nvSpPr>
          <p:cNvPr id="11" name="Text 3"/>
          <p:cNvSpPr txBox="1"/>
          <p:nvPr/>
        </p:nvSpPr>
        <p:spPr>
          <a:xfrm>
            <a:off x="270000" y="2162816"/>
            <a:ext cx="4281300" cy="83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Хозяйственные функции
</a:t>
            </a:r>
            <a:pPr algn="l" indent="0" marL="0">
              <a:lnSpc>
                <a:spcPct val="115000"/>
              </a:lnSpc>
              <a:buNone/>
            </a:pPr>
            <a:r>
              <a:rPr lang="en-US" sz="4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власти занимались торговлей, ремеслом, налогами и благоустройством улиц. Они также решали часть хозяйственных и судебных вопросов, важных для городской жизни.
</a:t>
            </a:r>
            <a:endParaRPr lang="en-US" sz="1179" dirty="0"/>
          </a:p>
        </p:txBody>
      </p:sp>
      <p:sp>
        <p:nvSpPr>
          <p:cNvPr id="12" name="Text 4"/>
          <p:cNvSpPr txBox="1"/>
          <p:nvPr/>
        </p:nvSpPr>
        <p:spPr>
          <a:xfrm>
            <a:off x="270000" y="3094504"/>
            <a:ext cx="4281300" cy="83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торговли и сборов
</a:t>
            </a:r>
            <a:pPr algn="l" indent="0" marL="0">
              <a:lnSpc>
                <a:spcPct val="115000"/>
              </a:lnSpc>
              <a:buNone/>
            </a:pPr>
            <a:r>
              <a:rPr lang="en-US" sz="4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городские органы регулировались ярмарки, сборы и порядок в посаде. Это помогало государству контролировать экономическую активность и одновременно опираться на местных жителей.
</a:t>
            </a:r>
            <a:endParaRPr lang="en-US" sz="1145" dirty="0"/>
          </a:p>
        </p:txBody>
      </p:sp>
      <p:sp>
        <p:nvSpPr>
          <p:cNvPr id="13" name="Text 5"/>
          <p:cNvSpPr txBox="1"/>
          <p:nvPr/>
        </p:nvSpPr>
        <p:spPr>
          <a:xfrm>
            <a:off x="270000" y="4026216"/>
            <a:ext cx="4281300" cy="83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Выборность и надзор
</a:t>
            </a:r>
            <a:pPr algn="l" indent="0" marL="0">
              <a:lnSpc>
                <a:spcPct val="115000"/>
              </a:lnSpc>
              <a:buNone/>
            </a:pPr>
            <a:r>
              <a:rPr lang="en-US" sz="4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Самоуправление в городе было ограниченным: выборность сочеталась с постоянным надзором сверху. Поэтому горожане участвовали в делах, но не распоряжались ими полностью.
</a:t>
            </a:r>
            <a:endParaRPr lang="en-US" sz="1254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2689104"/>
            <a:ext cx="8604000" cy="23022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270000"/>
            <a:ext cx="8604000" cy="58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Полиция как инструмент повседневного контроля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596" dirty="0"/>
          </a:p>
        </p:txBody>
      </p:sp>
      <p:sp>
        <p:nvSpPr>
          <p:cNvPr id="11" name="Text 2"/>
          <p:cNvSpPr txBox="1"/>
          <p:nvPr/>
        </p:nvSpPr>
        <p:spPr>
          <a:xfrm>
            <a:off x="269950" y="1211924"/>
            <a:ext cx="2103900" cy="11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Повседневное присутствие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Полиция следила за выполнением распоряжений и поддержанием порядка в городах и уездах. Для большинства людей именно она была самым заметным лицом государственной власти.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436616" y="1211913"/>
            <a:ext cx="2103900" cy="11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и розыск
</a:t>
            </a:r>
            <a:pPr algn="l" indent="0" marL="0">
              <a:lnSpc>
                <a:spcPct val="115000"/>
              </a:lnSpc>
              <a:buNone/>
            </a:pPr>
            <a:r>
              <a:rPr lang="en-US" sz="3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круг её задач входили розыск правонарушителей, контроль за ярмарками, ценами и передвижением людей. Такая работа делала полицию инструментом регулярного наблюдения.
</a:t>
            </a:r>
            <a:endParaRPr lang="en-US" sz="1001" dirty="0"/>
          </a:p>
        </p:txBody>
      </p:sp>
      <p:sp>
        <p:nvSpPr>
          <p:cNvPr id="13" name="Text 4"/>
          <p:cNvSpPr txBox="1"/>
          <p:nvPr/>
        </p:nvSpPr>
        <p:spPr>
          <a:xfrm>
            <a:off x="4603276" y="1211900"/>
            <a:ext cx="2103900" cy="11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Реакция на угрозы
</a:t>
            </a:r>
            <a:pPr algn="l" indent="0" marL="0">
              <a:lnSpc>
                <a:spcPct val="115000"/>
              </a:lnSpc>
              <a:buNone/>
            </a:pPr>
            <a:r>
              <a:rPr lang="en-US" sz="3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Пожары, эпидемии и массовые беспорядки тоже требовали полицейского вмешательства. В кризисных ситуациях от неё ожидали не только наказания, но и быстрой организации мер безопасности.
</a:t>
            </a:r>
            <a:endParaRPr lang="en-US" sz="1001" dirty="0"/>
          </a:p>
        </p:txBody>
      </p:sp>
      <p:sp>
        <p:nvSpPr>
          <p:cNvPr id="14" name="Text 5"/>
          <p:cNvSpPr txBox="1"/>
          <p:nvPr/>
        </p:nvSpPr>
        <p:spPr>
          <a:xfrm>
            <a:off x="6769937" y="1211925"/>
            <a:ext cx="2103900" cy="11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Инструмент власти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Полицейская система соединяла приказ, отчётность и принуждение. Она показывала, как государство входило в повседневную жизнь через самые обычные бытовые вопросы.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604000" cy="58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дворянство участвовало в управлении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596" dirty="0"/>
          </a:p>
        </p:txBody>
      </p:sp>
      <p:sp>
        <p:nvSpPr>
          <p:cNvPr id="9" name="Text 2"/>
          <p:cNvSpPr txBox="1"/>
          <p:nvPr/>
        </p:nvSpPr>
        <p:spPr>
          <a:xfrm>
            <a:off x="269950" y="2081884"/>
            <a:ext cx="2806200" cy="13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сословное положение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Дворянство считалось служилым и привилегированным сословием, поэтому его участие в управлении выглядело естественным для имперской системы. Власть опиралась на тех, кто имел землю, образование и статус.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168856" y="2081871"/>
            <a:ext cx="2806200" cy="13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 управление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в местных делах давало дворянам влияние на решения, связанные с порядком, судами и общественными обязанностями. Так сословные права превращались в реальный политический ресурс.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067771" y="2081871"/>
            <a:ext cx="2806200" cy="13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Права и обязанности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ответ ожидались служба, верность монарху и готовность поддерживать установленный порядок. Дворянское участие было не только привилегией, но и формой ответственности перед государством.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Дворянское собрание как орган сословного самоуправления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596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231125"/>
            <a:ext cx="4281300" cy="10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обсуждение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Собрания объединяли дворян одного уезда или губернии, позволяя им обсуждать местные нужды и внутренние вопросы сословия. Это укрепляло корпоративную сплочённость и чувство ответственности за регион.
</a:t>
            </a:r>
            <a:endParaRPr lang="en-US" sz="1337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436989"/>
            <a:ext cx="4281300" cy="10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Выборы и прошения
</a:t>
            </a:r>
            <a:pPr algn="l" indent="0" marL="0">
              <a:lnSpc>
                <a:spcPct val="115000"/>
              </a:lnSpc>
              <a:buNone/>
            </a:pPr>
            <a:r>
              <a:rPr lang="en-US" sz="5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собраниях выбирали предводителя дворянства, утверждали списки, рассматривали обращения и готовили ходатайства к власти. Решения касались не только статуса дворян, но и практических дел управления.
</a:t>
            </a:r>
            <a:endParaRPr lang="en-US" sz="1326" dirty="0"/>
          </a:p>
        </p:txBody>
      </p:sp>
      <p:sp>
        <p:nvSpPr>
          <p:cNvPr id="11" name="Text 4"/>
          <p:cNvSpPr txBox="1"/>
          <p:nvPr/>
        </p:nvSpPr>
        <p:spPr>
          <a:xfrm>
            <a:off x="270000" y="3642851"/>
            <a:ext cx="4281300" cy="10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Самоуправление под контролем
</a:t>
            </a:r>
            <a:pPr algn="l" indent="0" marL="0">
              <a:lnSpc>
                <a:spcPct val="115000"/>
              </a:lnSpc>
              <a:buNone/>
            </a:pPr>
            <a:r>
              <a:rPr lang="en-US" sz="5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собрание выглядело как самоуправление, его работа проходила в рамках законов и под надзором администрации. Поэтому сословная инициатива сочеталась с подчинением имперскому порядку.
</a:t>
            </a:r>
            <a:endParaRPr lang="en-US" sz="1423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77562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Предводитель дворянства: выборность и функции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596" dirty="0"/>
          </a:p>
        </p:txBody>
      </p:sp>
      <p:sp>
        <p:nvSpPr>
          <p:cNvPr id="9" name="Text 2"/>
          <p:cNvSpPr txBox="1"/>
          <p:nvPr/>
        </p:nvSpPr>
        <p:spPr>
          <a:xfrm>
            <a:off x="494213" y="1278338"/>
            <a:ext cx="4128000" cy="111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Избрание
</a:t>
            </a:r>
            <a:pPr algn="l" indent="0" marL="0">
              <a:lnSpc>
                <a:spcPct val="115000"/>
              </a:lnSpc>
              <a:buNone/>
            </a:pPr>
            <a:r>
              <a:rPr lang="en-US" sz="5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дворянских собраниях выбирали предводителя на определённый срок. Он становился официальным представителем сословия и должен был согласовывать его интересы с требованиями губернской власти и закона.
</a:t>
            </a:r>
            <a:endParaRPr lang="en-US" sz="1186" dirty="0"/>
          </a:p>
        </p:txBody>
      </p:sp>
      <p:sp>
        <p:nvSpPr>
          <p:cNvPr id="10" name="Text 3"/>
          <p:cNvSpPr txBox="1"/>
          <p:nvPr/>
        </p:nvSpPr>
        <p:spPr>
          <a:xfrm>
            <a:off x="494213" y="2519564"/>
            <a:ext cx="4128000" cy="111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Сословные дела
</a:t>
            </a:r>
            <a:pPr algn="l" indent="0" marL="0">
              <a:lnSpc>
                <a:spcPct val="115000"/>
              </a:lnSpc>
              <a:buNone/>
            </a:pPr>
            <a:r>
              <a:rPr lang="en-US" sz="5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Предводитель следил за сословными списками, созывал собрания и передавал ходатайства дворян администрации. Через него дворянство могло добиваться решений по местным делам, сохраняя организованность и влияние.
</a:t>
            </a:r>
            <a:endParaRPr lang="en-US" sz="1152" dirty="0"/>
          </a:p>
        </p:txBody>
      </p:sp>
      <p:sp>
        <p:nvSpPr>
          <p:cNvPr id="11" name="Text 4"/>
          <p:cNvSpPr txBox="1"/>
          <p:nvPr/>
        </p:nvSpPr>
        <p:spPr>
          <a:xfrm>
            <a:off x="494213" y="3760789"/>
            <a:ext cx="4128000" cy="111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властью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 участвовал в работе местных учреждений и помогал связывать дворянское сообщество с государственным аппаратом. Поэтому его роль была не только почётной, но и практической, особенно в уезде.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дворянство влияло на решения на местах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596" dirty="0"/>
          </a:p>
        </p:txBody>
      </p:sp>
      <p:sp>
        <p:nvSpPr>
          <p:cNvPr id="10" name="Text 2"/>
          <p:cNvSpPr txBox="1"/>
          <p:nvPr/>
        </p:nvSpPr>
        <p:spPr>
          <a:xfrm>
            <a:off x="277552" y="1710300"/>
            <a:ext cx="20700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Выборные должности
</a:t>
            </a:r>
            <a:pPr algn="l" indent="0" marL="0">
              <a:lnSpc>
                <a:spcPct val="115000"/>
              </a:lnSpc>
              <a:buNone/>
            </a:pPr>
            <a:r>
              <a:rPr lang="en-US" sz="4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Дворяне занимали выборные должности в уездных и губернских учреждениях, поэтому могли напрямую влиять на решения. Их служебный опыт и статус делали их заметными участниками местной администрации.
</a:t>
            </a:r>
            <a:endParaRPr lang="en-US" sz="1059" dirty="0"/>
          </a:p>
        </p:txBody>
      </p:sp>
      <p:sp>
        <p:nvSpPr>
          <p:cNvPr id="11" name="Text 3"/>
          <p:cNvSpPr txBox="1"/>
          <p:nvPr/>
        </p:nvSpPr>
        <p:spPr>
          <a:xfrm>
            <a:off x="2458308" y="1710311"/>
            <a:ext cx="20700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Служба в учреждениях
</a:t>
            </a:r>
            <a:pPr algn="l" indent="0" marL="0">
              <a:lnSpc>
                <a:spcPct val="115000"/>
              </a:lnSpc>
              <a:buNone/>
            </a:pPr>
            <a:r>
              <a:rPr lang="en-US" sz="4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Значимым каналом влияния была работа в судах, опеке и комиссиях. Там дворяне участвовали в рассмотрении споров, надзоре за имуществом и решении хозяйственных вопросов, касавшихся повседневной жизни.
</a:t>
            </a:r>
            <a:endParaRPr lang="en-US" sz="1061" dirty="0"/>
          </a:p>
        </p:txBody>
      </p:sp>
      <p:sp>
        <p:nvSpPr>
          <p:cNvPr id="12" name="Text 4"/>
          <p:cNvSpPr txBox="1"/>
          <p:nvPr/>
        </p:nvSpPr>
        <p:spPr>
          <a:xfrm>
            <a:off x="4639064" y="1710311"/>
            <a:ext cx="20700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авторитета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Социальный вес дворянства опирался на землю, родовые связи, образование и признанные привилегии. Это укрепляло его авторитет среди населения и позволяло формировать устойчивую местную элиту.
</a:t>
            </a:r>
            <a:endParaRPr lang="en-US" sz="1097" dirty="0"/>
          </a:p>
        </p:txBody>
      </p:sp>
      <p:sp>
        <p:nvSpPr>
          <p:cNvPr id="13" name="Text 5"/>
          <p:cNvSpPr txBox="1"/>
          <p:nvPr/>
        </p:nvSpPr>
        <p:spPr>
          <a:xfrm>
            <a:off x="6819831" y="1710311"/>
            <a:ext cx="20700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влияние
</a:t>
            </a:r>
            <a:pPr algn="l" indent="0" marL="0">
              <a:lnSpc>
                <a:spcPct val="115000"/>
              </a:lnSpc>
              <a:buNone/>
            </a:pPr>
            <a:r>
              <a:rPr lang="en-US" sz="4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Дворянское участие не отменяло контроля государства, но делало управление более гибким. Местные решения чаще принимались через людей, хорошо знавших уездные условия, привычки и интересы населения.
</a:t>
            </a:r>
            <a:endParaRPr lang="en-US" sz="107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59" y="1043669"/>
            <a:ext cx="2828266" cy="22510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01550" y="1043432"/>
            <a:ext cx="2864002" cy="225148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58651" y="1043591"/>
            <a:ext cx="2921667" cy="22511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596" dirty="0"/>
          </a:p>
        </p:txBody>
      </p:sp>
      <p:sp>
        <p:nvSpPr>
          <p:cNvPr id="10" name="Text 1"/>
          <p:cNvSpPr txBox="1"/>
          <p:nvPr/>
        </p:nvSpPr>
        <p:spPr>
          <a:xfrm>
            <a:off x="385125" y="3503550"/>
            <a:ext cx="2450012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Приход рядом с людьми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Приход был самой близкой к человеку ступенью церковной власти. Здесь священник служил, общался с прихожанами и фиксировал важнейшие события их жизни, от крещения до отпевания.
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398027" y="3503550"/>
            <a:ext cx="2431094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Епархиальная вертикаль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 приходами стояла епархия, объединявшая несколько церквей под управлением епископа. Такая вертикаль обеспечивала единый порядок, контроль за духовенством и связь местной жизни с общецерковными правилами.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6290495" y="3503550"/>
            <a:ext cx="2457977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Учёт и контроль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метрические книги церковь вела учёт рождений, браков и смертей. Поэтому её документы были важны не только для верующих, но и для государства, которому требовались точные сведения о населении.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270000" y="270000"/>
            <a:ext cx="8604000" cy="70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Церковное управление: от прихода до епархии
</a:t>
            </a:r>
            <a:endParaRPr lang="en-US" sz="2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604000" cy="58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Епархия и приход в повседневной жизни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596" dirty="0"/>
          </a:p>
        </p:txBody>
      </p:sp>
      <p:sp>
        <p:nvSpPr>
          <p:cNvPr id="9" name="Text 2"/>
          <p:cNvSpPr txBox="1"/>
          <p:nvPr/>
        </p:nvSpPr>
        <p:spPr>
          <a:xfrm>
            <a:off x="269950" y="2081884"/>
            <a:ext cx="2806200" cy="13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Епархия сверху
</a:t>
            </a:r>
            <a:pPr algn="l" indent="0" marL="0">
              <a:lnSpc>
                <a:spcPct val="115000"/>
              </a:lnSpc>
              <a:buNone/>
            </a:pPr>
            <a:r>
              <a:rPr lang="en-US" sz="4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Епархия объединяла несколько приходов и находилась под управлением епископа. Он назначал и контролировал духовенство, следил за соблюдением церковных правил и поддерживал порядок внутри подведомственной территории.
</a:t>
            </a:r>
            <a:endParaRPr lang="en-US" sz="1184" dirty="0"/>
          </a:p>
        </p:txBody>
      </p:sp>
      <p:sp>
        <p:nvSpPr>
          <p:cNvPr id="10" name="Text 3"/>
          <p:cNvSpPr txBox="1"/>
          <p:nvPr/>
        </p:nvSpPr>
        <p:spPr>
          <a:xfrm>
            <a:off x="3168856" y="2081871"/>
            <a:ext cx="2806200" cy="13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Приходская повседневность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приходе жизнь строилась вокруг храма, священника и общины. Люди приходили сюда не только на службу, но и за советом, сведениями и подтверждением важных событий.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067771" y="2081871"/>
            <a:ext cx="2806200" cy="13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Церковь и учёт
</a:t>
            </a:r>
            <a:pPr algn="l" indent="0" marL="0">
              <a:lnSpc>
                <a:spcPct val="115000"/>
              </a:lnSpc>
              <a:buNone/>
            </a:pPr>
            <a:r>
              <a:rPr lang="en-US" sz="4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Записи о рождении, браке и смерти делали церковь важным источником сведений о населении. Эти данные помогали учитывать людей, подтверждать семейные связи и поддерживать административный контроль.
</a:t>
            </a:r>
            <a:endParaRPr lang="en-US" sz="1194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дела решала церковь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596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1231125"/>
            <a:ext cx="4281300" cy="83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Вера и обряды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Церковные власти следили за соблюдением веры и обрядов, определяя, как должны проходить службы, таинства и церковные праздники. Для многих людей именно это формировало привычный ритм жизни.
</a:t>
            </a:r>
            <a:endParaRPr lang="en-US" sz="1115" dirty="0"/>
          </a:p>
        </p:txBody>
      </p:sp>
      <p:sp>
        <p:nvSpPr>
          <p:cNvPr id="11" name="Text 3"/>
          <p:cNvSpPr txBox="1"/>
          <p:nvPr/>
        </p:nvSpPr>
        <p:spPr>
          <a:xfrm>
            <a:off x="270000" y="2162816"/>
            <a:ext cx="4281300" cy="83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среди духовенства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внимание уделялось дисциплине духовенства: поведению священников, порядку в приходе и исполнению обязанностей. От этого зависели доверие прихожан и авторитет церковной власти в селе.
</a:t>
            </a:r>
            <a:endParaRPr lang="en-US" sz="1115" dirty="0"/>
          </a:p>
        </p:txBody>
      </p:sp>
      <p:sp>
        <p:nvSpPr>
          <p:cNvPr id="12" name="Text 4"/>
          <p:cNvSpPr txBox="1"/>
          <p:nvPr/>
        </p:nvSpPr>
        <p:spPr>
          <a:xfrm>
            <a:off x="270000" y="3094504"/>
            <a:ext cx="4281300" cy="83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Школы и помощь
</a:t>
            </a:r>
            <a:pPr algn="l" indent="0" marL="0">
              <a:lnSpc>
                <a:spcPct val="115000"/>
              </a:lnSpc>
              <a:buNone/>
            </a:pPr>
            <a:r>
              <a:rPr lang="en-US" sz="4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Церковь поддерживала приходские школы и благотворительные дела, помогая бедным, больным и нуждающимся. Так она соединяла религиозную миссию с практической помощью людям.
</a:t>
            </a:r>
            <a:endParaRPr lang="en-US" sz="1201" dirty="0"/>
          </a:p>
        </p:txBody>
      </p:sp>
      <p:sp>
        <p:nvSpPr>
          <p:cNvPr id="13" name="Text 5"/>
          <p:cNvSpPr txBox="1"/>
          <p:nvPr/>
        </p:nvSpPr>
        <p:spPr>
          <a:xfrm>
            <a:off x="270000" y="4026216"/>
            <a:ext cx="4281300" cy="83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Храм как центр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4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селах храм был центром новостей и общения. Здесь узнавали о важных событиях, обсуждали семейные дела и получали сведения, которые не могли быстро прийти издалека.
</a:t>
            </a:r>
            <a:endParaRPr lang="en-US" sz="1206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900" y="2245817"/>
            <a:ext cx="4452300" cy="10083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три системы власти пересекались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596" dirty="0"/>
          </a:p>
        </p:txBody>
      </p:sp>
      <p:sp>
        <p:nvSpPr>
          <p:cNvPr id="7" name="Text 2"/>
          <p:cNvSpPr txBox="1"/>
          <p:nvPr/>
        </p:nvSpPr>
        <p:spPr>
          <a:xfrm>
            <a:off x="5018700" y="1547875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системы власти пересекались в одних и тех же делах, но имели разную основу и инструменты.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018700" y="2834450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Местный человек мог одновременно зависеть от чиновника, дворянского органа и церковной власти, поэтому управление строилось через согласование нескольких уровней.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67900" y="4044250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 материалам темы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491" y="1232075"/>
            <a:ext cx="8601018" cy="35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вопрос решался на практике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596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808025"/>
            <a:ext cx="86124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административные, сословные и церковные структуры последовательно участвовали в одном вопросе.
</a:t>
            </a:r>
            <a:endParaRPr lang="en-US" sz="105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и слабые стороны системы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596" dirty="0"/>
          </a:p>
        </p:txBody>
      </p:sp>
      <p:sp>
        <p:nvSpPr>
          <p:cNvPr id="10" name="Text 2"/>
          <p:cNvSpPr txBox="1"/>
          <p:nvPr/>
        </p:nvSpPr>
        <p:spPr>
          <a:xfrm>
            <a:off x="277552" y="1710300"/>
            <a:ext cx="20700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Управляемость территории
</a:t>
            </a:r>
            <a:pPr algn="l" indent="0" marL="0">
              <a:lnSpc>
                <a:spcPct val="115000"/>
              </a:lnSpc>
              <a:buNone/>
            </a:pPr>
            <a:r>
              <a:rPr lang="en-US" sz="4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позволяла управлять огромной территорией без постоянного личного присутствия монарха. Центр опирался на губернские и уездные структуры, а местные посредники переводили приказы в конкретные действия.
</a:t>
            </a:r>
            <a:endParaRPr lang="en-US" sz="1056" dirty="0"/>
          </a:p>
        </p:txBody>
      </p:sp>
      <p:sp>
        <p:nvSpPr>
          <p:cNvPr id="11" name="Text 3"/>
          <p:cNvSpPr txBox="1"/>
          <p:nvPr/>
        </p:nvSpPr>
        <p:spPr>
          <a:xfrm>
            <a:off x="2458308" y="1710311"/>
            <a:ext cx="20700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Местные посредники
</a:t>
            </a:r>
            <a:pPr algn="l" indent="0" marL="0">
              <a:lnSpc>
                <a:spcPct val="115000"/>
              </a:lnSpc>
              <a:buNone/>
            </a:pPr>
            <a:r>
              <a:rPr lang="en-US" sz="4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Наличие дворянских и церковных органов облегчало сбор сведений, поддержание порядка и решение повседневных споров. Власть становилась ближе к населению, хотя и сохраняла жёсткую иерархию.
</a:t>
            </a:r>
            <a:endParaRPr lang="en-US" sz="1104" dirty="0"/>
          </a:p>
        </p:txBody>
      </p:sp>
      <p:sp>
        <p:nvSpPr>
          <p:cNvPr id="12" name="Text 4"/>
          <p:cNvSpPr txBox="1"/>
          <p:nvPr/>
        </p:nvSpPr>
        <p:spPr>
          <a:xfrm>
            <a:off x="4639064" y="1710311"/>
            <a:ext cx="20700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Неравенство участия
</a:t>
            </a:r>
            <a:pPr algn="l" indent="0" marL="0">
              <a:lnSpc>
                <a:spcPct val="115000"/>
              </a:lnSpc>
              <a:buNone/>
            </a:pPr>
            <a:r>
              <a:rPr lang="en-US" sz="4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Слабой стороной было сословное неравенство: не все группы населения могли участвовать в принятии решений. Большинство людей оставалось объектом управления, а не его участником.
</a:t>
            </a:r>
            <a:endParaRPr lang="en-US" sz="1133" dirty="0"/>
          </a:p>
        </p:txBody>
      </p:sp>
      <p:sp>
        <p:nvSpPr>
          <p:cNvPr id="13" name="Text 5"/>
          <p:cNvSpPr txBox="1"/>
          <p:nvPr/>
        </p:nvSpPr>
        <p:spPr>
          <a:xfrm>
            <a:off x="6819831" y="1710311"/>
            <a:ext cx="20700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Неравномерность власти
</a:t>
            </a:r>
            <a:pPr algn="l" indent="0" marL="0">
              <a:lnSpc>
                <a:spcPct val="115000"/>
              </a:lnSpc>
              <a:buNone/>
            </a:pPr>
            <a:r>
              <a:rPr lang="en-US" sz="4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Эффективность различалась по регионам: где сильнее были связи, опыт и дисциплина, там власть работала устойчивее. На удалённых территориях зависимость от центра и местных условий ощущалась особенно сильно.
</a:t>
            </a:r>
            <a:endParaRPr lang="en-US" sz="1056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9575" y="1512284"/>
            <a:ext cx="617700" cy="617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66933" y="2103845"/>
            <a:ext cx="694913" cy="617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02151" y="1431983"/>
            <a:ext cx="715800" cy="57264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909352" y="2330722"/>
            <a:ext cx="715800" cy="57264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761370" y="1387020"/>
            <a:ext cx="540488" cy="6177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термины без перегруза
</a:t>
            </a:r>
            <a:endParaRPr lang="en-US" sz="2212" dirty="0"/>
          </a:p>
        </p:txBody>
      </p:sp>
      <p:sp>
        <p:nvSpPr>
          <p:cNvPr id="15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596" dirty="0"/>
          </a:p>
        </p:txBody>
      </p:sp>
      <p:sp>
        <p:nvSpPr>
          <p:cNvPr id="16" name="Text 2"/>
          <p:cNvSpPr txBox="1"/>
          <p:nvPr/>
        </p:nvSpPr>
        <p:spPr>
          <a:xfrm>
            <a:off x="257250" y="2704774"/>
            <a:ext cx="1662000" cy="10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07" b="1" dirty="0">
                <a:solidFill>
                  <a:srgbClr val="ED70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Губерния
</a:t>
            </a:r>
            <a:pPr algn="ctr" indent="0" marL="0">
              <a:lnSpc>
                <a:spcPct val="115000"/>
              </a:lnSpc>
              <a:buNone/>
            </a:pPr>
            <a:r>
              <a:rPr lang="en-US" sz="6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Крупный административный округ империи, где действовала губернская власть и её чиновники. Именно на этом уровне координировались сбор налогов, порядок и исполнение указов центра.
</a:t>
            </a:r>
            <a:endParaRPr lang="en-US" sz="907" dirty="0"/>
          </a:p>
        </p:txBody>
      </p:sp>
      <p:sp>
        <p:nvSpPr>
          <p:cNvPr id="17" name="Text 3"/>
          <p:cNvSpPr txBox="1"/>
          <p:nvPr/>
        </p:nvSpPr>
        <p:spPr>
          <a:xfrm>
            <a:off x="1983225" y="3408225"/>
            <a:ext cx="1662000" cy="10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07" b="1" dirty="0">
                <a:solidFill>
                  <a:srgbClr val="A5B9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Уезд
</a:t>
            </a:r>
            <a:pPr algn="ctr" indent="0" marL="0">
              <a:lnSpc>
                <a:spcPct val="115000"/>
              </a:lnSpc>
              <a:buNone/>
            </a:pPr>
            <a:r>
              <a:rPr lang="en-US" sz="6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губернии, более мелкий административный округ. Уезд был удобен для повседневного управления, потому что именно здесь решалось большинство местных вопросов.
</a:t>
            </a:r>
            <a:endParaRPr lang="en-US" sz="907" dirty="0"/>
          </a:p>
        </p:txBody>
      </p:sp>
      <p:sp>
        <p:nvSpPr>
          <p:cNvPr id="18" name="Text 4"/>
          <p:cNvSpPr txBox="1"/>
          <p:nvPr/>
        </p:nvSpPr>
        <p:spPr>
          <a:xfrm>
            <a:off x="3728850" y="2579501"/>
            <a:ext cx="1662000" cy="10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07" b="1" dirty="0">
                <a:solidFill>
                  <a:srgbClr val="7BDA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Сословие
</a:t>
            </a:r>
            <a:pPr algn="ctr" indent="0" marL="0">
              <a:lnSpc>
                <a:spcPct val="115000"/>
              </a:lnSpc>
              <a:buNone/>
            </a:pPr>
            <a:r>
              <a:rPr lang="en-US" sz="6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Социальная группа с особыми правами и обязанностями. В теме особенно важно дворянство как сословие, имевшее доступ к выборным должностям и местному влиянию.
</a:t>
            </a:r>
            <a:endParaRPr lang="en-US" sz="907" dirty="0"/>
          </a:p>
        </p:txBody>
      </p:sp>
      <p:sp>
        <p:nvSpPr>
          <p:cNvPr id="19" name="Text 5"/>
          <p:cNvSpPr txBox="1"/>
          <p:nvPr/>
        </p:nvSpPr>
        <p:spPr>
          <a:xfrm>
            <a:off x="5436050" y="3617450"/>
            <a:ext cx="1662000" cy="10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07" b="1" dirty="0">
                <a:solidFill>
                  <a:srgbClr val="ED70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Епархия
</a:t>
            </a:r>
            <a:pPr algn="ctr" indent="0" marL="0">
              <a:lnSpc>
                <a:spcPct val="115000"/>
              </a:lnSpc>
              <a:buNone/>
            </a:pPr>
            <a:r>
              <a:rPr lang="en-US" sz="6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Церковный округ, объединявший несколько приходов под властью епископа. Через епархию церковь поддерживала порядок, контроль за духовенством и связь с государством.
</a:t>
            </a:r>
            <a:endParaRPr lang="en-US" sz="907" dirty="0"/>
          </a:p>
        </p:txBody>
      </p:sp>
      <p:sp>
        <p:nvSpPr>
          <p:cNvPr id="20" name="Text 6"/>
          <p:cNvSpPr txBox="1"/>
          <p:nvPr/>
        </p:nvSpPr>
        <p:spPr>
          <a:xfrm>
            <a:off x="7200425" y="2615324"/>
            <a:ext cx="1662000" cy="10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07" b="1" dirty="0">
                <a:solidFill>
                  <a:srgbClr val="A5B9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Предводитель дворянства
</a:t>
            </a:r>
            <a:pPr algn="ctr" indent="0" marL="0">
              <a:lnSpc>
                <a:spcPct val="115000"/>
              </a:lnSpc>
              <a:buNone/>
            </a:pPr>
            <a:r>
              <a:rPr lang="en-US" sz="6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Выборный представитель дворянства в уезде или губернии. Он выражал интересы сословия, вёл его дела и связывал дворянское общество с администрацией.
</a:t>
            </a:r>
            <a:endParaRPr lang="en-US" sz="907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2500" y="1516357"/>
            <a:ext cx="7239000" cy="12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работала власть на местах
</a:t>
            </a:r>
            <a:endParaRPr lang="en-US" sz="4012" dirty="0"/>
          </a:p>
        </p:txBody>
      </p:sp>
      <p:sp>
        <p:nvSpPr>
          <p:cNvPr id="5" name="Text 1"/>
          <p:cNvSpPr txBox="1"/>
          <p:nvPr/>
        </p:nvSpPr>
        <p:spPr>
          <a:xfrm>
            <a:off x="2581800" y="2936899"/>
            <a:ext cx="39804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Местное, дворянское и церковное управление вместе создавали систему, которая держала империю на повседневном уровне: собирала налоги, поддерживала порядок и регулировала жизнь общин, но оставалась сословной и неравной.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2026-07-26T07:50:51Z</dcterms:created>
  <dcterms:modified xsi:type="dcterms:W3CDTF">2026-07-26T07:50:51Z</dcterms:modified>
</cp:coreProperties>
</file>