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Саморегуляция численности популяции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природа удерживает численность видов в пределах устойчивого равновесия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численность популяций не бывает постоянной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природе численность меняется даже за короткое время: на нее влияют ресурсы, климат, хищники, болезни и конкуренция. Когда плотность растет, ограничивающие факторы усиливаются и запускают саморегуляцию.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как элемент биосферы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273800" y="1322850"/>
            <a:ext cx="27402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группа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 — это совокупность особей одного вида, длительно обитающих на общей территории и свободно скрещивающихся между собой, поэтому она имеет собственные закономерности развития.
</a:t>
            </a:r>
            <a:endParaRPr lang="en-US" sz="1122" dirty="0"/>
          </a:p>
        </p:txBody>
      </p:sp>
      <p:sp>
        <p:nvSpPr>
          <p:cNvPr id="11" name="Text 3"/>
          <p:cNvSpPr txBox="1"/>
          <p:nvPr/>
        </p:nvSpPr>
        <p:spPr>
          <a:xfrm>
            <a:off x="273805" y="2494073"/>
            <a:ext cx="27402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Возрастная структура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молодых, взрослых и старых особей определяет, насколько быстро популяция способна увеличиваться. Молодая популяция обычно растет быстрее, чем популяция со старением.
</a:t>
            </a:r>
            <a:endParaRPr lang="en-US" sz="1122" dirty="0"/>
          </a:p>
        </p:txBody>
      </p:sp>
      <p:sp>
        <p:nvSpPr>
          <p:cNvPr id="12" name="Text 4"/>
          <p:cNvSpPr txBox="1"/>
          <p:nvPr/>
        </p:nvSpPr>
        <p:spPr>
          <a:xfrm>
            <a:off x="3220142" y="1322850"/>
            <a:ext cx="27402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и плотность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показывает общее количество особей, а плотность — их распределение на площади или в объеме среды. Эти показатели влияют на конкуренцию, выживаемость и темпы размножения.
</a:t>
            </a:r>
            <a:endParaRPr lang="en-US" sz="1122" dirty="0"/>
          </a:p>
        </p:txBody>
      </p:sp>
      <p:sp>
        <p:nvSpPr>
          <p:cNvPr id="13" name="Text 5"/>
          <p:cNvSpPr txBox="1"/>
          <p:nvPr/>
        </p:nvSpPr>
        <p:spPr>
          <a:xfrm>
            <a:off x="3220142" y="2494075"/>
            <a:ext cx="27402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Рождаемость и смертность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между появлением новых особей и их гибелью задает направление изменений численности. Если рождаемость превышает смертность, популяция растет; при обратном соотношении она сокращается.
</a:t>
            </a:r>
            <a:endParaRPr lang="en-US" sz="1122" dirty="0"/>
          </a:p>
        </p:txBody>
      </p:sp>
      <p:sp>
        <p:nvSpPr>
          <p:cNvPr id="14" name="Text 6"/>
          <p:cNvSpPr txBox="1"/>
          <p:nvPr/>
        </p:nvSpPr>
        <p:spPr>
          <a:xfrm>
            <a:off x="6130023" y="1891575"/>
            <a:ext cx="27402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Приток и отток особей изменяют численность без изменения рождаемости и смертности. Для многих видов миграции помогают освоить новые территории и снизить давление на ресурсы.
</a:t>
            </a:r>
            <a:endParaRPr lang="en-US" sz="11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8150" y="1479479"/>
            <a:ext cx="5185800" cy="27853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емкость среды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73800" y="1097175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 поддержки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емкость — это наибольшая численность популяции, которую среда способна долго поддерживать без истощения ресурсов и разрушения условий существования.
</a:t>
            </a:r>
            <a:endParaRPr lang="en-US" sz="1122" dirty="0"/>
          </a:p>
        </p:txBody>
      </p:sp>
      <p:sp>
        <p:nvSpPr>
          <p:cNvPr id="12" name="Text 3"/>
          <p:cNvSpPr txBox="1"/>
          <p:nvPr/>
        </p:nvSpPr>
        <p:spPr>
          <a:xfrm>
            <a:off x="273800" y="1995595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ее ограничивает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предел влияют пища, вода, укрытия, площадь территории, температура, влажность и другие условия. В бедной ресурсами среде емкость ниже, чем в благоприятной.
</a:t>
            </a:r>
            <a:endParaRPr lang="en-US" sz="1122" dirty="0"/>
          </a:p>
        </p:txBody>
      </p:sp>
      <p:sp>
        <p:nvSpPr>
          <p:cNvPr id="13" name="Text 4"/>
          <p:cNvSpPr txBox="1"/>
          <p:nvPr/>
        </p:nvSpPr>
        <p:spPr>
          <a:xfrm>
            <a:off x="273800" y="2894000"/>
            <a:ext cx="41532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озеро, степь и городская территория имеют разную емкость для разных видов. Один и тот же вид может быть многочисленным в подходящей среде и редким в другой.
</a:t>
            </a:r>
            <a:endParaRPr lang="en-US" sz="1122" dirty="0"/>
          </a:p>
        </p:txBody>
      </p:sp>
      <p:sp>
        <p:nvSpPr>
          <p:cNvPr id="14" name="Text 5"/>
          <p:cNvSpPr txBox="1"/>
          <p:nvPr/>
        </p:nvSpPr>
        <p:spPr>
          <a:xfrm>
            <a:off x="273800" y="3792425"/>
            <a:ext cx="36345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приближения к пределу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численность приближается к экологической емкости, рост замедляется, усиливается конкуренция, а при ухудшении условий возможен спад численности и временное сокращение ареала.
</a:t>
            </a:r>
            <a:endParaRPr lang="en-US" sz="103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Логистический рост популяции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модель логистического роста популяции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Логистическая кривая отражает постепенный переход от свободного роста к ограничению, когда ресурсы становятся дефицитными и конкуренция возрастает.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не растет бесконечно: по мере приближения к пределу темп увеличения снижается и система выходит на устойчивый уровень.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214" y="1970414"/>
            <a:ext cx="203100" cy="203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2689" y="1970414"/>
            <a:ext cx="203100" cy="203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39789" y="1990724"/>
            <a:ext cx="203100" cy="1624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96889" y="1970414"/>
            <a:ext cx="203100" cy="203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77577" y="1968014"/>
            <a:ext cx="155925" cy="2079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4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Плотностно-зависимые факторы
</a:t>
            </a:r>
            <a:endParaRPr lang="en-US" sz="2200" dirty="0"/>
          </a:p>
        </p:txBody>
      </p:sp>
      <p:sp>
        <p:nvSpPr>
          <p:cNvPr id="15" name="Text 2"/>
          <p:cNvSpPr txBox="1"/>
          <p:nvPr/>
        </p:nvSpPr>
        <p:spPr>
          <a:xfrm>
            <a:off x="273800" y="2342650"/>
            <a:ext cx="1568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за 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росте плотности особям труднее получить пищу, воду, свет и пространство. Это снижает выживаемость, замедляет развитие молоди и ограничивает число успешно размножившихся особей.
</a:t>
            </a:r>
            <a:endParaRPr lang="en-US" sz="1063" dirty="0"/>
          </a:p>
        </p:txBody>
      </p:sp>
      <p:sp>
        <p:nvSpPr>
          <p:cNvPr id="16" name="Text 3"/>
          <p:cNvSpPr txBox="1"/>
          <p:nvPr/>
        </p:nvSpPr>
        <p:spPr>
          <a:xfrm>
            <a:off x="1990272" y="2342750"/>
            <a:ext cx="16086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Инфекции и паразиты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скученной популяции возбудителям проще передаваться от особи к особи. Поэтому болезни и паразиты быстрее распространяются и сильнее влияют на смертность.
</a:t>
            </a:r>
            <a:endParaRPr lang="en-US" sz="1122" dirty="0"/>
          </a:p>
        </p:txBody>
      </p:sp>
      <p:sp>
        <p:nvSpPr>
          <p:cNvPr id="17" name="Text 4"/>
          <p:cNvSpPr txBox="1"/>
          <p:nvPr/>
        </p:nvSpPr>
        <p:spPr>
          <a:xfrm>
            <a:off x="3747365" y="2342750"/>
            <a:ext cx="16086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Внутривидовые конфликты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Перенаселение усиливает борьбу за территорию, убежища и партнеров. Частые столкновения расходуют энергию, повышают травматизм и уменьшают успех размножения.
</a:t>
            </a:r>
            <a:endParaRPr lang="en-US" sz="1063" dirty="0"/>
          </a:p>
        </p:txBody>
      </p:sp>
      <p:sp>
        <p:nvSpPr>
          <p:cNvPr id="18" name="Text 5"/>
          <p:cNvSpPr txBox="1"/>
          <p:nvPr/>
        </p:nvSpPr>
        <p:spPr>
          <a:xfrm>
            <a:off x="5504459" y="2342750"/>
            <a:ext cx="16086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 и ослабление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плотность вызывает хронический стресс, который отражается на поведении, иммунитете и физиологическом состоянии. Ослабленные особи хуже переживают неблагоприятные условия.
</a:t>
            </a:r>
            <a:endParaRPr lang="en-US" sz="1089" dirty="0"/>
          </a:p>
        </p:txBody>
      </p:sp>
      <p:sp>
        <p:nvSpPr>
          <p:cNvPr id="19" name="Text 6"/>
          <p:cNvSpPr txBox="1"/>
          <p:nvPr/>
        </p:nvSpPr>
        <p:spPr>
          <a:xfrm>
            <a:off x="7261553" y="2342750"/>
            <a:ext cx="16086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плодовитости
</a:t>
            </a:r>
            <a:pPr algn="l" indent="0" marL="0">
              <a:lnSpc>
                <a:spcPct val="115000"/>
              </a:lnSpc>
              <a:buNone/>
            </a:pPr>
            <a:r>
              <a:rPr lang="en-US" sz="8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ресурсов мало, у многих видов снижается число потомков и ухудшается их выживаемость. Так рост численности автоматически замедляется без внешнего вмешательства.
</a:t>
            </a:r>
            <a:endParaRPr lang="en-US" sz="109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73625" y="1293869"/>
            <a:ext cx="4615500" cy="2438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57138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Внутривидовая конкуренция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826825" y="1131674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потребность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возникает между особями одного вида, потому что им нужны одни и те же ресурсы. Чем выше плотность, тем сильнее борьба и тем меньше доступная доля ресурсов для каждой особи.
</a:t>
            </a:r>
            <a:endParaRPr lang="en-US" sz="984" dirty="0"/>
          </a:p>
        </p:txBody>
      </p:sp>
      <p:sp>
        <p:nvSpPr>
          <p:cNvPr id="12" name="Text 3"/>
          <p:cNvSpPr txBox="1"/>
          <p:nvPr/>
        </p:nvSpPr>
        <p:spPr>
          <a:xfrm>
            <a:off x="826825" y="1913362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особенно заметна борьба за свет, воду и минеральные вещества. Загущенные всходы вытягиваются, затеняют друг друга и быстрее отмирают, если условия ограничены.
</a:t>
            </a:r>
            <a:endParaRPr lang="en-US" sz="984" dirty="0"/>
          </a:p>
        </p:txBody>
      </p:sp>
      <p:sp>
        <p:nvSpPr>
          <p:cNvPr id="13" name="Text 4"/>
          <p:cNvSpPr txBox="1"/>
          <p:nvPr/>
        </p:nvSpPr>
        <p:spPr>
          <a:xfrm>
            <a:off x="826825" y="2694925"/>
            <a:ext cx="32376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4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животных соперничество связано с территорией, кормом и партнером для размножения. Слабые особи получают меньше ресурсов, позже созревают и оставляют меньше потомства.
</a:t>
            </a:r>
            <a:endParaRPr lang="en-US" sz="982" dirty="0"/>
          </a:p>
        </p:txBody>
      </p:sp>
      <p:sp>
        <p:nvSpPr>
          <p:cNvPr id="14" name="Text 5"/>
          <p:cNvSpPr txBox="1"/>
          <p:nvPr/>
        </p:nvSpPr>
        <p:spPr>
          <a:xfrm>
            <a:off x="826825" y="3527650"/>
            <a:ext cx="29376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для популяции
</a:t>
            </a:r>
            <a:pPr algn="l" indent="0" marL="0">
              <a:lnSpc>
                <a:spcPct val="115000"/>
              </a:lnSpc>
              <a:buNone/>
            </a:pPr>
            <a:r>
              <a:rPr lang="en-US" sz="4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Внутривидовая конкуренция не исчезает сама по себе, а сдерживает перенаселение. Она отбирает более приспособленных особей и снижает темпы дальнейшего роста численности.
</a:t>
            </a:r>
            <a:endParaRPr lang="en-US" sz="87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Саморегуляция при перенаселении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отрицательной обратной связи в популяции при росте плотности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как природный регулятор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221932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добычи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не истребляют жертв полностью, а удерживают их численность в пределах, при которых кормовая база и укрытия не истощаются слишком быстро.
</a:t>
            </a:r>
            <a:endParaRPr lang="en-US" sz="1122" dirty="0"/>
          </a:p>
        </p:txBody>
      </p:sp>
      <p:sp>
        <p:nvSpPr>
          <p:cNvPr id="10" name="Text 3"/>
          <p:cNvSpPr txBox="1"/>
          <p:nvPr/>
        </p:nvSpPr>
        <p:spPr>
          <a:xfrm>
            <a:off x="2447939" y="221932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хищников с задержкой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добычи становится больше, у хищников улучшается питание и повышается успешность размножения. Однако численность хищников растет не сразу, а с запаздыванием.
</a:t>
            </a:r>
            <a:endParaRPr lang="en-US" sz="1059" dirty="0"/>
          </a:p>
        </p:txBody>
      </p:sp>
      <p:sp>
        <p:nvSpPr>
          <p:cNvPr id="11" name="Text 4"/>
          <p:cNvSpPr txBox="1"/>
          <p:nvPr/>
        </p:nvSpPr>
        <p:spPr>
          <a:xfrm>
            <a:off x="4622078" y="221932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давления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увеличения числа хищников возрастает пресс на жертву, и ее численность начинает уменьшаться. Это возвращает систему к более сбалансированному состоянию.
</a:t>
            </a:r>
            <a:endParaRPr lang="en-US" sz="1059" dirty="0"/>
          </a:p>
        </p:txBody>
      </p:sp>
      <p:sp>
        <p:nvSpPr>
          <p:cNvPr id="12" name="Text 5"/>
          <p:cNvSpPr txBox="1"/>
          <p:nvPr/>
        </p:nvSpPr>
        <p:spPr>
          <a:xfrm>
            <a:off x="6796218" y="221932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Стабильность экосистемы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взаимодействия поддерживают равновесие в пищевых цепях и не позволяют одному виду чрезмерно доминировать. Благодаря этому экосистема сохраняет устойчивость.
</a:t>
            </a:r>
            <a:endParaRPr lang="en-US" sz="105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Колебания численности хищника и жертвы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модель динамики системы «хищник — жертва»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Пики двух кривых не совпадают: сначала увеличивается добыча, а затем с опозданием реагирует численность хищника.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Запаздывание реакции создает циклы: рост жертвы стимулирует хищников, а усиление хищничества затем снижает обе численности.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576909"/>
            <a:ext cx="4389600" cy="18074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факторы саморегуляции численности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механизмы ограничивают рост популяции и как они связаны с изменением условий среды.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факторы действуют как отрицательная обратная связь: при росте плотности они усиливаются и тормозят дальнейшее увеличение численности.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материала школьного курса биологии о регуляции численности популяций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действуют плотностно-независимые факторы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460175" y="1509716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Резкое событие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Засуха, мороз, пожар или наводнение воздействуют на популяцию независимо от того, велика она или мала.
</a:t>
            </a:r>
            <a:endParaRPr lang="en-US" sz="1177" dirty="0"/>
          </a:p>
        </p:txBody>
      </p:sp>
      <p:sp>
        <p:nvSpPr>
          <p:cNvPr id="9" name="Text 3"/>
          <p:cNvSpPr txBox="1"/>
          <p:nvPr/>
        </p:nvSpPr>
        <p:spPr>
          <a:xfrm>
            <a:off x="3305776" y="1509716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численности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особей гибнет сразу, а уцелевшие испытывают нехватку укрытий, воды или корма после нарушения среды.
</a:t>
            </a:r>
            <a:endParaRPr lang="en-US" sz="1177" dirty="0"/>
          </a:p>
        </p:txBody>
      </p:sp>
      <p:sp>
        <p:nvSpPr>
          <p:cNvPr id="10" name="Text 4"/>
          <p:cNvSpPr txBox="1"/>
          <p:nvPr/>
        </p:nvSpPr>
        <p:spPr>
          <a:xfrm>
            <a:off x="6151201" y="1507243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постепенно возвращается за счёт выживших особей, расселения и высокой плодовитости при улучшении условий.
</a:t>
            </a:r>
            <a:endParaRPr lang="en-US" sz="117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8725" y="3007376"/>
            <a:ext cx="8565300" cy="17230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Поведенческие и физиологические реакции
</a:t>
            </a:r>
            <a:endParaRPr lang="en-US" sz="2200" dirty="0"/>
          </a:p>
        </p:txBody>
      </p:sp>
      <p:sp>
        <p:nvSpPr>
          <p:cNvPr id="12" name="Text 2"/>
          <p:cNvSpPr txBox="1"/>
          <p:nvPr/>
        </p:nvSpPr>
        <p:spPr>
          <a:xfrm>
            <a:off x="273800" y="1379075"/>
            <a:ext cx="16200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высокой плотности животные активнее защищают участки и доступ к ресурсам. Это снижает число успешных контактов между особями и ограничивает дальнейший рост популяции.
</a:t>
            </a:r>
            <a:endParaRPr lang="en-US" sz="1022" dirty="0"/>
          </a:p>
        </p:txBody>
      </p:sp>
      <p:sp>
        <p:nvSpPr>
          <p:cNvPr id="13" name="Text 3"/>
          <p:cNvSpPr txBox="1"/>
          <p:nvPr/>
        </p:nvSpPr>
        <p:spPr>
          <a:xfrm>
            <a:off x="2017936" y="1379079"/>
            <a:ext cx="16200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Перенаселение повышает уровень стресса, а это ухудшает общее состояние организма. В результате падают плодовитость, выживаемость детёнышей и устойчивость к заболеваниям.
</a:t>
            </a:r>
            <a:endParaRPr lang="en-US" sz="1022" dirty="0"/>
          </a:p>
        </p:txBody>
      </p:sp>
      <p:sp>
        <p:nvSpPr>
          <p:cNvPr id="14" name="Text 4"/>
          <p:cNvSpPr txBox="1"/>
          <p:nvPr/>
        </p:nvSpPr>
        <p:spPr>
          <a:xfrm>
            <a:off x="3762068" y="1379079"/>
            <a:ext cx="16200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молодых особей уходит на новые территории, если на прежней становится тесно. Такое расселение уменьшает давление на ресурсы и снижает конкуренцию внутри группы.
</a:t>
            </a:r>
            <a:endParaRPr lang="en-US" sz="1022" dirty="0"/>
          </a:p>
        </p:txBody>
      </p:sp>
      <p:sp>
        <p:nvSpPr>
          <p:cNvPr id="15" name="Text 5"/>
          <p:cNvSpPr txBox="1"/>
          <p:nvPr/>
        </p:nvSpPr>
        <p:spPr>
          <a:xfrm>
            <a:off x="5506199" y="1379079"/>
            <a:ext cx="16200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группах нередко формируется доминирование сильнейших особей. Слабые получают меньше пищи и возможностей для размножения, поэтому вклад в следующее поколение распределяется неравномерно.
</a:t>
            </a:r>
            <a:endParaRPr lang="en-US" sz="1022" dirty="0"/>
          </a:p>
        </p:txBody>
      </p:sp>
      <p:sp>
        <p:nvSpPr>
          <p:cNvPr id="16" name="Text 6"/>
          <p:cNvSpPr txBox="1"/>
          <p:nvPr/>
        </p:nvSpPr>
        <p:spPr>
          <a:xfrm>
            <a:off x="7250336" y="1379079"/>
            <a:ext cx="16200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размножения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некоторых видов сокращается число детёнышей в помёте или откладывание потомства происходит позже. Это помогает уменьшить нагрузку на ограниченные ресурсы среды.
</a:t>
            </a:r>
            <a:endParaRPr lang="en-US" sz="10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Рождаемость и смертность при росте плотности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Схематизированные данные по зависимости демографических показателей от плотности популяции
</a:t>
            </a:r>
            <a:endParaRPr lang="en-US" sz="645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увеличением плотности усиливаются нехватка ресурсов, стресс и распространение заболеваний, поэтому показатели популяции меняются в противоположных направлениях.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смертность начинает превышать рождаемость, прирост численности снижается и популяция выходит к устойчивому уровню.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73625" y="1293869"/>
            <a:ext cx="4615500" cy="2438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57138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Саморегуляция у растений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826825" y="1131674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Загущение всходов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слишком плотном посеве растения начинают мешать друг другу уже на ранних стадиях развития. Часть проростков погибает, а оставшиеся получают больше света, воды и минеральных веществ.
</a:t>
            </a:r>
            <a:endParaRPr lang="en-US" sz="984" dirty="0"/>
          </a:p>
        </p:txBody>
      </p:sp>
      <p:sp>
        <p:nvSpPr>
          <p:cNvPr id="12" name="Text 3"/>
          <p:cNvSpPr txBox="1"/>
          <p:nvPr/>
        </p:nvSpPr>
        <p:spPr>
          <a:xfrm>
            <a:off x="826825" y="1913362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Затенение ярусов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густых сообществах нижние листья и молодые побеги оказываются в тени. Это снижает фотосинтез и тормозит рост слабых особей, усиливая естественный отбор внутри ценоза.
</a:t>
            </a:r>
            <a:endParaRPr lang="en-US" sz="984" dirty="0"/>
          </a:p>
        </p:txBody>
      </p:sp>
      <p:sp>
        <p:nvSpPr>
          <p:cNvPr id="13" name="Text 4"/>
          <p:cNvSpPr txBox="1"/>
          <p:nvPr/>
        </p:nvSpPr>
        <p:spPr>
          <a:xfrm>
            <a:off x="826825" y="2694925"/>
            <a:ext cx="32376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Корневая конкуренция
</a:t>
            </a:r>
            <a:pPr algn="l" indent="0" marL="0">
              <a:lnSpc>
                <a:spcPct val="115000"/>
              </a:lnSpc>
              <a:buNone/>
            </a:pPr>
            <a:r>
              <a:rPr lang="en-US" sz="4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соседних растений конкурируют за влагу и минеральные соли. На бедных почвах этот механизм особенно заметен: менее сильные экземпляры развиваются хуже и быстрее выпадают из сообщества.
</a:t>
            </a:r>
            <a:endParaRPr lang="en-US" sz="892" dirty="0"/>
          </a:p>
        </p:txBody>
      </p:sp>
      <p:sp>
        <p:nvSpPr>
          <p:cNvPr id="14" name="Text 5"/>
          <p:cNvSpPr txBox="1"/>
          <p:nvPr/>
        </p:nvSpPr>
        <p:spPr>
          <a:xfrm>
            <a:off x="826825" y="3527650"/>
            <a:ext cx="29376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4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видны густой посев пшеницы, лесной подрост под пологом деревьев и сорняки на огороде. Во всех случаях плотность влияет на выживаемость и конечную численность растений.
</a:t>
            </a:r>
            <a:endParaRPr lang="en-US" sz="87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8150" y="1479479"/>
            <a:ext cx="5185800" cy="27853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Саморегуляция у животных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73800" y="1097175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животные защищают участок, где добывают корм и выводят потомство. Когда особей становится слишком много, возрастает число конфликтов, и часть животных вынуждена искать новые места.
</a:t>
            </a:r>
            <a:endParaRPr lang="en-US" sz="1122" dirty="0"/>
          </a:p>
        </p:txBody>
      </p:sp>
      <p:sp>
        <p:nvSpPr>
          <p:cNvPr id="12" name="Text 3"/>
          <p:cNvSpPr txBox="1"/>
          <p:nvPr/>
        </p:nvSpPr>
        <p:spPr>
          <a:xfrm>
            <a:off x="273800" y="1995595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Социальный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стаях и группах действует иерархия: одни особи получают больше доступа к пище и партнёрам, а другие ограничены в размножении. Это сдерживает бесконтрольный рост численности.
</a:t>
            </a:r>
            <a:endParaRPr lang="en-US" sz="1122" dirty="0"/>
          </a:p>
        </p:txBody>
      </p:sp>
      <p:sp>
        <p:nvSpPr>
          <p:cNvPr id="13" name="Text 4"/>
          <p:cNvSpPr txBox="1"/>
          <p:nvPr/>
        </p:nvSpPr>
        <p:spPr>
          <a:xfrm>
            <a:off x="273800" y="2894000"/>
            <a:ext cx="41532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 потомстве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перенаселении родители нередко выращивают меньше детёнышей или успешнее выживают только наиболее сильные. Так популяция автоматически подстраивается под возможности среды.
</a:t>
            </a:r>
            <a:endParaRPr lang="en-US" sz="1122" dirty="0"/>
          </a:p>
        </p:txBody>
      </p:sp>
      <p:sp>
        <p:nvSpPr>
          <p:cNvPr id="14" name="Text 5"/>
          <p:cNvSpPr txBox="1"/>
          <p:nvPr/>
        </p:nvSpPr>
        <p:spPr>
          <a:xfrm>
            <a:off x="273800" y="3792425"/>
            <a:ext cx="36345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 молодых
</a:t>
            </a:r>
            <a:pPr algn="l" indent="0" marL="0">
              <a:lnSpc>
                <a:spcPct val="115000"/>
              </a:lnSpc>
              <a:buNone/>
            </a:pPr>
            <a:r>
              <a:rPr lang="en-US" sz="5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молодых животных особенно часто наблюдается уход на новые территории. Такое расселение уменьшает плотность на исходном участке и снижает давление на кормовую базу и убежища.
</a:t>
            </a:r>
            <a:endParaRPr lang="en-US" sz="103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76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нарушение баланса запускает кризис популяции
</a:t>
            </a:r>
            <a:endParaRPr lang="en-US" sz="1876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исчезновение регуляторов приводит к цепочке взаимосвязанных последствий в экосистеме.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00" y="1714739"/>
            <a:ext cx="4389600" cy="149117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98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колебаний численности в природе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031850" y="1551125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иллюстрирует, что у разных видов причины подъёма и спада численности могут быть похожими, но проявляются по-разному.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31850" y="2585324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Колебания численности — нормальное свойство популяций, а их амплитуда зависит от ресурсов, климата и взаимодействий между видами.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370657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примеров сезонных и циклических колебаний численности в биологии
</a:t>
            </a:r>
            <a:endParaRPr lang="en-US" sz="67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саморегуляция важна на практике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Биологическая защита полей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сплошной химической обработки аграрии могут поддерживать естественных врагов вредителей. Это помогает сдерживать численность насекомых и уменьшает риск для почвы, воды и полезных организмов.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редких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заповедниках и национальных парках важно понимать, как ограничены ресурсы и пространство. Тогда легче оценить, какую нагрузку выдерживает территория и почему популяции нуждаются в охране.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механизмов саморегуляции помогает не нарушать природное равновесие при вырубке лесов, осушении болот и использовании земель. Чем точнее учтены связи в экосистеме, тем меньше неожиданных потерь.
</a:t>
            </a:r>
            <a:endParaRPr lang="en-US" sz="107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Равновесие численности не возникает случайно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популяций удерживается системой отрицательных обратных связей: ресурсы, конкуренция, хищники, болезни и поведение особей вместе не дают виду расти бесконечно.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2026-06-01T21:48:24Z</dcterms:created>
  <dcterms:modified xsi:type="dcterms:W3CDTF">2026-06-01T21:48:24Z</dcterms:modified>
</cp:coreProperties>
</file>