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Абсолютизм и Возрождение в Европе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между королями и новыми идеями.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XV–XVIII века Европа одновременно усиливала государства и пересматривала взгляды на человека. Короли укрепляли власть, а гуманисты и просветители предлагали новые идеи о мире и обществе.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между властью и идеями
</a:t>
            </a:r>
            <a:endParaRPr lang="en-US" sz="3178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усиливалась монархия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75675" y="1221250"/>
            <a:ext cx="2265600" cy="31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Слабость феодалов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ослабления феодалов король мог опереться на более широкий сбор налогов, наёмное войско и единый суд. Это делало управление страной быстрее и надёжнее.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29313" y="1221250"/>
            <a:ext cx="2265600" cy="31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Потребность в порядке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и внутренние конфликты показывали, что раздробленность опасна. Люди ожидали от монарха порядка, защиты дорог и прекращения междоусобиц, а не соперничества местных властителей.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082963" y="1221250"/>
            <a:ext cx="2265600" cy="31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 торговли усиливал роль центра. Королевская власть получала деньги, чиновников и поддержку тех, кто хотел единого закона и спокойной жизни.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Людовик XI и укрепление Франции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37601" y="1342509"/>
            <a:ext cx="7604871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 вместо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Людовик XI умело сочетал переговоры, союзы и давление на крупных сеньоров. Он ослаблял тех, кто мешал единству страны, и не полагался только на силу оружия.
</a:t>
            </a:r>
            <a:endParaRPr lang="en-US" sz="1680" dirty="0"/>
          </a:p>
        </p:txBody>
      </p:sp>
      <p:sp>
        <p:nvSpPr>
          <p:cNvPr id="11" name="Text 3"/>
          <p:cNvSpPr txBox="1"/>
          <p:nvPr/>
        </p:nvSpPr>
        <p:spPr>
          <a:xfrm>
            <a:off x="337601" y="2378252"/>
            <a:ext cx="7604871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опоры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8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 расширял королевские владения и опирался на людей, зависевших от государства: чиновников, горожан, купцов. Так он уменьшал влияние старой феодальной знати.
</a:t>
            </a:r>
            <a:endParaRPr lang="en-US" sz="1561" dirty="0"/>
          </a:p>
        </p:txBody>
      </p:sp>
      <p:sp>
        <p:nvSpPr>
          <p:cNvPr id="12" name="Text 4"/>
          <p:cNvSpPr txBox="1"/>
          <p:nvPr/>
        </p:nvSpPr>
        <p:spPr>
          <a:xfrm>
            <a:off x="337601" y="3416977"/>
            <a:ext cx="7604871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Укреплённая Франция
</a:t>
            </a:r>
            <a:pPr algn="l" indent="0" marL="0">
              <a:lnSpc>
                <a:spcPct val="100000"/>
              </a:lnSpc>
              <a:buNone/>
            </a:pPr>
            <a:r>
              <a:rPr lang="en-US" sz="8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нём королевская власть стала заметно устойчивее. Франция двигалась к более цельному государству, где решения всё чаще исходили от центра, а не от местных владетелей.
</a:t>
            </a:r>
            <a:endParaRPr lang="en-US" sz="15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строилось сильное королевство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финансовые и административные меры усиливали власть короля.
</a:t>
            </a:r>
            <a:endParaRPr lang="en-US" sz="3034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Генрих VII и начало Тюдоров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55825" y="1342450"/>
            <a:ext cx="2363100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смуты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Алой и Белой розы Генрих VII стремился не допустить новой смуты. Он ограничивал самостоятельность баронов и показывал, что закон важнее частных интересов знати.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549562" y="1342450"/>
            <a:ext cx="2363100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и 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 укреплял королевский суд и следил за порядком в стране. Это помогало быстрее решать споры и делало власть монарха заметнее для подданных.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443313" y="1342450"/>
            <a:ext cx="2363100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династия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династии Тюдоров стало шагом к более устойчивой Англии. Власть короля не была безграничной, но страна постепенно уходила от феодальной раздробленности.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Англия закрепляла порядок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83700" y="1226774"/>
            <a:ext cx="80187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закон
</a:t>
            </a:r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короли старались действовать через закон и учреждения. Это помогало укреплять управление без постоянной открытой борьбы с местной знатью.
</a:t>
            </a:r>
            <a:endParaRPr lang="en-US" sz="1789" dirty="0"/>
          </a:p>
        </p:txBody>
      </p:sp>
      <p:sp>
        <p:nvSpPr>
          <p:cNvPr id="11" name="Text 3"/>
          <p:cNvSpPr txBox="1"/>
          <p:nvPr/>
        </p:nvSpPr>
        <p:spPr>
          <a:xfrm>
            <a:off x="783700" y="2276824"/>
            <a:ext cx="80187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знати
</a:t>
            </a:r>
            <a:pPr algn="l" indent="0" marL="0">
              <a:lnSpc>
                <a:spcPct val="100000"/>
              </a:lnSpc>
              <a:buNone/>
            </a:pPr>
            <a:r>
              <a:rPr lang="en-US" sz="9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Баронов держали под контролем, чтобы они не превращали свои владения в маленькие независимые княжества. Так уменьшалась опасность новых междоусобиц.
</a:t>
            </a:r>
            <a:endParaRPr lang="en-US" sz="1724" dirty="0"/>
          </a:p>
        </p:txBody>
      </p:sp>
      <p:sp>
        <p:nvSpPr>
          <p:cNvPr id="12" name="Text 4"/>
          <p:cNvSpPr txBox="1"/>
          <p:nvPr/>
        </p:nvSpPr>
        <p:spPr>
          <a:xfrm>
            <a:off x="783700" y="3326874"/>
            <a:ext cx="80187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сохранял значение, но король всё чаще становился главным центром решений. Это усиливало единство страны и делало управление более предсказуемым.
</a:t>
            </a:r>
            <a:endParaRPr lang="en-US" sz="173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723370"/>
            <a:ext cx="5266500" cy="186651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и Англия: сходства и различия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Франция и Англия шли к сильной власти разными путями, но обе стремились к порядку и единству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страны ослабляли феодалов и укрепляли центр, но Франция делала это жёстче, а Англия — через закон.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материалам раздела об укреплении монархии во Франции и Англии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Возрождение началось в Италии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37601" y="1342509"/>
            <a:ext cx="7604871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состояла из богатых городов-государств, а не из одного сильного королевства. Между ними шло соперничество за влияние, поэтому искусство и учёность становились способом прославить город.
</a:t>
            </a:r>
            <a:endParaRPr lang="en-US" sz="1499" dirty="0"/>
          </a:p>
        </p:txBody>
      </p:sp>
      <p:sp>
        <p:nvSpPr>
          <p:cNvPr id="11" name="Text 3"/>
          <p:cNvSpPr txBox="1"/>
          <p:nvPr/>
        </p:nvSpPr>
        <p:spPr>
          <a:xfrm>
            <a:off x="337601" y="2378252"/>
            <a:ext cx="7604871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и покровительство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Флоренция, Венеция и Милан накопили большие средства благодаря торговле и банкам. Эти деньги позволяли поддерживать художников, архитекторов и учёных, не ожидая помощи от одного монарха.
</a:t>
            </a:r>
            <a:endParaRPr lang="en-US" sz="1499" dirty="0"/>
          </a:p>
        </p:txBody>
      </p:sp>
      <p:sp>
        <p:nvSpPr>
          <p:cNvPr id="12" name="Text 4"/>
          <p:cNvSpPr txBox="1"/>
          <p:nvPr/>
        </p:nvSpPr>
        <p:spPr>
          <a:xfrm>
            <a:off x="337601" y="3416977"/>
            <a:ext cx="7604871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Потребность в славе
</a:t>
            </a:r>
            <a:pPr algn="l" indent="0" marL="0">
              <a:lnSpc>
                <a:spcPct val="100000"/>
              </a:lnSpc>
              <a:buNone/>
            </a:pPr>
            <a:r>
              <a:rPr lang="en-US" sz="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Заказчики хотели показать престиж семьи, города или правителя. Поэтому мастерские, дворцы и публичные здания становились местом, где новая культура быстро находила поддержку.
</a:t>
            </a:r>
            <a:endParaRPr lang="en-US" sz="149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6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 век
</a:t>
            </a:r>
            <a:pPr algn="ctr" indent="0" marL="0">
              <a:lnSpc>
                <a:spcPct val="100000"/>
              </a:lnSpc>
              <a:buNone/>
            </a:pPr>
            <a:r>
              <a:rPr lang="en-US" sz="3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временем, когда идеи Возрождения получили особенно широкое распространение.
</a:t>
            </a:r>
            <a:endParaRPr lang="en-US" sz="6604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этот век гуманизм стал заметной силой в европейской культуре и образовании.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«Итальянское Возрождение» и школьному курсу истории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идеи распространялись
</a:t>
            </a:r>
            <a:pPr algn="l" indent="0" marL="0">
              <a:lnSpc>
                <a:spcPct val="100000"/>
              </a:lnSpc>
              <a:buNone/>
            </a:pPr>
            <a:r>
              <a:rPr lang="en-US" sz="1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дворов и мастерских до школ и книжных лавок: именно эти каналы делали идеи Возрождения общеевропейскими.
</a:t>
            </a:r>
            <a:endParaRPr lang="en-US" sz="2963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 наука Возрождения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3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732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взгляд на 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6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мастерской художник не просто писал портрет или фреску: он изучал лицо, движение и свет. Наблюдение за реальным человеком помогало создавать более живые образы и менять привычный средневековый стиль.
</a:t>
            </a:r>
            <a:endParaRPr lang="en-US" sz="1102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в камне
</a:t>
            </a:r>
            <a:pPr algn="ctr" indent="0" marL="0">
              <a:lnSpc>
                <a:spcPct val="100000"/>
              </a:lnSpc>
              <a:buNone/>
            </a:pPr>
            <a:r>
              <a:rPr lang="en-US" sz="6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Архитекторы Возрождения обращались к античным колоннам, куполам и пропорциям. Их здания выглядели уравновешенно и торжественно, а городские площади становились местом, где красота служила престижу и порядку.
</a:t>
            </a:r>
            <a:endParaRPr lang="en-US" sz="1102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 как исследователь
</a:t>
            </a:r>
            <a:pPr algn="ctr" indent="0" marL="0">
              <a:lnSpc>
                <a:spcPct val="100000"/>
              </a:lnSpc>
              <a:buNone/>
            </a:pPr>
            <a:r>
              <a:rPr lang="en-US" sz="6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 художники всё чаще работали рядом: одни исследовали анатомию, другие точно передавали тело на картине. Такой обмен знаниями сближал искусство и науку и усиливал роль мастера в обществе.
</a:t>
            </a:r>
            <a:endParaRPr lang="en-US" sz="118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2846405"/>
            <a:ext cx="8034000" cy="15691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как опора власти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5675" y="1221250"/>
            <a:ext cx="2265600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Видимая сила
</a:t>
            </a:r>
            <a:pPr algn="l" indent="0" marL="0">
              <a:lnSpc>
                <a:spcPct val="100000"/>
              </a:lnSpc>
              <a:buNone/>
            </a:pPr>
            <a:r>
              <a:rPr lang="en-US" sz="7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Пышные дворцы, парадные залы и тщательно продуманные церемонии показывали, что правитель обладает богатством и властью. Зрелищность делала его образ величественным и почти недосягаемым.
</a:t>
            </a:r>
            <a:endParaRPr lang="en-US" sz="1292" dirty="0"/>
          </a:p>
        </p:txBody>
      </p:sp>
      <p:sp>
        <p:nvSpPr>
          <p:cNvPr id="11" name="Text 3"/>
          <p:cNvSpPr txBox="1"/>
          <p:nvPr/>
        </p:nvSpPr>
        <p:spPr>
          <a:xfrm>
            <a:off x="3329317" y="1221250"/>
            <a:ext cx="2265600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правителя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Покровительство художникам и архитекторам помогало правителю выглядеть образованным и щедрым. Заказанные портреты и памятники распространяли нужный образ монарха среди подданных и союзников.
</a:t>
            </a:r>
            <a:endParaRPr lang="en-US" sz="1260" dirty="0"/>
          </a:p>
        </p:txBody>
      </p:sp>
      <p:sp>
        <p:nvSpPr>
          <p:cNvPr id="12" name="Text 4"/>
          <p:cNvSpPr txBox="1"/>
          <p:nvPr/>
        </p:nvSpPr>
        <p:spPr>
          <a:xfrm>
            <a:off x="6082971" y="1221250"/>
            <a:ext cx="2265600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Законность через красоту
</a:t>
            </a:r>
            <a:pPr algn="l" indent="0" marL="0">
              <a:lnSpc>
                <a:spcPct val="100000"/>
              </a:lnSpc>
              <a:buNone/>
            </a:pPr>
            <a:r>
              <a:rPr lang="en-US" sz="7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не только украшала власть, но и объясняла её право на существование. Если двор выглядел блистательно и упорядоченно, людям было легче поверить в законность и прочность государства.
</a:t>
            </a:r>
            <a:endParaRPr lang="en-US" sz="128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абсолютизм и просвещение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59383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монарха
</a:t>
            </a:r>
            <a:pPr algn="l" indent="0" marL="0">
              <a:lnSpc>
                <a:spcPct val="100000"/>
              </a:lnSpc>
              <a:buNone/>
            </a:pPr>
            <a:r>
              <a:rPr lang="en-US" sz="8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Абсолютизм означал, что монарх сосредотачивал ключевые решения в своих руках. Он определял законы, собирал налоги, руководил армией и подчинял себе управление страной.
</a:t>
            </a:r>
            <a:endParaRPr lang="en-US" sz="1624" dirty="0"/>
          </a:p>
        </p:txBody>
      </p:sp>
      <p:sp>
        <p:nvSpPr>
          <p:cNvPr id="11" name="Text 3"/>
          <p:cNvSpPr txBox="1"/>
          <p:nvPr/>
        </p:nvSpPr>
        <p:spPr>
          <a:xfrm>
            <a:off x="2815034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Просвещения
</a:t>
            </a:r>
            <a:pPr algn="l" indent="0" marL="0">
              <a:lnSpc>
                <a:spcPct val="100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добавило новые идеи: разум, пользу, образование и веротерпимость. Мыслители считали, что государство должно не только править, но и улучшать жизнь людей.
</a:t>
            </a:r>
            <a:endParaRPr lang="en-US" sz="1652" dirty="0"/>
          </a:p>
        </p:txBody>
      </p:sp>
      <p:sp>
        <p:nvSpPr>
          <p:cNvPr id="12" name="Text 4"/>
          <p:cNvSpPr txBox="1"/>
          <p:nvPr/>
        </p:nvSpPr>
        <p:spPr>
          <a:xfrm>
            <a:off x="4970685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без участия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эти два начала соединились, появились реформы сверху. Правители хотели обновить страну, но не делились властью с обществом и действовали от своего имени.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7126336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путь казался быстрым и удобным: порядок сохранялся, а изменения можно было проводить по плану. Но он зависел от воли одного человека и его окружения.
</a:t>
            </a:r>
            <a:endParaRPr lang="en-US" sz="165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сверху
</a:t>
            </a:r>
            <a:pPr algn="l" indent="0" marL="0">
              <a:lnSpc>
                <a:spcPct val="100000"/>
              </a:lnSpc>
              <a:buNone/>
            </a:pPr>
            <a:r>
              <a:rPr lang="en-US" sz="1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Просвещённые монархи проводили изменения через школу, закон, хозяйство и чиновников, но не допускали широкого участия общества.
</a:t>
            </a:r>
            <a:endParaRPr lang="en-US" sz="2963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292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Фридрих II: порядок и реформы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507800" y="32899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для 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Фридрих II считал образование важным для государства и поддерживал школы, чтобы подданные лучше служили стране. Он ценил разумный порядок, но ожидал от людей дисциплины и подчинения правилам.
</a:t>
            </a:r>
            <a:endParaRPr lang="en-US" sz="1098" dirty="0"/>
          </a:p>
        </p:txBody>
      </p:sp>
      <p:sp>
        <p:nvSpPr>
          <p:cNvPr id="13" name="Text 3"/>
          <p:cNvSpPr txBox="1"/>
          <p:nvPr/>
        </p:nvSpPr>
        <p:spPr>
          <a:xfrm>
            <a:off x="3585800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 делах
</a:t>
            </a:r>
            <a:pPr algn="l" indent="0" marL="0">
              <a:lnSpc>
                <a:spcPct val="100000"/>
              </a:lnSpc>
              <a:buNone/>
            </a:pPr>
            <a:r>
              <a:rPr lang="en-US" sz="6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нём развивались хозяйство и управление: строились дороги, поощрялось освоение земель, укреплялась система чиновников. Такие меры должны были сделать Пруссию сильнее и управляемее.
</a:t>
            </a:r>
            <a:endParaRPr lang="en-US" sz="1220" dirty="0"/>
          </a:p>
        </p:txBody>
      </p:sp>
      <p:sp>
        <p:nvSpPr>
          <p:cNvPr id="14" name="Text 4"/>
          <p:cNvSpPr txBox="1"/>
          <p:nvPr/>
        </p:nvSpPr>
        <p:spPr>
          <a:xfrm>
            <a:off x="6663825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 и служба
</a:t>
            </a:r>
            <a:pPr algn="l" indent="0" marL="0">
              <a:lnSpc>
                <a:spcPct val="100000"/>
              </a:lnSpc>
              <a:buNone/>
            </a:pPr>
            <a:r>
              <a:rPr lang="en-US" sz="62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Фридрих II называл себя первым слугой государства, однако это не означало ослабления власти. Он оставался строгим монархом, который сам определял направление перемен и требовал точного исполнения решений.
</a:t>
            </a:r>
            <a:endParaRPr lang="en-US" sz="109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2846405"/>
            <a:ext cx="8034000" cy="15691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Екатерина II и пределы перемен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5675" y="1221250"/>
            <a:ext cx="2265600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Просвещённые намерения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Екатерина II расширяла управление и старалась сделать его более упорядоченным. Она поддерживала школы, переписку с мыслителями и обсуждение законов в духе Просвещения, подчёркивая пользу для государства.
</a:t>
            </a:r>
            <a:endParaRPr lang="en-US" sz="1260" dirty="0"/>
          </a:p>
        </p:txBody>
      </p:sp>
      <p:sp>
        <p:nvSpPr>
          <p:cNvPr id="11" name="Text 3"/>
          <p:cNvSpPr txBox="1"/>
          <p:nvPr/>
        </p:nvSpPr>
        <p:spPr>
          <a:xfrm>
            <a:off x="3329317" y="1221250"/>
            <a:ext cx="2265600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сохраняется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7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этом самодержавие не исчезло, а важные решения оставались в руках монарха. Реформы проводились сверху, поэтому народ почти не участвовал в управлении страной.
</a:t>
            </a:r>
            <a:endParaRPr lang="en-US" sz="1396" dirty="0"/>
          </a:p>
        </p:txBody>
      </p:sp>
      <p:sp>
        <p:nvSpPr>
          <p:cNvPr id="12" name="Text 4"/>
          <p:cNvSpPr txBox="1"/>
          <p:nvPr/>
        </p:nvSpPr>
        <p:spPr>
          <a:xfrm>
            <a:off x="6082971" y="1221250"/>
            <a:ext cx="2265600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 изменений
</a:t>
            </a:r>
            <a:pPr algn="l" indent="0" marL="0">
              <a:lnSpc>
                <a:spcPct val="100000"/>
              </a:lnSpc>
              <a:buNone/>
            </a:pPr>
            <a:r>
              <a:rPr lang="en-US" sz="7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Крепостное право тоже не было отменено, хотя именно оно особенно ограничивало свободу миллионов людей. Поэтому перемены оказались заметными, но не затронули основы старого порядка.
</a:t>
            </a:r>
            <a:endParaRPr lang="en-US" sz="131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6337" y="1300825"/>
            <a:ext cx="2625125" cy="312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Иосиф II и реформы по-новому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55825" y="1342450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7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Иосиф II стремился быстро ослабить старые привилегии и сделать управление более единообразным. Он хотел, чтобы государство работало по общим правилам, а не по множеству местных исключений.
</a:t>
            </a:r>
            <a:endParaRPr lang="en-US" sz="1285" dirty="0"/>
          </a:p>
        </p:txBody>
      </p:sp>
      <p:sp>
        <p:nvSpPr>
          <p:cNvPr id="11" name="Text 3"/>
          <p:cNvSpPr txBox="1"/>
          <p:nvPr/>
        </p:nvSpPr>
        <p:spPr>
          <a:xfrm>
            <a:off x="3574700" y="1342450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и веротерпимость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7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упорядочивал суд и поддерживал веротерпимость, считая это полезным для страны. Такие меры должны были укрепить государство, но они затрагивали привычные права и вызывали недовольство.
</a:t>
            </a:r>
            <a:endParaRPr lang="en-US" sz="1308" dirty="0"/>
          </a:p>
        </p:txBody>
      </p:sp>
      <p:sp>
        <p:nvSpPr>
          <p:cNvPr id="12" name="Text 4"/>
          <p:cNvSpPr txBox="1"/>
          <p:nvPr/>
        </p:nvSpPr>
        <p:spPr>
          <a:xfrm>
            <a:off x="655825" y="3020725"/>
            <a:ext cx="5227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перемены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росло, потому что реформы меняли уклад слишком резко и без долгой подготовки. Это показало, что даже разумные преобразования могут встретить отказ, если идут слишком быстро.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противоречие эпохи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83700" y="1226774"/>
            <a:ext cx="80187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 и 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Монархи говорили о разуме, пользе и порядке, но не хотели отказываться от полного контроля над страной. Поэтому идеи Просвещения не всегда совпадали с реальной политикой.
</a:t>
            </a:r>
            <a:endParaRPr lang="en-US" sz="1622" dirty="0"/>
          </a:p>
        </p:txBody>
      </p:sp>
      <p:sp>
        <p:nvSpPr>
          <p:cNvPr id="11" name="Text 3"/>
          <p:cNvSpPr txBox="1"/>
          <p:nvPr/>
        </p:nvSpPr>
        <p:spPr>
          <a:xfrm>
            <a:off x="783700" y="2276824"/>
            <a:ext cx="80187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по частям
</a:t>
            </a:r>
            <a:pPr algn="l" indent="0" marL="0">
              <a:lnSpc>
                <a:spcPct val="100000"/>
              </a:lnSpc>
              <a:buNone/>
            </a:pPr>
            <a:r>
              <a:rPr lang="en-US" sz="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улучшали школу, суд, управление и хозяйство, однако они были частичными. Глубокие общественные перемены откладывались, если они могли ослабить власть правителя.
</a:t>
            </a:r>
            <a:endParaRPr lang="en-US" sz="1622" dirty="0"/>
          </a:p>
        </p:txBody>
      </p:sp>
      <p:sp>
        <p:nvSpPr>
          <p:cNvPr id="12" name="Text 4"/>
          <p:cNvSpPr txBox="1"/>
          <p:nvPr/>
        </p:nvSpPr>
        <p:spPr>
          <a:xfrm>
            <a:off x="783700" y="3326874"/>
            <a:ext cx="80187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участия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почти не получал права влиять на решения, хотя именно его жизнь чаще всего менялась. В этом и заключалось главное противоречие эпохи.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власти к идеям и обратно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власть помогла собрать государства, Возрождение научило смотреть на человека по-новому, а просвещённый абсолютизм показал, что реформы возможны и без отказа от королевской власти.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2026-07-26T05:22:10Z</dcterms:created>
  <dcterms:modified xsi:type="dcterms:W3CDTF">2026-07-26T05:22:10Z</dcterms:modified>
</cp:coreProperties>
</file>