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image" Target="../media/image-6-12.png"/><Relationship Id="rId13" Type="http://schemas.openxmlformats.org/officeDocument/2006/relationships/image" Target="../media/image-6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00025" y="1088500"/>
            <a:ext cx="6544200" cy="232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традиционных обществ Востока в XIX веке
</a:t>
            </a:r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Столкновение с индустриальной Европой заставило Восток перестраиваться — неравномерно и противоречиво.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2608475" y="4415325"/>
            <a:ext cx="39273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500" y="1055225"/>
            <a:ext cx="3974400" cy="3912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середине XIX века европейцы обгоняли Восток в армии и промышленности. После Опиумных войн, колониального давления и неравноправных договоров стало ясно: старые порядки не выдерживают внешнего вызова. Поэтому модернизацию начали «сверху», прежде всего в армии, налогах, управлении и образовании.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восточные общества начали меняться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Реформаторы создавали регулярные армии и вводили европейские методы обучения. Это сопровождалось обновлением вооружения и попытками изменить дисциплину, чтобы государство могло противостоять промышленно подготовленным противникам.
</a:t>
            </a:r>
            <a:endParaRPr lang="en-US" sz="1356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признаки модернизации на Востоке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Параллельно перестраивали хозяйство и управление: реформировали налоги, усиливали чиновничий аппарат и расширяли светское образование. Так формировался слой людей, умеющих работать по новым правилам государства.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Появлялись новые школы, типографии, газеты и технические училища. Но традиционные сословия, религиозные представления и влияние старых элит сохранялись, поэтому изменения часто шли с конфликтами.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Танзимат длился с 1839 по 1876 год и стал попыткой «сшить» государство заново. В документах 1839 и 1856 годов провозглашались равенство подданных и реформы суда, налогов, армии и администрации.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Османская империя: реформы Танзимата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усиливали централизацию: ослаблялось влияние местных феодальных групп и религиозных привилегий. Цель была проста — чтобы правительство контролировало ресурсы и могло действовать быстрее в условиях внешнего давления.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зависимость от европейских кредитов сохранялась, а значит, финансовые и экономические решения часто оказывались ограничены извне. Из-за этого реформы не смогли остановить общее ослабление империи.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Танзимата был двойственным: часть институтов обновили, но кризис управляющей системы продолжал накапливаться. Это показывает, что модернизация требует не только законов, но и устойчивой экономической базы.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225" y="954954"/>
            <a:ext cx="2662200" cy="209024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425" y="954954"/>
            <a:ext cx="2662200" cy="209024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Япония: ускоренная модернизация после реставрации Мэйдзи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Революция «сверху»: конец власти сёгуната
</a:t>
            </a:r>
            <a:pPr algn="l" indent="0" marL="0">
              <a:lnSpc>
                <a:spcPct val="100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Реставрация Мэйдзи в 1868 году завершила эпоху сёгуната и запустила быстрые преобразования. Власть начала перестраиваться так, чтобы решения принимались централизованно. Это стало стартом для масштабных реформ в армии, образовании и управлении.
</a:t>
            </a:r>
            <a:endParaRPr lang="en-US" sz="1027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дисциплина государства: всеобщая воинская повинность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1871 году отменили старые феодальные владения, а в 1873 ввели всеобщую воинскую повинность. Обязательная служба помогла собрать более предсказуемые вооружённые силы. Тогда же усилилось внимание к подготовке кадров и дисциплине как к основе будущей модернизации.
</a:t>
            </a:r>
            <a:endParaRPr lang="en-US" sz="1027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Индустрия и инфраструктура: железные дороги, флот, фабрики
</a:t>
            </a:r>
            <a:pPr algn="l" indent="0" marL="0">
              <a:lnSpc>
                <a:spcPct val="100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Государство создаёт фабрики, железные дороги, верфи и современный флот, опираясь на западные технологии. В 1872 году приняли закон о всеобщем образовании, чтобы готовить специалистов. К концу XIX века Япония стала одним из наиболее успешных примеров модернизации на Востоке.
</a:t>
            </a:r>
            <a:endParaRPr lang="en-US" sz="10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9880" y="1581445"/>
            <a:ext cx="233100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9417" y="1581445"/>
            <a:ext cx="233100" cy="233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39185"/>
            <a:ext cx="239400" cy="19152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Китай: реформы под давлением внешнего кризиса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 после Опиумных войн
</a:t>
            </a:r>
            <a:endParaRPr lang="en-US" sz="1300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Опиумных войн Цинская империя потеряла часть таможенного контроля и столкнулась с иностранными концессиями. Возросла зависимость от европейских держав, и реформы стали реакцией на кризис.
</a:t>
            </a:r>
            <a:endParaRPr lang="en-US" sz="1003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Самоусиление: заводы и переводы
</a:t>
            </a:r>
            <a:endParaRPr lang="en-US" sz="1238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1860–1890-х действовало движение самоусиления: развивали арсеналы, верфи и военные заводы. Одновременно переводили западные книги по науке и технике, поддерживая технические знания.
</a:t>
            </a:r>
            <a:endParaRPr lang="en-US" sz="1017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элит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ограничивались сопротивлением чиновников и консервативной знати. Поэтому изменения затрагивали в основном технику и вооружение, а основы политического строя оставались прежними.
</a:t>
            </a:r>
            <a:endParaRPr lang="en-US" sz="903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Слабость центра усиливала кризис
</a:t>
            </a:r>
            <a:endParaRPr lang="en-US" sz="1238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центральная власть оставалась слабой, реформы не могли дать устойчивого результата. Это создавало условия для дальнейших потрясений, потому что управлять преобразованиями было трудно и медленно.
</a:t>
            </a:r>
            <a:endParaRPr lang="en-US" sz="9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разный масштаб: Япония формировала устойчивую связку «реформа — государственный контроль», а в Китае и Иране изменения чаще дробились на эпизоды.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Вывод: заимствование технологий само по себе не гарантирует успех. Там, где власть могла последовательно внедрять решения и управлять ресурсами, реформы росли быстрее и прочнее.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темпов модернизации в странах Востока
</a:t>
            </a:r>
            <a:endParaRPr lang="en-US" sz="217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Качественная шкала по учебному курсу (индикативные уровни 1–4), без привязки к точным статистическим данным.
</a:t>
            </a:r>
            <a:endParaRPr lang="en-US" sz="130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0737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Иране реформы шли непоследовательно из‑за слабости центральной власти и внешнего давления России и Великобритании. Поэтому преобразования часто не успевали закрепиться в виде устойчивых институтов.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Иран: ограниченная модернизация при Каджарах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364024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Насер ад-Дине шахе появились телеграф, почта, новые военные части по европейскому образцу и первые светские учебные заведения. Но параллельно росла практика продажи концессий иностранцам.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227311" y="1747575"/>
            <a:ext cx="2418000" cy="245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концессий усиливало недовольство населения и купечества. В итоге модернизация не привела к устойчивому экономическому и политическому укреплению государства, и кризис продолжался.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449574"/>
            <a:ext cx="3934500" cy="19858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Сопоставлены четыре страны: Османская империя, Япония, Китай и Иран. По четырём направлениям — армия, образование, экономика и политический итог — видно, где реформы оказались глубже и устойчивее.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глубокие реформы удавались там, где власть могла быстро принимать решения и контролировать исполнение. Там, где центр был слаб, модернизация становилась фрагментарной.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странах Востока: сравнение результатов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3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школьного курса истории (по описательным признакам реформ, без точной статистики).
</a:t>
            </a:r>
            <a:endParaRPr lang="en-US" sz="1063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9300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Индии модернизация шла в колониальных условиях и в первую очередь отвечала интересам Британской империи. Новая инфраструктура работала на управление территорией и ускорение вывоза ресурсов.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179300"/>
            <a:ext cx="8299800" cy="60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 под британским господством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43967" y="1368600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Британцы строили железные дороги, телеграф, порты и каналы, связывая внутренние районы с внешними рынками. Это облегчало контроль над пространством, но часто ломало привычные маршруты торговли.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749300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Разрушение традиционных ремесел и рост денежного налогообложения усиливали социальное напряжение. Одновременно зависимость от колониального рынка делала местное хозяйство более уязвимым к внешним колебаниям спроса.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43967" y="3094208"/>
            <a:ext cx="3358800" cy="129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Противоречия между колониальной экономикой и интересами местного населения накапливались. Одним из проявлений стала вспышка восстания 1857 года, где столкновение стало особенно острым.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проходила модернизация восточных обществ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Логическая схема последовательности реформ и противодействий в традиционных государствах Востока в XIX веке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434" y="1791220"/>
            <a:ext cx="250200" cy="250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11834" y="1815640"/>
            <a:ext cx="251700" cy="2013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960434" y="3449281"/>
            <a:ext cx="250200" cy="250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311834" y="3473701"/>
            <a:ext cx="251700" cy="20136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608600" y="654800"/>
            <a:ext cx="79179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изменения в XIX веке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185135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служилая элита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повышала роль новой бюрократии и офицерства: государству требовались управленцы и специалисты, способные работать по единым правилам. Усиливалось значение карьеры и служебной дисциплины.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03500" y="1569900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влияния образования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Расширялась сеть светских школ и практических учебных заведений, росла потребность в инженерах, переводчиках, учителях. Параллельно развивались курсы, типографии и система подготовки кадров для реформ.
</a:t>
            </a:r>
            <a:endParaRPr lang="en-US" sz="1400" dirty="0"/>
          </a:p>
        </p:txBody>
      </p:sp>
      <p:sp>
        <p:nvSpPr>
          <p:cNvPr id="15" name="Text 4"/>
          <p:cNvSpPr txBox="1"/>
          <p:nvPr/>
        </p:nvSpPr>
        <p:spPr>
          <a:xfrm>
            <a:off x="185135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Печать и городская интеллигенция
</a:t>
            </a:r>
            <a:pPr algn="l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знания и печать становились каналом идей: реформаторы обсуждали планы, а противники спорили публично. Городская интеллигенция укрепляла позиции, формируя более критичное общественное мнение.
</a:t>
            </a:r>
            <a:endParaRPr lang="en-US" sz="1359" dirty="0"/>
          </a:p>
        </p:txBody>
      </p:sp>
      <p:sp>
        <p:nvSpPr>
          <p:cNvPr id="16" name="Text 5"/>
          <p:cNvSpPr txBox="1"/>
          <p:nvPr/>
        </p:nvSpPr>
        <p:spPr>
          <a:xfrm>
            <a:off x="6203500" y="3227961"/>
            <a:ext cx="2533500" cy="156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Неравномерность перемен
</a:t>
            </a:r>
            <a:pPr algn="l" indent="0" marL="0">
              <a:lnSpc>
                <a:spcPct val="100000"/>
              </a:lnSpc>
              <a:buNone/>
            </a:pPr>
            <a:r>
              <a:rPr lang="en-US" sz="13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сословные перегородки постепенно ослабевали, крестьянское большинство сохраняло ключевую долю населения. Существенную роль продолжали играть религиозные авторитеты и патриархальные отношения, поэтому изменения шли неравномерно.
</a:t>
            </a:r>
            <a:endParaRPr lang="en-US" sz="130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394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дороги, банковские практики, фабрики и добывающие предприятия меняли хозяйство и ускоряли обмен. Транспорт связывал внутренние районы с портами, а это облегчало вывоз продукции и снабжение городов.
</a:t>
            </a:r>
            <a:endParaRPr lang="en-US" sz="1032" dirty="0"/>
          </a:p>
        </p:txBody>
      </p:sp>
      <p:sp>
        <p:nvSpPr>
          <p:cNvPr id="4" name="Text 1"/>
          <p:cNvSpPr txBox="1"/>
          <p:nvPr/>
        </p:nvSpPr>
        <p:spPr>
          <a:xfrm>
            <a:off x="410850" y="167325"/>
            <a:ext cx="8299800" cy="5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модернизация Востока
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243650" y="1654807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Телеграф ускорял управление и торговые операции, помогая согласовывать поставки и решения на расстоянии. Для государств это означало больше контроля над ресурсами и быстрее реагировать на внешние запросы рынка.
</a:t>
            </a:r>
            <a:endParaRPr lang="en-US" sz="1025" dirty="0"/>
          </a:p>
        </p:txBody>
      </p:sp>
      <p:sp>
        <p:nvSpPr>
          <p:cNvPr id="7" name="Text 4"/>
          <p:cNvSpPr txBox="1"/>
          <p:nvPr/>
        </p:nvSpPr>
        <p:spPr>
          <a:xfrm>
            <a:off x="2845569" y="3718756"/>
            <a:ext cx="3031800" cy="74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Востока мировая экономика связывалась с сырьевым экспортом: хлопком, чаем, шелком, нефтью и другими ресурсами. При этом зависимость от капитала и спроса западных рынков сохранялась даже при появлении промышленности.
</a:t>
            </a:r>
            <a:endParaRPr lang="en-US" sz="98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различие между странами было не только в наличии технологий, а в том, кто мог финансировать реформы и обеспечивать выполнение решений на местах.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сочетались централизация, управление армией и ресурсы, модернизация шла системнее; там, где преобладали распад и внешняя зависимость, реформы оставались неполными.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успеха и неудач реформ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значения для визуализации; качественные факторы взяты из описания темы модернизации в XIX веке (без численных измерений).
</a:t>
            </a:r>
            <a:endParaRPr lang="en-US" sz="12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47421" y="1229925"/>
            <a:ext cx="2485008" cy="2681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4125" y="202050"/>
            <a:ext cx="40026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модернизация как основа реформ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926750" y="12299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реформы начинались с армии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регулярной армии, артиллерии, военных училищ и современного флота стало первой задачей многих реформаторов Востока. Военные поражения наглядно показали слабость старых систем набора, вооружения и обучения солдат.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926750" y="3011225"/>
            <a:ext cx="3390000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военный опыт перестраивал другие сферы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армия переходила на новые стандарты, появлялись практики учета, дисциплины и централизованного управления. Поэтому военная модернизация нередко превращалась в «толчок» для изменений в экономике, образовании и администрации.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вызывали протест религиозных кругов и земельной аристократии, а также ремесленников и части крестьянства. Новые налоги и рекрутчина воспринимались как угроза привычному укладу и социальной опоре.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324975"/>
            <a:ext cx="8299800" cy="4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Сопротивление модернизации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919338" y="1143000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Отдельным фактором становился страх перед иностранным влиянием: модернизация связывалась с потерей самостоятельности и проникновением чужих порядков. Поэтому сопротивление нередко приобретало эмоциональный и идеологический характер.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10850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показывают остроту конфликта: восстание сипаев в Индии, движение тайпинов в Китае и махдистское восстание в Судане. В таких случаях модернизационные решения воспринимались как принудительные изменения «сверху».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919338" y="3025581"/>
            <a:ext cx="37914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протест замедлял реформы или приводил к их искажению. Часть мероприятий откладывалась, а часть выполнялась непоследовательно, что снижало эффект преобразований и усиливало напряжение в обществе.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399004"/>
            <a:ext cx="3805200" cy="23894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четырех государств показывает, как глубина реформ зависела от способности власти проводить изменения и контролировать их результаты.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итогов объясняются сочетанием силы государства, устойчивости управления и внешних ограничений: там, где реформы были системными, результаты оказывались долговременнее.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модернизации к концу XIX века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описанию реформ и результатов в XIX веке (без привязки к конкретным количественным показателям).
</a:t>
            </a:r>
            <a:endParaRPr lang="en-US" sz="115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0850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меняла образование и культуру повседневности: расширялись школы, обновлялись методы обучения, росло значение печати и научных переводов. Одновременно формировалась светская интеллигенция, способная обсуждать реформы публично.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10850" y="296047"/>
            <a:ext cx="82998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последствия модернизации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419548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странах усилились споры о том, как соотнести религию, науку и европейский опыт. Эти дискуссии помогали обществу пересматривать привычные представления о государстве и роли знания в управлении.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6415375" y="1454500"/>
            <a:ext cx="2304900" cy="223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образовательные практики и информационные каналы становились основой для более организованных политических идей. Постепенно это способствовало формированию национальных движений и программ преобразований, выходящих за рамки реформ «по приказу». 
</a:t>
            </a:r>
            <a:endParaRPr lang="en-US" sz="135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315375" y="1656200"/>
            <a:ext cx="1699500" cy="659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1868
</a:t>
            </a:r>
            <a:endParaRPr lang="en-US" sz="4500" dirty="0"/>
          </a:p>
        </p:txBody>
      </p:sp>
      <p:sp>
        <p:nvSpPr>
          <p:cNvPr id="6" name="Text 2"/>
          <p:cNvSpPr txBox="1"/>
          <p:nvPr/>
        </p:nvSpPr>
        <p:spPr>
          <a:xfrm>
            <a:off x="1008775" y="2520188"/>
            <a:ext cx="2312700" cy="78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этой дате реставрация Мэйдзи запустила последовательные преобразования, показав, как централизованные решения могут дать устойчивый результат.
</a:t>
            </a:r>
            <a:endParaRPr lang="en-US" sz="1065" dirty="0"/>
          </a:p>
        </p:txBody>
      </p:sp>
      <p:sp>
        <p:nvSpPr>
          <p:cNvPr id="7" name="Text 3"/>
          <p:cNvSpPr txBox="1"/>
          <p:nvPr/>
        </p:nvSpPr>
        <p:spPr>
          <a:xfrm>
            <a:off x="3834425" y="1285731"/>
            <a:ext cx="4335000" cy="242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модернизация Востока не была механическим копированием: успешнее всего работали модели, где технологии и институты адаптировались к местным условиям, а решения проводились системно.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Реставрация Мэйдзи — общепринятая историческая датировка (1868 год).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модернизации Востока в XIX веке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Восток стал пространством ускоренных реформ, кризисов и поиска новых путей. Итоги различались: Япония укрепилась, Османская империя и Китай проводили частичные преобразования, Иран добился ограниченных результатов.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2026-05-11T14:12:18Z</dcterms:created>
  <dcterms:modified xsi:type="dcterms:W3CDTF">2026-05-11T14:12:18Z</dcterms:modified>
</cp:coreProperties>
</file>