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ликов средневекового города: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Средневековый город — центр жизни и разнообразия эпохи.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средневековых городов: факторы и предпосылки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города возникли в X веке как ответ на растущие торговлю и ремёсла. Они располагались на важных путях и поблизости от укреплённых пунктов, объединяя разные слои общества в единое сообщество.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Горожане делились на бюргеров, ремесленников и купцов, каждый со своими правами и обязанностями, влияющими на жизнь города.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Пришлые крестьяне и занятые в ремёслах составляли основу рабочих сил, обеспечивая производство и развитие торговли.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Священнослужители и аристократы играли важные роли в управлении и духовной жизни городов, поддерживая порядок и традиции.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Сословия и социальная структура города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Цехи объединяли ремесленников одной профессии, регулируя качество изделий и защищая интересы своих членов. Каждый цех имел свои правила и традиции, влияя на городскую экономику.
</a:t>
            </a:r>
            <a:endParaRPr lang="en-US" sz="950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Цехи как объединение мастеров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 изготавливали обувь, ткани, посуду, оружие и мебель. Их мастерские были знакомы каждому жителю, а цеховые знаки указывали на специализацию и качество работ.
</a:t>
            </a:r>
            <a:endParaRPr lang="en-US" sz="1007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ремёсел в городе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Цехи не только контролировали производство, но и поддерживали социальные связи между мастерами, помогали подмастерьям учиться и участвовали в городском управлении.
</a:t>
            </a:r>
            <a:endParaRPr lang="en-US" sz="926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цехов в социальной жизни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 и цеховая организация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26" y="1282675"/>
            <a:ext cx="2489147" cy="2708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189" y="1282675"/>
            <a:ext cx="2489147" cy="270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4501" y="1282675"/>
            <a:ext cx="2489147" cy="270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50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Гильдии купцов защищали интересы своих членов, заключали торговые договоры и организовывали безопасные перевозки товаров внутри и за пределами города.
</a:t>
            </a:r>
            <a:endParaRPr lang="en-US" sz="657" dirty="0"/>
          </a:p>
        </p:txBody>
      </p:sp>
      <p:sp>
        <p:nvSpPr>
          <p:cNvPr id="10" name="Text 2"/>
          <p:cNvSpPr txBox="1"/>
          <p:nvPr/>
        </p:nvSpPr>
        <p:spPr>
          <a:xfrm>
            <a:off x="4350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Гильдии и их функции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313825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Ганза на севере Европы, Венеция и Новгород являлись крупнейшими торговыми узлами, через которые проходили богатства и разнообразные товары из разных регионов.
</a:t>
            </a:r>
            <a:endParaRPr lang="en-US" sz="683" dirty="0"/>
          </a:p>
        </p:txBody>
      </p:sp>
      <p:sp>
        <p:nvSpPr>
          <p:cNvPr id="12" name="Text 4"/>
          <p:cNvSpPr txBox="1"/>
          <p:nvPr/>
        </p:nvSpPr>
        <p:spPr>
          <a:xfrm>
            <a:off x="3313825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торговые центры
</a:t>
            </a:r>
            <a:endParaRPr lang="en-US" sz="1090" dirty="0"/>
          </a:p>
        </p:txBody>
      </p:sp>
      <p:sp>
        <p:nvSpPr>
          <p:cNvPr id="13" name="Text 5"/>
          <p:cNvSpPr txBox="1"/>
          <p:nvPr/>
        </p:nvSpPr>
        <p:spPr>
          <a:xfrm>
            <a:off x="61862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Купцы способствовали росту экономической мощи, наполняли городской бюджет налогами и поддерживали культурное развитие благодаря своим связям и ресурсам.
</a:t>
            </a:r>
            <a:endParaRPr lang="en-US" sz="696" dirty="0"/>
          </a:p>
        </p:txBody>
      </p:sp>
      <p:sp>
        <p:nvSpPr>
          <p:cNvPr id="14" name="Text 6"/>
          <p:cNvSpPr txBox="1"/>
          <p:nvPr/>
        </p:nvSpPr>
        <p:spPr>
          <a:xfrm>
            <a:off x="61862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купцов в развитие города
</a:t>
            </a:r>
            <a:endParaRPr lang="en-US" sz="1161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Купцы и торговля в средневековом городе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строились сначала из дерева, затем применялись кирпич и камень. Многоэтажные здания с нависающими фасадами были типичны для городских улиц Средневековья.
</a:t>
            </a:r>
            <a:endParaRPr lang="en-US" sz="1048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и стили строительства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доме часто жили несколько семей одновременно, а на первых этажах располагались мастерские, что создавалось тесное сочетание жилого и рабочего пространства.
</a:t>
            </a:r>
            <a:endParaRPr lang="en-US" sz="1021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проживание и мастерские
</a:t>
            </a:r>
            <a:endParaRPr lang="en-US" sz="1274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Богатые горожане украшали фасады гербами и резьбой, демонстрируя статус и принадлежность к определённым цехам или семьям, подчёркивая свою значимость.
</a:t>
            </a:r>
            <a:endParaRPr lang="en-US" sz="1007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Украшение и символика домов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жилые дома горожан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и повседневная жизнь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Горожане трудились в ремёслах и участвовали в работе цехов, что составляло повседневную основу городской жизни и обеспечивало стабильность городского уклада.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помогали в семейных мастерских, управляли домашним хозяйством и поддерживали торговые дела, играя важную роль в городской экономике.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начинали обучение ремеслу с подмастерья по достижении 9–12 лет, обучаясь у мастеров через практические занятия и передавая традиции.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рынках и посещение храмов были неотъемлемой частью жизни, способствуя социальным контактам и укреплению общины.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26" y="1282675"/>
            <a:ext cx="2489147" cy="2708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189" y="1282675"/>
            <a:ext cx="2489147" cy="270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4501" y="1282675"/>
            <a:ext cx="2489147" cy="270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50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жили французы, немцы, итальянцы, евреи, славяне и греки. Каждый народ приносил свои традиции, создавая многообразную культурную среду.
</a:t>
            </a:r>
            <a:endParaRPr lang="en-US" sz="744" dirty="0"/>
          </a:p>
        </p:txBody>
      </p:sp>
      <p:sp>
        <p:nvSpPr>
          <p:cNvPr id="10" name="Text 2"/>
          <p:cNvSpPr txBox="1"/>
          <p:nvPr/>
        </p:nvSpPr>
        <p:spPr>
          <a:xfrm>
            <a:off x="4350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этнических групп
</a:t>
            </a:r>
            <a:endParaRPr lang="en-US" sz="1184" dirty="0"/>
          </a:p>
        </p:txBody>
      </p:sp>
      <p:sp>
        <p:nvSpPr>
          <p:cNvPr id="11" name="Text 3"/>
          <p:cNvSpPr txBox="1"/>
          <p:nvPr/>
        </p:nvSpPr>
        <p:spPr>
          <a:xfrm>
            <a:off x="3313825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Этнические группы часто расселялись по отдельным кварталам, где говорили на родных языках и хранили свои обычаи, поддерживая родственные связи.
</a:t>
            </a:r>
            <a:endParaRPr lang="en-US" sz="755" dirty="0"/>
          </a:p>
        </p:txBody>
      </p:sp>
      <p:sp>
        <p:nvSpPr>
          <p:cNvPr id="12" name="Text 4"/>
          <p:cNvSpPr txBox="1"/>
          <p:nvPr/>
        </p:nvSpPr>
        <p:spPr>
          <a:xfrm>
            <a:off x="3313825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кварталы и языковые сообщества
</a:t>
            </a:r>
            <a:endParaRPr lang="en-US" sz="1072" dirty="0"/>
          </a:p>
        </p:txBody>
      </p:sp>
      <p:sp>
        <p:nvSpPr>
          <p:cNvPr id="13" name="Text 5"/>
          <p:cNvSpPr txBox="1"/>
          <p:nvPr/>
        </p:nvSpPr>
        <p:spPr>
          <a:xfrm>
            <a:off x="61862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жителей способствовало обмену знаниями, ремёслами и торговыми связями, что оживляло городскую атмосферу и способствовало развитию.
</a:t>
            </a:r>
            <a:endParaRPr lang="en-US" sz="694" dirty="0"/>
          </a:p>
        </p:txBody>
      </p:sp>
      <p:sp>
        <p:nvSpPr>
          <p:cNvPr id="14" name="Text 6"/>
          <p:cNvSpPr txBox="1"/>
          <p:nvPr/>
        </p:nvSpPr>
        <p:spPr>
          <a:xfrm>
            <a:off x="61862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культурного обмена
</a:t>
            </a:r>
            <a:endParaRPr lang="en-US" sz="1288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и культурный состав города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87375" y="486500"/>
            <a:ext cx="4383300" cy="43062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4700" y="3254642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проходили религиозные праздники и ярмарки с товарами со всего мира, также на площади устраивались уличные театры и выставлялись памятники.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44700" y="1969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служила главной площадкой для торговли и общественных мероприятий, объединяя жителей для важнейших действий и решений.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602625"/>
            <a:ext cx="46521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площадь — сердце городской жизни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 управление в городе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дума и магистрат объединяли представителей различных сословий для принятия решений о налогах, законах и городском порядке.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Цеховые старейшины имели влияние внутри профессий и участвовали в контроле и организации ремесленных дел.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Ратуша служила центром управления и символом независимости, опираясь на феодальные традиции и поддержку дружинников и горожан.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средневековых городах широко отмечались религиозные праздники с шествиями и молитвами. Горожане собирались на площади, чтобы совместно почтить святых и попросить благословения на урожай и здоровье.
</a:t>
            </a:r>
            <a:endParaRPr lang="en-US" sz="898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шествия и городские праздники
</a:t>
            </a:r>
            <a:endParaRPr lang="en-US" sz="1373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Ярмарки проходили несколько раз в год, собирая купцов и ремесленников из разных регионов. Здесь обменивались товарами, новостями и устанавливались деловые связи, что оживляло экономику города.
</a:t>
            </a:r>
            <a:endParaRPr lang="en-US" sz="89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Ярмарки как центр торговли и общения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Карнавалы становились временем веселья и творчества, объединяя горожан разных сословий. Рыцарские турниры привлекали зрителей, демонстрируя воинское мастерство и традиции дворянства.
</a:t>
            </a:r>
            <a:endParaRPr lang="en-US" sz="942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Карнавалы и рыцарские турниры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ярмарки города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города строили мощные крепостные стены с башнями и подъемными воротами для защиты от врагов и нападений разбойников. Эти сооружения были ключевым элементом городской безопасности.
</a:t>
            </a:r>
            <a:endParaRPr lang="en-US" sz="1204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Оборона и безопасность: крепости, стены, башни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Круглосуточные дозоры и вооружённая стража патрулировали город, предотвращая пожары и беспорядки. После атак стены ремонтировали и укрепляли, поддерживая надежную оборону.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эффективной канализации приводило к частым эпидемиям болезней, что значительно ухудшало здоровье горожан и снижало продолжительность жизни.
</a:t>
            </a:r>
            <a:endParaRPr lang="en-US" sz="1167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инфраструктура: улицы и канализация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улиц не имели мощения, и отходы сливались в открытые канавы, которые загрязняли окружающую среду и создавали неудобства.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 часто были узкими и извилистыми, дома стояли впритык, создавая плотный городской пейзаж без четкой планировки.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26" y="1282675"/>
            <a:ext cx="2489147" cy="2708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189" y="1282675"/>
            <a:ext cx="2489147" cy="270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4501" y="1282675"/>
            <a:ext cx="2489147" cy="270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50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многих городов возвышались готические соборы с высокими шпилями и витражными окнами, наполнявшими помещения радужным светом. Эти храмы служили не только местом молитвы, но и центром образования и культуры.
</a:t>
            </a:r>
            <a:endParaRPr lang="en-US" sz="616" dirty="0"/>
          </a:p>
        </p:txBody>
      </p:sp>
      <p:sp>
        <p:nvSpPr>
          <p:cNvPr id="10" name="Text 2"/>
          <p:cNvSpPr txBox="1"/>
          <p:nvPr/>
        </p:nvSpPr>
        <p:spPr>
          <a:xfrm>
            <a:off x="4350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Готические соборы — величие и свет
</a:t>
            </a:r>
            <a:endParaRPr lang="en-US" sz="1072" dirty="0"/>
          </a:p>
        </p:txBody>
      </p:sp>
      <p:sp>
        <p:nvSpPr>
          <p:cNvPr id="11" name="Text 3"/>
          <p:cNvSpPr txBox="1"/>
          <p:nvPr/>
        </p:nvSpPr>
        <p:spPr>
          <a:xfrm>
            <a:off x="3313825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Романские храмы отличались толстыми каменными стенами и округлыми арками. Эти здания были символом духовной силы и стабильности, вмещая прихожан и проводя общественные службы.
</a:t>
            </a:r>
            <a:endParaRPr lang="en-US" sz="616" dirty="0"/>
          </a:p>
        </p:txBody>
      </p:sp>
      <p:sp>
        <p:nvSpPr>
          <p:cNvPr id="12" name="Text 4"/>
          <p:cNvSpPr txBox="1"/>
          <p:nvPr/>
        </p:nvSpPr>
        <p:spPr>
          <a:xfrm>
            <a:off x="3313825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Романские церкви — простота и прочность
</a:t>
            </a:r>
            <a:endParaRPr lang="en-US" sz="1072" dirty="0"/>
          </a:p>
        </p:txBody>
      </p:sp>
      <p:sp>
        <p:nvSpPr>
          <p:cNvPr id="13" name="Text 5"/>
          <p:cNvSpPr txBox="1"/>
          <p:nvPr/>
        </p:nvSpPr>
        <p:spPr>
          <a:xfrm>
            <a:off x="61862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кладбищах у церквей проводились заупокойные службы и важные собрания. Эти места были частью городской жизни, где горожане оказывали почтение своим предкам и обменивались новостями.
</a:t>
            </a:r>
            <a:endParaRPr lang="en-US" sz="616" dirty="0"/>
          </a:p>
        </p:txBody>
      </p:sp>
      <p:sp>
        <p:nvSpPr>
          <p:cNvPr id="14" name="Text 6"/>
          <p:cNvSpPr txBox="1"/>
          <p:nvPr/>
        </p:nvSpPr>
        <p:spPr>
          <a:xfrm>
            <a:off x="61862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Церковные службы на городском кладбище
</a:t>
            </a:r>
            <a:endParaRPr lang="en-US" sz="1072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жизнь и архитектура: церкви, соборы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 среди большинства горожан была низкой, так как обучение было доступно главным образом в церковных и монастырских школах.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университетов, например в Болонье и Париже, расширило возможности получения знаний и становления специалистов.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обучались письму, чтению и латыни, практикуясь под руководством опытных наставников мастеров и священников.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грамотность горожан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 создавали повседневные и роскошные товары, а купцы обеспечивали их распространение в городе и за его пределами. Взаимодействие этих групп было основой городской жизни.
</a:t>
            </a:r>
            <a:endParaRPr lang="en-US" sz="899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 и купцы — моторы экономики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жили и работали ученые, врачи и музыканты, вносящие вклад в развитие культуры и науки. Их знания и умения обогащали обыденность и здоровье горожан.
</a:t>
            </a:r>
            <a:endParaRPr lang="en-US" sz="1039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Учёные, врачи и музыканты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играли важную роль в городском обществе, особенно как помощницы и подмастерья в ремесленных цехах. Они передавали навыки и поддерживали семейный бизнес.
</a:t>
            </a:r>
            <a:endParaRPr lang="en-US" sz="1016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Подмастерья и женщины в ремеслах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лиц городского общества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4975" y="2975096"/>
            <a:ext cx="8561700" cy="21655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 городского населения: пожары, войны, болезни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11425" y="1414025"/>
            <a:ext cx="36432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Деревянные дома и открытый огонь становились причиной частых пожаров, которые уничтожали целые кварталы, создавая материальные и людские потери.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89375" y="1414025"/>
            <a:ext cx="3643200" cy="12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и эпидемии, такие как Черная смерть, наносили серьезный удар по населению, снижая численность и подрывая экономическую стабильность городов.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563198"/>
            <a:ext cx="4775700" cy="22825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крупный европейских городов способствовал развитию торговли и образования, формируя новые центры культуры и экономики.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города стали центрами экономической и культурной жизни, стимулируя развитие ремесел и торговли.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Европы около 1300 года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демографические исследования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города сохраняют памятники архитектуры, городские гербы и традиции ремесел, отражающие историческое наследие средневековья.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средневекового города сегодня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Фестивали, ярмарки и мастер-классы воссоздают атмосферу того времени, поддерживая культурные связи и общественные традиции прошлых веков.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средневекового города в истории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города заложили основы современной европейской культуры, экономики и общественного устройства, демонстрируя важность гармонии традиций и инноваций.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2026-05-10T13:50:42Z</dcterms:created>
  <dcterms:modified xsi:type="dcterms:W3CDTF">2026-05-10T13:50:42Z</dcterms:modified>
</cp:coreProperties>
</file>