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века христианства и зарождение ислама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общин к имперскому влиянию: два пути религий.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5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поздней античности и раннего Средневековья
</a:t>
            </a:r>
            <a:endParaRPr lang="en-US" sz="205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 раннее христианство и ислам, нужно увидеть мир империй, городов и торговых путей, где вера быстро становилась силой организации и истории.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8725" y="3007376"/>
            <a:ext cx="8565300" cy="17230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97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Мир, в котором возникали новые религии
</a:t>
            </a:r>
            <a:endParaRPr lang="en-US" sz="2097" dirty="0"/>
          </a:p>
        </p:txBody>
      </p:sp>
      <p:sp>
        <p:nvSpPr>
          <p:cNvPr id="11" name="Text 2"/>
          <p:cNvSpPr txBox="1"/>
          <p:nvPr/>
        </p:nvSpPr>
        <p:spPr>
          <a:xfrm>
            <a:off x="273800" y="1379075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Имперское пространство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Палестина, Сирия, Египет и Месопотамия были включены в единую систему власти, налогов и дорог. Через эти земли проходили люди, письма, товары и идеи.
</a:t>
            </a:r>
            <a:endParaRPr lang="en-US" sz="1122" dirty="0"/>
          </a:p>
        </p:txBody>
      </p:sp>
      <p:sp>
        <p:nvSpPr>
          <p:cNvPr id="12" name="Text 3"/>
          <p:cNvSpPr txBox="1"/>
          <p:nvPr/>
        </p:nvSpPr>
        <p:spPr>
          <a:xfrm>
            <a:off x="2461853" y="1379078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Религиозное многообразие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жили иудеи, язычники и первые христиане, поэтому новые религиозные движения развивались в условиях постоянного соседства и споров о вере.
</a:t>
            </a:r>
            <a:endParaRPr lang="en-US" sz="1122" dirty="0"/>
          </a:p>
        </p:txBody>
      </p:sp>
      <p:sp>
        <p:nvSpPr>
          <p:cNvPr id="13" name="Text 4"/>
          <p:cNvSpPr txBox="1"/>
          <p:nvPr/>
        </p:nvSpPr>
        <p:spPr>
          <a:xfrm>
            <a:off x="4649901" y="1379078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Каналы распространения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Порты, караванные пути и пограничные крепости связывали регионы быстрее, чем деревни. Именно здесь новые учения получали первые сообщества и защитников.
</a:t>
            </a:r>
            <a:endParaRPr lang="en-US" sz="1122" dirty="0"/>
          </a:p>
        </p:txBody>
      </p:sp>
      <p:sp>
        <p:nvSpPr>
          <p:cNvPr id="14" name="Text 5"/>
          <p:cNvSpPr txBox="1"/>
          <p:nvPr/>
        </p:nvSpPr>
        <p:spPr>
          <a:xfrm>
            <a:off x="6837949" y="1379078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перемен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Восточное Средиземноморье не было единым по культуре, но было тесно соединено по экономике. Это делало его особенно восприимчивым к религиозным переменам.
</a:t>
            </a:r>
            <a:endParaRPr lang="en-US" sz="11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3800" y="276600"/>
            <a:ext cx="57318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историки изучают ранние века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26825" y="1131674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Археология
</a:t>
            </a:r>
            <a:pPr algn="l" indent="0" marL="0">
              <a:lnSpc>
                <a:spcPct val="115000"/>
              </a:lnSpc>
              <a:buNone/>
            </a:pPr>
            <a:r>
              <a:rPr lang="en-US" sz="4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раскопки показывают храмы, дома собраний, погребения и следы повседневной жизни. Они помогают понять, где и как существовали первые общины.
</a:t>
            </a:r>
            <a:endParaRPr lang="en-US" sz="960" dirty="0"/>
          </a:p>
        </p:txBody>
      </p:sp>
      <p:sp>
        <p:nvSpPr>
          <p:cNvPr id="11" name="Text 3"/>
          <p:cNvSpPr txBox="1"/>
          <p:nvPr/>
        </p:nvSpPr>
        <p:spPr>
          <a:xfrm>
            <a:off x="826825" y="1913362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4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Надписи, папирусы и официальные документы фиксируют имена, должности, споры и практические решения. Это самый близкий к событиям слой свидетельств.
</a:t>
            </a:r>
            <a:endParaRPr lang="en-US" sz="960" dirty="0"/>
          </a:p>
        </p:txBody>
      </p:sp>
      <p:sp>
        <p:nvSpPr>
          <p:cNvPr id="12" name="Text 4"/>
          <p:cNvSpPr txBox="1"/>
          <p:nvPr/>
        </p:nvSpPr>
        <p:spPr>
          <a:xfrm>
            <a:off x="826825" y="2694921"/>
            <a:ext cx="38094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Хроники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Поздние античные хроники дают последовательность событий, но часто пишутся с определённой политической или религиозной позицией, которую нужно учитывать.
</a:t>
            </a:r>
            <a:endParaRPr lang="en-US" sz="1022" dirty="0"/>
          </a:p>
        </p:txBody>
      </p:sp>
      <p:sp>
        <p:nvSpPr>
          <p:cNvPr id="13" name="Text 5"/>
          <p:cNvSpPr txBox="1"/>
          <p:nvPr/>
        </p:nvSpPr>
        <p:spPr>
          <a:xfrm>
            <a:off x="826825" y="3527644"/>
            <a:ext cx="38094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Священные тексты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тексты сохраняют память общин о вере, нормах и идеалах. Их читают вместе с другими источниками, а не отдельно от них.
</a:t>
            </a:r>
            <a:endParaRPr lang="en-US" sz="10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800" y="1927433"/>
            <a:ext cx="256800" cy="2054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3100" y="1927433"/>
            <a:ext cx="256800" cy="2054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5694" y="1898603"/>
            <a:ext cx="230213" cy="26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91700" y="1927420"/>
            <a:ext cx="256800" cy="20544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составлял первые общины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273800" y="2342650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общины быстро приживались в городах, где ремесленники и торговцы нуждались в доверии, поддержке и понятных моральных правилах совместной жизни.
</a:t>
            </a:r>
            <a:endParaRPr lang="en-US" sz="1222" dirty="0"/>
          </a:p>
        </p:txBody>
      </p:sp>
      <p:sp>
        <p:nvSpPr>
          <p:cNvPr id="14" name="Text 3"/>
          <p:cNvSpPr txBox="1"/>
          <p:nvPr/>
        </p:nvSpPr>
        <p:spPr>
          <a:xfrm>
            <a:off x="23231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Взаимная поддержка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Общинная взаимопомощь выражалась в заботе о бедных, больных и вдовах. Это делало веру не только убеждением, но и практикой солидарности.
</a:t>
            </a:r>
            <a:endParaRPr lang="en-US" sz="1222" dirty="0"/>
          </a:p>
        </p:txBody>
      </p:sp>
      <p:sp>
        <p:nvSpPr>
          <p:cNvPr id="15" name="Text 4"/>
          <p:cNvSpPr txBox="1"/>
          <p:nvPr/>
        </p:nvSpPr>
        <p:spPr>
          <a:xfrm>
            <a:off x="43724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обряда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трапезы и крещение создавали чувство принадлежности к новому сообществу, где важнее становились вера и обещание спасения, чем происхождение.
</a:t>
            </a:r>
            <a:endParaRPr lang="en-US" sz="1222" dirty="0"/>
          </a:p>
        </p:txBody>
      </p:sp>
      <p:sp>
        <p:nvSpPr>
          <p:cNvPr id="16" name="Text 5"/>
          <p:cNvSpPr txBox="1"/>
          <p:nvPr/>
        </p:nvSpPr>
        <p:spPr>
          <a:xfrm>
            <a:off x="64217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общность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 объединяло людей разных семей и социальных слоёв вне племени и родства. Для античного мира такая община была новым типом связи.
</a:t>
            </a:r>
            <a:endParaRPr lang="en-US" sz="12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92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домашних собраний к церковной структуре
</a:t>
            </a:r>
            <a:endParaRPr lang="en-US" sz="1992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небольшие собрания превратились в сеть общин и церковное руководство.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151550"/>
            <a:ext cx="3142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I–III веках преследования не были непрерывными, но они помогли сформировать культ памяти о верности и жертве.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952850" y="1662738"/>
            <a:ext cx="3702000" cy="89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896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I–III века
</a:t>
            </a:r>
            <a:endParaRPr lang="en-US" sz="5896" dirty="0"/>
          </a:p>
        </p:txBody>
      </p:sp>
      <p:sp>
        <p:nvSpPr>
          <p:cNvPr id="6" name="Text 3"/>
          <p:cNvSpPr txBox="1"/>
          <p:nvPr/>
        </p:nvSpPr>
        <p:spPr>
          <a:xfrm>
            <a:off x="2838625" y="4672200"/>
            <a:ext cx="37368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Позднеантичные церковные предания и исторические свидетельства.
</a:t>
            </a:r>
            <a:endParaRPr lang="en-US" sz="700" dirty="0"/>
          </a:p>
        </p:txBody>
      </p:sp>
      <p:sp>
        <p:nvSpPr>
          <p:cNvPr id="7" name="Text 4"/>
          <p:cNvSpPr txBox="1"/>
          <p:nvPr/>
        </p:nvSpPr>
        <p:spPr>
          <a:xfrm>
            <a:off x="4952850" y="2666275"/>
            <a:ext cx="37020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тогда возник устойчивый образ мученика в христианских общинах.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501" y="1240569"/>
            <a:ext cx="2388478" cy="1910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7764" y="1240569"/>
            <a:ext cx="2388478" cy="19103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2039" y="1240569"/>
            <a:ext cx="2388478" cy="19103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 пространство роста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14877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община, город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Антиохии верующие встречались в доме, спорили о Писании и помогали нуждающимся. Городская плотность делала такие связи заметными, а общину — устойчивой и влиятельной.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3459140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размышление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Александрия стала местом богословских школ и толкования Писания. Здесь религиозная мысль развивалась особенно быстро, потому что рядом находились учёные, купцы и представители разных традиций.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5903415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и влияние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соединял власть, дороги и символический авторитет империи. Когда христианские общины укреплялись здесь, они получали не только защиту, но и возможность влиять на весь христианский мир.
</a:t>
            </a:r>
            <a:endParaRPr lang="en-US" sz="107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919039"/>
            <a:ext cx="4389600" cy="11232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даты раннего христианства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даты показывают переход от жизни Иисуса и миссии апостолов к признанию христианства в империи.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раннего христианства проходит путь от небольшой общины к признанной религии империи.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Новозаветная традиция; римские исторические и церковные источники.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151550"/>
            <a:ext cx="3142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313 году власть признала христианство законной религией, и церковь получила возможность открыто действовать в империи.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952850" y="1662738"/>
            <a:ext cx="3702000" cy="89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896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313
</a:t>
            </a:r>
            <a:endParaRPr lang="en-US" sz="5896" dirty="0"/>
          </a:p>
        </p:txBody>
      </p:sp>
      <p:sp>
        <p:nvSpPr>
          <p:cNvPr id="6" name="Text 3"/>
          <p:cNvSpPr txBox="1"/>
          <p:nvPr/>
        </p:nvSpPr>
        <p:spPr>
          <a:xfrm>
            <a:off x="2838625" y="4672200"/>
            <a:ext cx="37368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Миланский эдикт; позднеримские церковные историки.
</a:t>
            </a:r>
            <a:endParaRPr lang="en-US" sz="700" dirty="0"/>
          </a:p>
        </p:txBody>
      </p:sp>
      <p:sp>
        <p:nvSpPr>
          <p:cNvPr id="7" name="Text 4"/>
          <p:cNvSpPr txBox="1"/>
          <p:nvPr/>
        </p:nvSpPr>
        <p:spPr>
          <a:xfrm>
            <a:off x="4952850" y="2666275"/>
            <a:ext cx="37020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стал поворотным для положения церкви в Римской империи.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151550"/>
            <a:ext cx="3142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вселенских собора в IV веке закрепили основные формулы веры и превратили богословский спор в общеимперский вопрос.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952850" y="1662738"/>
            <a:ext cx="3702000" cy="89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896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5896" dirty="0"/>
          </a:p>
        </p:txBody>
      </p:sp>
      <p:sp>
        <p:nvSpPr>
          <p:cNvPr id="6" name="Text 3"/>
          <p:cNvSpPr txBox="1"/>
          <p:nvPr/>
        </p:nvSpPr>
        <p:spPr>
          <a:xfrm>
            <a:off x="2838625" y="4672200"/>
            <a:ext cx="37368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Никейский собор (325) и Первый Константинопольский собор (381)
</a:t>
            </a:r>
            <a:endParaRPr lang="en-US" sz="700" dirty="0"/>
          </a:p>
        </p:txBody>
      </p:sp>
      <p:sp>
        <p:nvSpPr>
          <p:cNvPr id="7" name="Text 4"/>
          <p:cNvSpPr txBox="1"/>
          <p:nvPr/>
        </p:nvSpPr>
        <p:spPr>
          <a:xfrm>
            <a:off x="4952850" y="2666275"/>
            <a:ext cx="37020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собора определили границы православного учения.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58150" y="1479479"/>
            <a:ext cx="5185800" cy="27853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5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Монашество как новый путь религиозной жизни
</a:t>
            </a:r>
            <a:endParaRPr lang="en-US" sz="2050" dirty="0"/>
          </a:p>
        </p:txBody>
      </p:sp>
      <p:sp>
        <p:nvSpPr>
          <p:cNvPr id="11" name="Text 2"/>
          <p:cNvSpPr txBox="1"/>
          <p:nvPr/>
        </p:nvSpPr>
        <p:spPr>
          <a:xfrm>
            <a:off x="273800" y="1097175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Пустынники Египта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Отшельники Египта уходили в пустыню, чтобы отрешиться от богатства и власти. Их пример показал, что духовный авторитет может строиться на аскезе и личной дисциплине.
</a:t>
            </a:r>
            <a:endParaRPr lang="en-US" sz="1122" dirty="0"/>
          </a:p>
        </p:txBody>
      </p:sp>
      <p:sp>
        <p:nvSpPr>
          <p:cNvPr id="12" name="Text 3"/>
          <p:cNvSpPr txBox="1"/>
          <p:nvPr/>
        </p:nvSpPr>
        <p:spPr>
          <a:xfrm>
            <a:off x="273800" y="1995595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Общинный уклад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возникли монастыри, где жизнь подчинялась общему распорядку, молитве и труду. Такой уклад делал религиозную практику устойчивой и воспроизводимой для новых поколений.
</a:t>
            </a:r>
            <a:endParaRPr lang="en-US" sz="1122" dirty="0"/>
          </a:p>
        </p:txBody>
      </p:sp>
      <p:sp>
        <p:nvSpPr>
          <p:cNvPr id="13" name="Text 4"/>
          <p:cNvSpPr txBox="1"/>
          <p:nvPr/>
        </p:nvSpPr>
        <p:spPr>
          <a:xfrm>
            <a:off x="273800" y="2894000"/>
            <a:ext cx="41532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авторитет
</a:t>
            </a:r>
            <a:pPr algn="l" indent="0" marL="0">
              <a:lnSpc>
                <a:spcPct val="115000"/>
              </a:lnSpc>
              <a:buNone/>
            </a:pPr>
            <a:r>
              <a:rPr lang="en-US" sz="5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Монашество привлекало людей, стремившихся к строгой нравственной жизни и независимости от городской суеты. Аскеты стали влиятельными фигурами, к совету которых прислушивались и миряне, и священнослужители.
</a:t>
            </a:r>
            <a:endParaRPr lang="en-US" sz="1018" dirty="0"/>
          </a:p>
        </p:txBody>
      </p:sp>
      <p:sp>
        <p:nvSpPr>
          <p:cNvPr id="14" name="Text 5"/>
          <p:cNvSpPr txBox="1"/>
          <p:nvPr/>
        </p:nvSpPr>
        <p:spPr>
          <a:xfrm>
            <a:off x="273800" y="3792425"/>
            <a:ext cx="36345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роль
</a:t>
            </a:r>
            <a:pPr algn="l" indent="0" marL="0">
              <a:lnSpc>
                <a:spcPct val="115000"/>
              </a:lnSpc>
              <a:buNone/>
            </a:pPr>
            <a:r>
              <a:rPr lang="en-US" sz="5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поздней античности монастыри стали местом обучения, переписывания книг и социальной помощи. Так религиозный идеал соединялся с культурной и практической ролью в обществе.
</a:t>
            </a:r>
            <a:endParaRPr lang="en-US" sz="102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перед появлением ислама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держав
</a:t>
            </a:r>
            <a:pPr algn="l" indent="0" marL="0">
              <a:lnSpc>
                <a:spcPct val="115000"/>
              </a:lnSpc>
              <a:buNone/>
            </a:pPr>
            <a:r>
              <a:rPr lang="en-US" sz="5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Византия и Сасанидский Иран в VI веке вели изнурительные войны, которые ослабляли армию, финансы и контроль над провинциями. Это создавало пространство для новых политических и религиозных сил.
</a:t>
            </a:r>
            <a:endParaRPr lang="en-US" sz="1036" dirty="0"/>
          </a:p>
        </p:txBody>
      </p:sp>
      <p:sp>
        <p:nvSpPr>
          <p:cNvPr id="10" name="Text 3"/>
          <p:cNvSpPr txBox="1"/>
          <p:nvPr/>
        </p:nvSpPr>
        <p:spPr>
          <a:xfrm>
            <a:off x="2447939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Налоговое давление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налоги и зависимость от центральной власти усиливали недовольство в городах и сельских округах. Для многих жителей имперский порядок ассоциировался не только с безопасностью, но и с тяжёлым бременем.
</a:t>
            </a:r>
            <a:endParaRPr lang="en-US" sz="926" dirty="0"/>
          </a:p>
        </p:txBody>
      </p:sp>
      <p:sp>
        <p:nvSpPr>
          <p:cNvPr id="11" name="Text 4"/>
          <p:cNvSpPr txBox="1"/>
          <p:nvPr/>
        </p:nvSpPr>
        <p:spPr>
          <a:xfrm>
            <a:off x="4622078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Религиозная раздробленность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востоке христианского мира существовали разные богословские традиции: халкидониты, монофизиты и несториане. Различия в вере нередко совпадали с политической и региональной обособленностью.
</a:t>
            </a:r>
            <a:endParaRPr lang="en-US" sz="1024" dirty="0"/>
          </a:p>
        </p:txBody>
      </p:sp>
      <p:sp>
        <p:nvSpPr>
          <p:cNvPr id="12" name="Text 5"/>
          <p:cNvSpPr txBox="1"/>
          <p:nvPr/>
        </p:nvSpPr>
        <p:spPr>
          <a:xfrm>
            <a:off x="6796218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Мозаика верований
</a:t>
            </a:r>
            <a:pPr algn="l" indent="0" marL="0">
              <a:lnSpc>
                <a:spcPct val="115000"/>
              </a:lnSpc>
              <a:buNone/>
            </a:pPr>
            <a:r>
              <a:rPr lang="en-US" sz="5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Иудейские общины и остатки языческих культов тоже были частью этого сложного мира. В такой среде новые идеи распространялись через споры, переводы, торговлю и личные связи.
</a:t>
            </a:r>
            <a:endParaRPr lang="en-US" sz="104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2600" y="1177510"/>
            <a:ext cx="4964700" cy="18132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2600" y="3088035"/>
            <a:ext cx="4964700" cy="18132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Аравия до VII века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1538925"/>
            <a:ext cx="23421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Мекка — город связей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Мекке караваны сходились на рынках и у святилищ, где встречались купцы, паломники и представители разных родов. Город жил обменом, договорами и репутацией, а не единым государственным порядком.
</a:t>
            </a:r>
            <a:endParaRPr lang="en-US" sz="1172" dirty="0"/>
          </a:p>
        </p:txBody>
      </p:sp>
      <p:sp>
        <p:nvSpPr>
          <p:cNvPr id="8" name="Text 2"/>
          <p:cNvSpPr txBox="1"/>
          <p:nvPr/>
        </p:nvSpPr>
        <p:spPr>
          <a:xfrm>
            <a:off x="273800" y="3374125"/>
            <a:ext cx="23421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Ясриб — город союзов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Ясриб был менее монолитным: здесь соседствовали племена, союзные группы и земледельческие поселения. Для выживания были важны соглашения о защите, посредничество и соблюдение обязательств между родственниками и соседями.
</a:t>
            </a:r>
            <a:endParaRPr lang="en-US" sz="1128" dirty="0"/>
          </a:p>
        </p:txBody>
      </p:sp>
      <p:sp>
        <p:nvSpPr>
          <p:cNvPr id="9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55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Мухаммед, хиджра и формирование общины
</a:t>
            </a:r>
            <a:endParaRPr lang="en-US" sz="2155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и переходов в ранней истории ислама по традиционной хронологии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Умма как новая форма сообщества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1322853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Единобожие и долг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 подчёркивал единство Бога и необходимость нравственной ответственности перед общиной. Вера требовала не только убеждённости, но и повседневной дисциплины, которая регулировала отношения между людьми.
</a:t>
            </a:r>
            <a:endParaRPr lang="en-US" sz="1104" dirty="0"/>
          </a:p>
        </p:txBody>
      </p:sp>
      <p:sp>
        <p:nvSpPr>
          <p:cNvPr id="10" name="Text 3"/>
          <p:cNvSpPr txBox="1"/>
          <p:nvPr/>
        </p:nvSpPr>
        <p:spPr>
          <a:xfrm>
            <a:off x="4087675" y="1322853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племенами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Умма объединила переселенцев из Мекки и жителей Медины, несмотря на прежнюю племенную разобщённость. Общая вера стала важнее происхождения, а солидарность — важнее старых родовых границ.
</a:t>
            </a:r>
            <a:endParaRPr lang="en-US" sz="1104" dirty="0"/>
          </a:p>
        </p:txBody>
      </p:sp>
      <p:sp>
        <p:nvSpPr>
          <p:cNvPr id="11" name="Text 4"/>
          <p:cNvSpPr txBox="1"/>
          <p:nvPr/>
        </p:nvSpPr>
        <p:spPr>
          <a:xfrm>
            <a:off x="4087675" y="2494078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Социальный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умме религиозные нормы сразу имели общественное значение: они определяли помощь бедным, правила поведения и обязанности членов общины. Так вера быстро обрела организационную форму.
</a:t>
            </a:r>
            <a:endParaRPr lang="en-US" sz="1175" dirty="0"/>
          </a:p>
        </p:txBody>
      </p:sp>
      <p:sp>
        <p:nvSpPr>
          <p:cNvPr id="12" name="Text 5"/>
          <p:cNvSpPr txBox="1"/>
          <p:nvPr/>
        </p:nvSpPr>
        <p:spPr>
          <a:xfrm>
            <a:off x="273807" y="2494076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и поддержка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община включала и союзников из соседних племён, которые признавали её политическое и религиозное лидерство. Это расширяло сеть поддержки и укрепляло порядок внутри сообщества.
</a:t>
            </a:r>
            <a:endParaRPr lang="en-US" sz="12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3800" y="276600"/>
            <a:ext cx="57318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государства после 632 года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26825" y="1131674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Мекки
</a:t>
            </a:r>
            <a:pPr algn="l" indent="0" marL="0">
              <a:lnSpc>
                <a:spcPct val="115000"/>
              </a:lnSpc>
              <a:buNone/>
            </a:pPr>
            <a:r>
              <a:rPr lang="en-US" sz="4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признания власти Мухаммеда в Мекке религиозный авторитет стал основой политического объединения. Это создало условия для управления не только верующими, но и целыми территориями.
</a:t>
            </a:r>
            <a:endParaRPr lang="en-US" sz="960" dirty="0"/>
          </a:p>
        </p:txBody>
      </p:sp>
      <p:sp>
        <p:nvSpPr>
          <p:cNvPr id="11" name="Text 3"/>
          <p:cNvSpPr txBox="1"/>
          <p:nvPr/>
        </p:nvSpPr>
        <p:spPr>
          <a:xfrm>
            <a:off x="826825" y="1913362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Абу Бакр
</a:t>
            </a:r>
            <a:pPr algn="l" indent="0" marL="0">
              <a:lnSpc>
                <a:spcPct val="115000"/>
              </a:lnSpc>
              <a:buNone/>
            </a:pPr>
            <a:r>
              <a:rPr lang="en-US" sz="4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Абу Бакр сохранил единство общины после смерти Мухаммеда и подавил внутренние отпадения. Его правление закрепило мысль, что религиозное сообщество должно иметь единое руководство.
</a:t>
            </a:r>
            <a:endParaRPr lang="en-US" sz="960" dirty="0"/>
          </a:p>
        </p:txBody>
      </p:sp>
      <p:sp>
        <p:nvSpPr>
          <p:cNvPr id="12" name="Text 4"/>
          <p:cNvSpPr txBox="1"/>
          <p:nvPr/>
        </p:nvSpPr>
        <p:spPr>
          <a:xfrm>
            <a:off x="826825" y="2694921"/>
            <a:ext cx="38094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Умар
</a:t>
            </a:r>
            <a:pPr algn="l" indent="0" marL="0">
              <a:lnSpc>
                <a:spcPct val="115000"/>
              </a:lnSpc>
              <a:buNone/>
            </a:pPr>
            <a:r>
              <a:rPr lang="en-US" sz="4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Умаре управление стало более структурированным: укреплялся сбор налогов, назначались наместники, расширялась военная организация. Завоевания требовали уже не только веры, но и административной дисциплины.
</a:t>
            </a:r>
            <a:endParaRPr lang="en-US" sz="894" dirty="0"/>
          </a:p>
        </p:txBody>
      </p:sp>
      <p:sp>
        <p:nvSpPr>
          <p:cNvPr id="13" name="Text 5"/>
          <p:cNvSpPr txBox="1"/>
          <p:nvPr/>
        </p:nvSpPr>
        <p:spPr>
          <a:xfrm>
            <a:off x="826825" y="3527644"/>
            <a:ext cx="38094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Усман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Усмане усилилась роль письменной фиксации текста Корана и управления растущим государством. Сохранение единства стало сложнее, но именно тогда оформились устойчивые институты власти.
</a:t>
            </a:r>
            <a:endParaRPr lang="en-US" sz="10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1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ислама: направления и вехи
</a:t>
            </a:r>
            <a:endParaRPr lang="en-US" sz="211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раннего халифата и арабских завоеваний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Завоевания шли по разным направлениям почти одновременно: на запад, восток и северо-запад. Уже в середине VII века халифат перестал быть региональной силой.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расширялся халифат, тем заметнее становилось сочетание военной динамики, административной преемственности и политической консолидации.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завоевания шли так быстро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273800" y="1097175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Ослабленные империи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Византия и Иран вошли в VII век после долгих войн, поэтому их пограничные регионы были ослаблены. Новая сила столкнулась не с прочной обороной, а с уставшими и разобщёнными провинциями.
</a:t>
            </a:r>
            <a:endParaRPr lang="en-US" sz="1122" dirty="0"/>
          </a:p>
        </p:txBody>
      </p:sp>
      <p:sp>
        <p:nvSpPr>
          <p:cNvPr id="11" name="Text 3"/>
          <p:cNvSpPr txBox="1"/>
          <p:nvPr/>
        </p:nvSpPr>
        <p:spPr>
          <a:xfrm>
            <a:off x="273800" y="1995595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Гибкая военная тактика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Арабские войска действовали быстро и гибко, опираясь на мобильность, дисциплину и местные соглашения. Захваченные города нередко сдавались при условии сохранения жизни, собственности и порядка.
</a:t>
            </a:r>
            <a:endParaRPr lang="en-US" sz="1122" dirty="0"/>
          </a:p>
        </p:txBody>
      </p:sp>
      <p:sp>
        <p:nvSpPr>
          <p:cNvPr id="12" name="Text 4"/>
          <p:cNvSpPr txBox="1"/>
          <p:nvPr/>
        </p:nvSpPr>
        <p:spPr>
          <a:xfrm>
            <a:off x="273800" y="2894011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Соглашения с населением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районах новые власти заключали договоры с местными общинами и не разрушали сразу существующие структуры. Это снижало сопротивление и облегчало переход к новому порядку.
</a:t>
            </a:r>
            <a:endParaRPr lang="en-US" sz="1122" dirty="0"/>
          </a:p>
        </p:txBody>
      </p:sp>
      <p:sp>
        <p:nvSpPr>
          <p:cNvPr id="13" name="Text 5"/>
          <p:cNvSpPr txBox="1"/>
          <p:nvPr/>
        </p:nvSpPr>
        <p:spPr>
          <a:xfrm>
            <a:off x="273800" y="3792428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Непрерывность управления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налогов и внутренняя жизнь общин часто продолжали прежние формы. Христиане и иудеи сохраняли свои институции, что позволяло новым правителям управлять территориями без полного слома местной жизни.
</a:t>
            </a:r>
            <a:endParaRPr lang="en-US" sz="109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вера, община и история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раннего христианства и ислама показывает, что вера растёт особенно быстро, когда совпадают духовный поиск, кризис власти и способность общины превратиться в устойчивый институт.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2026-07-26T10:53:24Z</dcterms:created>
  <dcterms:modified xsi:type="dcterms:W3CDTF">2026-07-26T10:53:24Z</dcterms:modified>
</cp:coreProperties>
</file>