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263"/>
            <a:ext cx="5470577" cy="51500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многообразие покрытосеменных растений: обзор темы
</a:t>
            </a:r>
            <a:pPr algn="l" indent="0" marL="0">
              <a:lnSpc>
                <a:spcPct val="100000"/>
              </a:lnSpc>
              <a:buNone/>
            </a:pPr>
            <a:r>
              <a:rPr lang="en-US" sz="6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— основа растительного мира с уникальными цветками и плодами.
</a:t>
            </a:r>
            <a:endParaRPr lang="en-US" sz="2886" dirty="0"/>
          </a:p>
        </p:txBody>
      </p:sp>
      <p:sp>
        <p:nvSpPr>
          <p:cNvPr id="5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в природе: происхождение и значение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появились около 130-140 млн лет назад, быстро распространились благодаря цветкам и плодам, обеспечивающим защиту и расселение семян. Сегодня они насчитывают свыше 300 000 видов и присутствуют на всех континентах, играя ключевую роль в экосистемах и биоразнообразии.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1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обладают сложной структурой: развитой корневой системой, стеблем, листьями, а также цветками и плодами, которые защищают семена и способствуют их распространению.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18294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размножения характерно двойное оплодотворение, при котором одновременно формируются зародыш и питательные ткани для него, обеспечивая успешное развитие нового растения.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покрытосеменных растений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7106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 — от деревьев до трав — и различные способы опыления позволяют покрытосеменным быстро распространяться и адаптироваться к разным средам обитания.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941" y="2327342"/>
            <a:ext cx="2644996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6905" y="2327342"/>
            <a:ext cx="2644996" cy="28272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3588" y="2327342"/>
            <a:ext cx="2644996" cy="2827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43727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Цветоножка и чашечка – основа цветка
</a:t>
            </a:r>
            <a:pPr algn="l" indent="0" marL="0">
              <a:lnSpc>
                <a:spcPct val="100000"/>
              </a:lnSpc>
              <a:buNone/>
            </a:pPr>
            <a:r>
              <a:rPr lang="en-US" sz="7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Цветоножка поддерживает цветок, соединяя его со стеблем. Чашечка состоит из зеленых чашелистиков, которые защищают бутоны на ранних стадиях развития.
</a:t>
            </a:r>
            <a:endParaRPr lang="en-US" sz="952" dirty="0"/>
          </a:p>
        </p:txBody>
      </p:sp>
      <p:sp>
        <p:nvSpPr>
          <p:cNvPr id="11" name="Text 1"/>
          <p:cNvSpPr txBox="1"/>
          <p:nvPr/>
        </p:nvSpPr>
        <p:spPr>
          <a:xfrm>
            <a:off x="3401691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Венчик и тычинки – органы опыления
</a:t>
            </a:r>
            <a:pPr algn="l" indent="0" marL="0">
              <a:lnSpc>
                <a:spcPct val="100000"/>
              </a:lnSpc>
              <a:buNone/>
            </a:pPr>
            <a:r>
              <a:rPr lang="en-US" sz="7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Ярко окрашенные лепестки венчика привлекают опылителей. Тычинки — мужские репродуктивные органы, вырабатывающие пыльцу для оплодотворения.
</a:t>
            </a:r>
            <a:endParaRPr lang="en-US" sz="969" dirty="0"/>
          </a:p>
        </p:txBody>
      </p:sp>
      <p:sp>
        <p:nvSpPr>
          <p:cNvPr id="12" name="Text 2"/>
          <p:cNvSpPr txBox="1"/>
          <p:nvPr/>
        </p:nvSpPr>
        <p:spPr>
          <a:xfrm>
            <a:off x="6148374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Пестик — женский орган цветка
</a:t>
            </a:r>
            <a:pPr algn="l" indent="0" marL="0">
              <a:lnSpc>
                <a:spcPct val="100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Пестик состоит из завязи, столбика и рыльца. Он принимает пыльцу и обеспечивает развитие семян после оплодотворения.
</a:t>
            </a:r>
            <a:endParaRPr lang="en-US" sz="1099" dirty="0"/>
          </a:p>
        </p:txBody>
      </p:sp>
      <p:sp>
        <p:nvSpPr>
          <p:cNvPr id="13" name="Text 3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Устройство цветка: основные элементы
</a:t>
            </a:r>
            <a:endParaRPr lang="en-US" sz="2400" dirty="0"/>
          </a:p>
        </p:txBody>
      </p:sp>
      <p:sp>
        <p:nvSpPr>
          <p:cNvPr id="14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26" y="2328144"/>
            <a:ext cx="2675520" cy="26284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8373" y="2328144"/>
            <a:ext cx="2675520" cy="26284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58905" y="2328144"/>
            <a:ext cx="2675520" cy="2628489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разнообразие листьев покрытосеменных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64538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и сложные листья
</a:t>
            </a:r>
            <a:pPr algn="l" indent="0" marL="0">
              <a:lnSpc>
                <a:spcPct val="100000"/>
              </a:lnSpc>
              <a:buNone/>
            </a:pPr>
            <a:r>
              <a:rPr lang="en-US" sz="7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покрытосеменных бывают простыми с одной пластинкой и сложными, состоящими из нескольких листочков. Такая форма помогает адаптироваться к разным условиям окружающей среды.
</a:t>
            </a:r>
            <a:endParaRPr lang="en-US" sz="973" dirty="0"/>
          </a:p>
        </p:txBody>
      </p:sp>
      <p:sp>
        <p:nvSpPr>
          <p:cNvPr id="11" name="Text 2"/>
          <p:cNvSpPr txBox="1"/>
          <p:nvPr/>
        </p:nvSpPr>
        <p:spPr>
          <a:xfrm>
            <a:off x="3434933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жилкования листьев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Жилки на листьях могут быть сетчатыми, типичными для двудольных, или параллельными, как у однодольных. Это отражает эволюционные особенности растения.
</a:t>
            </a:r>
            <a:endParaRPr lang="en-US" sz="1002" dirty="0"/>
          </a:p>
        </p:txBody>
      </p:sp>
      <p:sp>
        <p:nvSpPr>
          <p:cNvPr id="12" name="Text 3"/>
          <p:cNvSpPr txBox="1"/>
          <p:nvPr/>
        </p:nvSpPr>
        <p:spPr>
          <a:xfrm>
            <a:off x="620546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адаптивных листьев
</a:t>
            </a:r>
            <a:pPr algn="l" indent="0" marL="0">
              <a:lnSpc>
                <a:spcPct val="100000"/>
              </a:lnSpc>
              <a:buNone/>
            </a:pPr>
            <a:r>
              <a:rPr lang="en-US" sz="7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водных растений листья часто тонкие и плавающие, у засухоустойчивых — с восковым покрытием и узкой формой, а у теневыносливых — большие и тонкие, чтобы эффективно улавливать свет.
</a:t>
            </a:r>
            <a:endParaRPr lang="en-US" sz="938" dirty="0"/>
          </a:p>
        </p:txBody>
      </p:sp>
      <p:sp>
        <p:nvSpPr>
          <p:cNvPr id="13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941" y="2327342"/>
            <a:ext cx="2644996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6905" y="2327342"/>
            <a:ext cx="2644996" cy="28272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3588" y="2327342"/>
            <a:ext cx="2644996" cy="2827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43727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Стержневая корневая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корень развивается из зародыша и образует мощный стержень с боковыми корнями. Такая система хорошо закрепляет растения и распространяется у многих двудольных.
</a:t>
            </a:r>
            <a:endParaRPr lang="en-US" sz="1002" dirty="0"/>
          </a:p>
        </p:txBody>
      </p:sp>
      <p:sp>
        <p:nvSpPr>
          <p:cNvPr id="11" name="Text 1"/>
          <p:cNvSpPr txBox="1"/>
          <p:nvPr/>
        </p:nvSpPr>
        <p:spPr>
          <a:xfrm>
            <a:off x="3401691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Мочковатая корневая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Состоит из множества корней одинакового размера, равномерно распространяющихся в почве. Часта у однодольных, обеспечивает быстрое всасывание воды и питательных веществ.
</a:t>
            </a:r>
            <a:endParaRPr lang="en-US" sz="986" dirty="0"/>
          </a:p>
        </p:txBody>
      </p:sp>
      <p:sp>
        <p:nvSpPr>
          <p:cNvPr id="12" name="Text 2"/>
          <p:cNvSpPr txBox="1"/>
          <p:nvPr/>
        </p:nvSpPr>
        <p:spPr>
          <a:xfrm>
            <a:off x="6148374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корней и корнеплоды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укрепляют растение и поглощают влагу и минералы. Некоторые виды накапливают питательные вещества в корнеплодах, таких как морковь и свекла, обеспечивая запас энергии.
</a:t>
            </a:r>
            <a:endParaRPr lang="en-US" sz="1002" dirty="0"/>
          </a:p>
        </p:txBody>
      </p:sp>
      <p:sp>
        <p:nvSpPr>
          <p:cNvPr id="13" name="Text 3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Корневая система: типы и биологическое значение
</a:t>
            </a:r>
            <a:endParaRPr lang="en-US" sz="2400" dirty="0"/>
          </a:p>
        </p:txBody>
      </p:sp>
      <p:sp>
        <p:nvSpPr>
          <p:cNvPr id="14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26" y="2328144"/>
            <a:ext cx="2675520" cy="26284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8373" y="2328144"/>
            <a:ext cx="2675520" cy="26284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58905" y="2328144"/>
            <a:ext cx="2675520" cy="2628489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покрытосеменных: функции и строение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64538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и транспортировка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удерживает листья и цветки, обеспечивая прочность и связь между корнями и надземными органами за счет сосудистых пучков.
</a:t>
            </a:r>
            <a:endParaRPr lang="en-US" sz="961" dirty="0"/>
          </a:p>
        </p:txBody>
      </p:sp>
      <p:sp>
        <p:nvSpPr>
          <p:cNvPr id="11" name="Text 2"/>
          <p:cNvSpPr txBox="1"/>
          <p:nvPr/>
        </p:nvSpPr>
        <p:spPr>
          <a:xfrm>
            <a:off x="3434933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Вариации формы стебля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Стебли могут быть прямостоячими, ползучими по земле или вьющимися, приспосабливаясь к окружающей среде и способствуя разрастанию растения.
</a:t>
            </a:r>
            <a:endParaRPr lang="en-US" sz="1002" dirty="0"/>
          </a:p>
        </p:txBody>
      </p:sp>
      <p:sp>
        <p:nvSpPr>
          <p:cNvPr id="12" name="Text 3"/>
          <p:cNvSpPr txBox="1"/>
          <p:nvPr/>
        </p:nvSpPr>
        <p:spPr>
          <a:xfrm>
            <a:off x="620546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питательных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стеблях накапливаются вещества, например крахмал, служащие источником питания для растения в неблагоприятных условиях.
</a:t>
            </a:r>
            <a:endParaRPr lang="en-US" sz="1005" dirty="0"/>
          </a:p>
        </p:txBody>
      </p:sp>
      <p:sp>
        <p:nvSpPr>
          <p:cNvPr id="13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941" y="2327342"/>
            <a:ext cx="2644996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6905" y="2327342"/>
            <a:ext cx="2644996" cy="28272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3588" y="2327342"/>
            <a:ext cx="2644996" cy="2827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43727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 расселение семян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 защищают семена от повреждений и способствуют их распространению разными способами – с помощью животных, ветра или воды.
</a:t>
            </a:r>
            <a:endParaRPr lang="en-US" sz="1002" dirty="0"/>
          </a:p>
        </p:txBody>
      </p:sp>
      <p:sp>
        <p:nvSpPr>
          <p:cNvPr id="11" name="Text 1"/>
          <p:cNvSpPr txBox="1"/>
          <p:nvPr/>
        </p:nvSpPr>
        <p:spPr>
          <a:xfrm>
            <a:off x="3401691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Сочные плоды
</a:t>
            </a:r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сочным плодам относятся ягоды и яблоки; они привлекают животных, которые поедают их и разносят семена на большие расстояния.
</a:t>
            </a:r>
            <a:endParaRPr lang="en-US" sz="1087" dirty="0"/>
          </a:p>
        </p:txBody>
      </p:sp>
      <p:sp>
        <p:nvSpPr>
          <p:cNvPr id="12" name="Text 2"/>
          <p:cNvSpPr txBox="1"/>
          <p:nvPr/>
        </p:nvSpPr>
        <p:spPr>
          <a:xfrm>
            <a:off x="6148374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Сухие плоды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Сухие плоды, как орехи или коробочки, часто имеют приспособления для распространения: например, одуванчик обладает парашютиками для переноса ветром.
</a:t>
            </a:r>
            <a:endParaRPr lang="en-US" sz="1002" dirty="0"/>
          </a:p>
        </p:txBody>
      </p:sp>
      <p:sp>
        <p:nvSpPr>
          <p:cNvPr id="13" name="Text 3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 и их роль в жизни растения
</a:t>
            </a:r>
            <a:endParaRPr lang="en-US" sz="2400" dirty="0"/>
          </a:p>
        </p:txBody>
      </p:sp>
      <p:sp>
        <p:nvSpPr>
          <p:cNvPr id="14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26" y="2328144"/>
            <a:ext cx="2675520" cy="26284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8373" y="2328144"/>
            <a:ext cx="2675520" cy="26284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58905" y="2328144"/>
            <a:ext cx="2675520" cy="2628489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семени и его функции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64538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Зародыш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каждом семени содержится зародыш – будущее растение, который запускает процесс роста при благоприятных условиях.
</a:t>
            </a:r>
            <a:endParaRPr lang="en-US" sz="1151" dirty="0"/>
          </a:p>
        </p:txBody>
      </p:sp>
      <p:sp>
        <p:nvSpPr>
          <p:cNvPr id="11" name="Text 2"/>
          <p:cNvSpPr txBox="1"/>
          <p:nvPr/>
        </p:nvSpPr>
        <p:spPr>
          <a:xfrm>
            <a:off x="3434933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питательных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Эндосперм или семядоли служат питательной базой для зародыша, обеспечивая его энергией до прорастания.
</a:t>
            </a:r>
            <a:endParaRPr lang="en-US" sz="1188" dirty="0"/>
          </a:p>
        </p:txBody>
      </p:sp>
      <p:sp>
        <p:nvSpPr>
          <p:cNvPr id="12" name="Text 3"/>
          <p:cNvSpPr txBox="1"/>
          <p:nvPr/>
        </p:nvSpPr>
        <p:spPr>
          <a:xfrm>
            <a:off x="620546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 всхожесть семян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покрыты плотной оболочкой, защищающей их от повреждений. Многие семена способны сохранять всхожесть длительное время и выдерживать неблагоприятные условия.
</a:t>
            </a:r>
            <a:endParaRPr lang="en-US" sz="1002" dirty="0"/>
          </a:p>
        </p:txBody>
      </p:sp>
      <p:sp>
        <p:nvSpPr>
          <p:cNvPr id="13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771297"/>
            <a:ext cx="4750071" cy="22702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Отличительные черты однодольных и двудольных растений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основных признаков однодольных и двудольных растений с примерами представителей каждой группы.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признаки позволяют легко отличать однодольные от двудольных покрытосеменных растений.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учебные пособия для средней школы, 2023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941" y="2327342"/>
            <a:ext cx="2644996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6905" y="2327342"/>
            <a:ext cx="2644996" cy="28272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3588" y="2327342"/>
            <a:ext cx="2644996" cy="2827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43727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злаков в сельском хозяйстве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Ключевыми однодольными являются злаки: пшеница, рис и кукуруза. Они служат основой питания человечества во многих странах, обеспечивая калории и питательные вещества. Злаковые культуры отличаются высокой урожайностью и адаптивностью.
</a:t>
            </a:r>
            <a:endParaRPr lang="en-US" sz="864" dirty="0"/>
          </a:p>
        </p:txBody>
      </p:sp>
      <p:sp>
        <p:nvSpPr>
          <p:cNvPr id="11" name="Text 1"/>
          <p:cNvSpPr txBox="1"/>
          <p:nvPr/>
        </p:nvSpPr>
        <p:spPr>
          <a:xfrm>
            <a:off x="3401691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Цветочные украшения: лилии и тюльпаны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Лилия и тюльпан — однодольные растения с яркими соцветиями. Их узкие листья обладают параллельным жилкованием. Эти цветы ценятся в декоративном садоводстве благодаря разнообразию оттенков и форм, а также приятному аромату.
</a:t>
            </a:r>
            <a:endParaRPr lang="en-US" sz="864" dirty="0"/>
          </a:p>
        </p:txBody>
      </p:sp>
      <p:sp>
        <p:nvSpPr>
          <p:cNvPr id="12" name="Text 2"/>
          <p:cNvSpPr txBox="1"/>
          <p:nvPr/>
        </p:nvSpPr>
        <p:spPr>
          <a:xfrm>
            <a:off x="6148374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Орхидеи: удивительное многообразие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Орхидеи представляют самый большой и разнообразный род однодольных. Они обитают в тропиках и умеренных зонах. Уникальные приспособления цветков способствуют опылению специализированными насекомыми.
</a:t>
            </a:r>
            <a:endParaRPr lang="en-US" sz="864" dirty="0"/>
          </a:p>
        </p:txBody>
      </p:sp>
      <p:sp>
        <p:nvSpPr>
          <p:cNvPr id="13" name="Text 3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Однодольные растения: важнейшие представители
</a:t>
            </a:r>
            <a:endParaRPr lang="en-US" sz="2400" dirty="0"/>
          </a:p>
        </p:txBody>
      </p:sp>
      <p:sp>
        <p:nvSpPr>
          <p:cNvPr id="14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26" y="2328144"/>
            <a:ext cx="2675520" cy="26284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8373" y="2328144"/>
            <a:ext cx="2675520" cy="26284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58905" y="2328144"/>
            <a:ext cx="2675520" cy="2628489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Двудольные растения: основные особенности и примеры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64538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Дуб — символ прочности и долголетия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Дуб является типичным представителем двудольных, известным своим мощным стволом и широкой кроной. Стебель способен к вторичному утолщению, что позволяет ему достигать значительных размеров и долгого возраста.
</a:t>
            </a:r>
            <a:endParaRPr lang="en-US" sz="864" dirty="0"/>
          </a:p>
        </p:txBody>
      </p:sp>
      <p:sp>
        <p:nvSpPr>
          <p:cNvPr id="11" name="Text 2"/>
          <p:cNvSpPr txBox="1"/>
          <p:nvPr/>
        </p:nvSpPr>
        <p:spPr>
          <a:xfrm>
            <a:off x="3434933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Яблоня — важнейшая плодовая культура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Яблоня широко культивируется благодаря вкусным и полезным плодам. Ее листья имеют сетчатое жилкование, а корневая система — стержневая. Яблони играют значительную роль в аграрной экономике и питании человека.
</a:t>
            </a:r>
            <a:endParaRPr lang="en-US" sz="864" dirty="0"/>
          </a:p>
        </p:txBody>
      </p:sp>
      <p:sp>
        <p:nvSpPr>
          <p:cNvPr id="12" name="Text 3"/>
          <p:cNvSpPr txBox="1"/>
          <p:nvPr/>
        </p:nvSpPr>
        <p:spPr>
          <a:xfrm>
            <a:off x="620546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Бобовые — ценное семейство с азотфиксацией
</a:t>
            </a:r>
            <a:pPr algn="l" indent="0" marL="0">
              <a:lnSpc>
                <a:spcPct val="100000"/>
              </a:lnSpc>
              <a:buNone/>
            </a:pPr>
            <a:r>
              <a:rPr lang="en-US" sz="6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семейства бобовых, такие как фасоль и горох, отличаются способностью к фиксации атмосферного азота. Это улучшает плодородие почв. Их листья разнообразны по форме, а стебли могут быть как травянистыми, так и ползучими.
</a:t>
            </a:r>
            <a:endParaRPr lang="en-US" sz="796" dirty="0"/>
          </a:p>
        </p:txBody>
      </p:sp>
      <p:sp>
        <p:nvSpPr>
          <p:cNvPr id="13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покрытосеменных: распространение по континентам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адаптированы к разнообразным климатическим зонам, что обеспечивает их повсеместное распространение и доминирование в растительном покрове.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видов сосредоточена на Евразии и Южной Америке, что отражает богатство и разнообразие экосистем этих регионов.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Биогеографический обзор, 2023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Среды обитания и экосистемное разнообразие покрытосеменных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66332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биомы предоставляют покрытосеменным оптимальные условия для роста благодаря разнообразию света и влаги.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68797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и луга характеризуются преобладанием травянистых форм и приспособлениями к открытому грунту.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66332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и засушливые регионы населены засухоустойчивыми видами с ограниченным испарением.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968797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и болотистые среды включают растения с адаптациями к переувлажнению и низкому содержанию кислорода в почве.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941" y="2327342"/>
            <a:ext cx="2644996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6905" y="2327342"/>
            <a:ext cx="2644996" cy="28272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3588" y="2327342"/>
            <a:ext cx="2644996" cy="2827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43727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функции основного яруса растительности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составляют структуру лесов и лугов, где обеспечивают среду обитания для множества видов животных. Они участвуют в поддержании биологического равновесия экосистем.
</a:t>
            </a:r>
            <a:endParaRPr lang="en-US" sz="833" dirty="0"/>
          </a:p>
        </p:txBody>
      </p:sp>
      <p:sp>
        <p:nvSpPr>
          <p:cNvPr id="11" name="Text 1"/>
          <p:cNvSpPr txBox="1"/>
          <p:nvPr/>
        </p:nvSpPr>
        <p:spPr>
          <a:xfrm>
            <a:off x="3401691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пищевых цепях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 и листья покрытосеменных служат пищей для многих животных, поддерживая разнообразие видов на разных трофических уровнях. Это способствует устойчивости экосистем.
</a:t>
            </a:r>
            <a:endParaRPr lang="en-US" sz="1002" dirty="0"/>
          </a:p>
        </p:txBody>
      </p:sp>
      <p:sp>
        <p:nvSpPr>
          <p:cNvPr id="12" name="Text 2"/>
          <p:cNvSpPr txBox="1"/>
          <p:nvPr/>
        </p:nvSpPr>
        <p:spPr>
          <a:xfrm>
            <a:off x="6148374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почвенные процессы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Корневая система покрытосеменных укрепляет почву, предотвращая эрозию. Растения участвуют в круговороте веществ, способствуя плодородию и восстановлению экосистем.
</a:t>
            </a:r>
            <a:endParaRPr lang="en-US" sz="1002" dirty="0"/>
          </a:p>
        </p:txBody>
      </p:sp>
      <p:sp>
        <p:nvSpPr>
          <p:cNvPr id="13" name="Text 3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покрытосеменных в природе
</a:t>
            </a:r>
            <a:endParaRPr lang="en-US" sz="2400" dirty="0"/>
          </a:p>
        </p:txBody>
      </p:sp>
      <p:sp>
        <p:nvSpPr>
          <p:cNvPr id="14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26" y="2328144"/>
            <a:ext cx="2675520" cy="26284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8373" y="2328144"/>
            <a:ext cx="2675520" cy="26284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58905" y="2328144"/>
            <a:ext cx="2675520" cy="2628489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и человек: хозяйственное значение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64538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как источник продуктов питания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сельскохозяйственные культуры, такие как пшеница, картофель и яблоки, происходят от покрытосеменных. Они обеспечивают важнейшие калории и витамины.
</a:t>
            </a:r>
            <a:endParaRPr lang="en-US" sz="833" dirty="0"/>
          </a:p>
        </p:txBody>
      </p:sp>
      <p:sp>
        <p:nvSpPr>
          <p:cNvPr id="11" name="Text 2"/>
          <p:cNvSpPr txBox="1"/>
          <p:nvPr/>
        </p:nvSpPr>
        <p:spPr>
          <a:xfrm>
            <a:off x="3434933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покрытосеменных в промышленности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7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служат сырьем для производства тканей (хлопок, лен), лекарств и эфирных масел. Это обогащает промышленность природными материалами.
</a:t>
            </a:r>
            <a:endParaRPr lang="en-US" sz="905" dirty="0"/>
          </a:p>
        </p:txBody>
      </p:sp>
      <p:sp>
        <p:nvSpPr>
          <p:cNvPr id="12" name="Text 3"/>
          <p:cNvSpPr txBox="1"/>
          <p:nvPr/>
        </p:nvSpPr>
        <p:spPr>
          <a:xfrm>
            <a:off x="620546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Озеленение и декоративное садоводство
</a:t>
            </a:r>
            <a:pPr algn="l" indent="0" marL="0">
              <a:lnSpc>
                <a:spcPct val="100000"/>
              </a:lnSpc>
              <a:buNone/>
            </a:pPr>
            <a:r>
              <a:rPr lang="en-US" sz="7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видов покрытосеменных применяются для украшения городов и садов. Их разнообразие форм и цветов улучшает эстетическую ценность ландшафтов.
</a:t>
            </a:r>
            <a:endParaRPr lang="en-US" sz="937" dirty="0"/>
          </a:p>
        </p:txBody>
      </p:sp>
      <p:sp>
        <p:nvSpPr>
          <p:cNvPr id="13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941" y="2327342"/>
            <a:ext cx="2644996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6905" y="2327342"/>
            <a:ext cx="2644996" cy="28272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3588" y="2327342"/>
            <a:ext cx="2644996" cy="2827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43727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Раффлезия — гигант среди цветков
</a:t>
            </a:r>
            <a:pPr algn="l" indent="0" marL="0">
              <a:lnSpc>
                <a:spcPct val="100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тропический паразит выделяется самым крупным цветком в мире, достигающим до одного метра в диаметре. Его необычная форма и размер привлекают внимание биологов и туристов.
</a:t>
            </a:r>
            <a:endParaRPr lang="en-US" sz="990" dirty="0"/>
          </a:p>
        </p:txBody>
      </p:sp>
      <p:sp>
        <p:nvSpPr>
          <p:cNvPr id="11" name="Text 1"/>
          <p:cNvSpPr txBox="1"/>
          <p:nvPr/>
        </p:nvSpPr>
        <p:spPr>
          <a:xfrm>
            <a:off x="3401691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Секвойя — гигант древних лесов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Секвойя является самым высоким деревом на планете, отдельные особи превышают 100 метров. Ее долговечность и размеры делают этот вид символом силы и природы.
</a:t>
            </a:r>
            <a:endParaRPr lang="en-US" sz="1002" dirty="0"/>
          </a:p>
        </p:txBody>
      </p:sp>
      <p:sp>
        <p:nvSpPr>
          <p:cNvPr id="12" name="Text 2"/>
          <p:cNvSpPr txBox="1"/>
          <p:nvPr/>
        </p:nvSpPr>
        <p:spPr>
          <a:xfrm>
            <a:off x="6148374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Венерина мухоловка — хищница среди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необычное растение способно захватывать и переваривать насекомых, что помогает компенсировать нехватку питательных веществ в бедных почвах, где оно растет.
</a:t>
            </a:r>
            <a:endParaRPr lang="en-US" sz="833" dirty="0"/>
          </a:p>
        </p:txBody>
      </p:sp>
      <p:sp>
        <p:nvSpPr>
          <p:cNvPr id="13" name="Text 3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представители покрытосеменных
</a:t>
            </a:r>
            <a:endParaRPr lang="en-US" sz="2400" dirty="0"/>
          </a:p>
        </p:txBody>
      </p:sp>
      <p:sp>
        <p:nvSpPr>
          <p:cNvPr id="14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покрытосеменных: основные этапы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развития растения от семени до созревания плодов с двойным оплодотворением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26" y="2328144"/>
            <a:ext cx="2675520" cy="26284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8373" y="2328144"/>
            <a:ext cx="2675520" cy="26284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58905" y="2328144"/>
            <a:ext cx="2675520" cy="2628489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угрозы покрытосеменным и меры их охраны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64538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вырубки лесов
</a:t>
            </a:r>
            <a:pPr algn="l" indent="0" marL="0">
              <a:lnSpc>
                <a:spcPct val="100000"/>
              </a:lnSpc>
              <a:buNone/>
            </a:pPr>
            <a:r>
              <a:rPr lang="en-US" sz="7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уничтожение лесов уменьшает численность покрытосеменных и влияет на биологическое разнообразие. Это нарушает экосистемы и снижает устойчивость природных сообществ.
</a:t>
            </a:r>
            <a:endParaRPr lang="en-US" sz="935" dirty="0"/>
          </a:p>
        </p:txBody>
      </p:sp>
      <p:sp>
        <p:nvSpPr>
          <p:cNvPr id="11" name="Text 2"/>
          <p:cNvSpPr txBox="1"/>
          <p:nvPr/>
        </p:nvSpPr>
        <p:spPr>
          <a:xfrm>
            <a:off x="3434933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загрязнение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Вредные вещества и отходы негативно сказываются на здоровье растений, замедляют рост и могут привести к исчезновению чувствительных видов.
</a:t>
            </a:r>
            <a:endParaRPr lang="en-US" sz="1002" dirty="0"/>
          </a:p>
        </p:txBody>
      </p:sp>
      <p:sp>
        <p:nvSpPr>
          <p:cNvPr id="12" name="Text 3"/>
          <p:cNvSpPr txBox="1"/>
          <p:nvPr/>
        </p:nvSpPr>
        <p:spPr>
          <a:xfrm>
            <a:off x="620546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инвазивных видов и охрана
</a:t>
            </a:r>
            <a:pPr algn="l" indent="0" marL="0">
              <a:lnSpc>
                <a:spcPct val="100000"/>
              </a:lnSpc>
              <a:buNone/>
            </a:pPr>
            <a:r>
              <a:rPr lang="en-US" sz="7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Иностранные виды конкурируют с местными растениями, угрожая их существованию. В ответ создаются заповедники и реализуются программы восстановления и законов по охране природы.
</a:t>
            </a:r>
            <a:endParaRPr lang="en-US" sz="942" dirty="0"/>
          </a:p>
        </p:txBody>
      </p:sp>
      <p:sp>
        <p:nvSpPr>
          <p:cNvPr id="13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319"/>
            <a:ext cx="5470500" cy="51499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700" y="892150"/>
            <a:ext cx="3502800" cy="325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– основа жизни на Земле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разнообразие и биологические особенности обеспечивают устойчивость экосистем, поддерживают продовольственную безопасность и сохраняют природную красоту для будущих поколений.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2026-05-09T10:25:00Z</dcterms:created>
  <dcterms:modified xsi:type="dcterms:W3CDTF">2026-05-09T10:25:00Z</dcterms:modified>
</cp:coreProperties>
</file>