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 как часть хозяйства России и мира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поля и фермы — к магазину и столу: логика отрасли.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пищи: от сырья до рынка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 показывает, как природные ресурсы, население, транспорт и спрос вместе формируют размещение предприятий и меняют территориальную организацию хозяйства.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пищевой промышленности и её подотрасли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53650" y="3656707"/>
            <a:ext cx="20670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производства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53650" y="4017515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отрасль входят мукомольная, хлебопекарная, мясная, молочная, рыбная, сахарная, масложировая, кондитерская, консервная и напиточная подотрасли. Каждая из них решает свою задачу в обеспечении населения продуктами.
</a:t>
            </a:r>
            <a:endParaRPr lang="en-US" sz="814" dirty="0"/>
          </a:p>
        </p:txBody>
      </p:sp>
      <p:sp>
        <p:nvSpPr>
          <p:cNvPr id="13" name="Text 4"/>
          <p:cNvSpPr txBox="1"/>
          <p:nvPr/>
        </p:nvSpPr>
        <p:spPr>
          <a:xfrm>
            <a:off x="6199050" y="3656707"/>
            <a:ext cx="20670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зависимость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99050" y="4017515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сырьё и рынок сбыта друг от друга, тем выше значение логистики. Для пищевой промышленности это один из главных факторов, влияющих на себестоимость и устойчивость поставок.
</a:t>
            </a:r>
            <a:endParaRPr lang="en-US" sz="814" dirty="0"/>
          </a:p>
        </p:txBody>
      </p:sp>
      <p:sp>
        <p:nvSpPr>
          <p:cNvPr id="15" name="Text 6"/>
          <p:cNvSpPr txBox="1"/>
          <p:nvPr/>
        </p:nvSpPr>
        <p:spPr>
          <a:xfrm>
            <a:off x="3326350" y="3656707"/>
            <a:ext cx="20670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на потребителя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26350" y="4017515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производства размещаются ближе к крупным городам и густонаселённым районам, где высок спрос и удобнее распределение готовой продукции. Так работают хлебопекарная и кондитерская отрасли.
</a:t>
            </a:r>
            <a:endParaRPr lang="en-US" sz="814" dirty="0"/>
          </a:p>
        </p:txBody>
      </p:sp>
      <p:sp>
        <p:nvSpPr>
          <p:cNvPr id="17" name="Text 8"/>
          <p:cNvSpPr txBox="1"/>
          <p:nvPr/>
        </p:nvSpPr>
        <p:spPr>
          <a:xfrm>
            <a:off x="4765163" y="2188500"/>
            <a:ext cx="20670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хранении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765163" y="2549308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оборота сырья и срок хранения продукции определяют форму перевозок, объём складов и потребность в холодильных мощностях. Поэтому территориальная организация подотраслей сильно различается.
</a:t>
            </a:r>
            <a:endParaRPr lang="en-US" sz="814" dirty="0"/>
          </a:p>
        </p:txBody>
      </p:sp>
      <p:sp>
        <p:nvSpPr>
          <p:cNvPr id="19" name="Text 10"/>
          <p:cNvSpPr txBox="1"/>
          <p:nvPr/>
        </p:nvSpPr>
        <p:spPr>
          <a:xfrm>
            <a:off x="1892463" y="2188500"/>
            <a:ext cx="20670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сырьём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1892463" y="2549308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предприятий стремится к районам выращивания и добычи сырья, чтобы сократить потери и расходы на перевозку. Это особенно заметно в молочной, мясной, сахарной и рыбной промышленности.
</a:t>
            </a:r>
            <a:endParaRPr lang="en-US" sz="8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2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предприятий пищевой промышленности
</a:t>
            </a:r>
            <a:endParaRPr lang="en-US" sz="2022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подотраслей один и тот же фактор работает по-разному: где-то решает сырьё, а где-то — близость к крупному рынку.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сырьевой и потребительский факторы; именно они чаще всего определяют географию предприятий и цепочек поставок.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географии; аналитическая оценка факторов размещения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5" y="1345202"/>
            <a:ext cx="2740500" cy="2298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1275" y="1345202"/>
            <a:ext cx="2740500" cy="2298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761" y="1345202"/>
            <a:ext cx="2740500" cy="229891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4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7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сырья к готовому продукту: географическая цепочка производства
</a:t>
            </a:r>
            <a:endParaRPr lang="en-US" sz="1807" dirty="0"/>
          </a:p>
        </p:txBody>
      </p:sp>
      <p:sp>
        <p:nvSpPr>
          <p:cNvPr id="10" name="Text 1"/>
          <p:cNvSpPr txBox="1"/>
          <p:nvPr/>
        </p:nvSpPr>
        <p:spPr>
          <a:xfrm>
            <a:off x="45365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ферма, море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5364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цепочки всегда находится источник сырья: зерновое поле, животноводческая ферма или рыболовный район. Именно здесь формируется основа будущего продукта, а качество и объём сырья задают возможности переработки и дальнейшей доставки.
</a:t>
            </a:r>
            <a:endParaRPr lang="en-US" sz="761" dirty="0"/>
          </a:p>
        </p:txBody>
      </p:sp>
      <p:sp>
        <p:nvSpPr>
          <p:cNvPr id="12" name="Text 3"/>
          <p:cNvSpPr txBox="1"/>
          <p:nvPr/>
        </p:nvSpPr>
        <p:spPr>
          <a:xfrm>
            <a:off x="619273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 и магазин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19273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этап связан с распределением по торговой сети. Чем дальше предприятие от потребителя, тем важнее склады, холодильники и транспортные узлы: они помогают доставить товар без потерь и обеспечить стабильное снабжение городов.
</a:t>
            </a:r>
            <a:endParaRPr lang="en-US" sz="770" dirty="0"/>
          </a:p>
        </p:txBody>
      </p:sp>
      <p:sp>
        <p:nvSpPr>
          <p:cNvPr id="14" name="Text 5"/>
          <p:cNvSpPr txBox="1"/>
          <p:nvPr/>
        </p:nvSpPr>
        <p:spPr>
          <a:xfrm>
            <a:off x="3325221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 и упаковка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25220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перерабатывающем предприятии сырьё превращается в товар с более высокой стоимостью. После основных технологических операций продукт сортируют, упаковывают и готовят к хранению, чтобы он сохранил свойства при перевозке и продаже.
</a:t>
            </a:r>
            <a:endParaRPr lang="en-US" sz="797" dirty="0"/>
          </a:p>
        </p:txBody>
      </p:sp>
      <p:sp>
        <p:nvSpPr>
          <p:cNvPr id="16" name="Text 7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8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логика размещения пищевых предприятий
</a:t>
            </a:r>
            <a:endParaRPr lang="en-US" sz="2088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общую цепочку движения сырья и различия между скоропортящейся и длительно хранящейся продукцией.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975" y="2501025"/>
            <a:ext cx="4789949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8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подотраслей по сырью, размещению и транспортной зависимости
</a:t>
            </a:r>
            <a:endParaRPr lang="en-US" sz="1628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размещение предприятий определяется не только видом сырья, но и сроком хранения продукции, а также удалённостью от потребителя.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Скоропортящиеся и массово потребляемые товары сильнее всего зависят от транспорта и близости к рынкам сбыта.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75" y="3563748"/>
            <a:ext cx="360000" cy="32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25" y="3579748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575" y="1929007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0125" y="1965007"/>
            <a:ext cx="360000" cy="28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сырьевой базы пищевой промышленности России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6217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Рыбные ресурсы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6217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Рыбное сырьё поступает с Дальнего Востока, севера европейской части и из морских бассейнов России. Для этой базы решающими остаются морские порты и холодильная логистика.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480772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и распределение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80772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сырья и полуфабрикатов поступает по импорту, если внутренние ресурсы ограничены или сезонны. Это расширяет ассортимент, но усиливает зависимость от внешних поставок и транспорта.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46457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районы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6457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поступает из степных и лесостепных районов юга Европейской России, Поволжья, юга Сибири и Алтая. Именно там сосредоточены основные площади зернового хозяйства.
</a:t>
            </a:r>
            <a:endParaRPr lang="en-US" sz="900" dirty="0"/>
          </a:p>
        </p:txBody>
      </p:sp>
      <p:sp>
        <p:nvSpPr>
          <p:cNvPr id="20" name="Text 8"/>
          <p:cNvSpPr txBox="1"/>
          <p:nvPr/>
        </p:nvSpPr>
        <p:spPr>
          <a:xfrm>
            <a:off x="481012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Молочно-мясная база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481012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и мясо связаны с пригородами крупных городов и животноводческими районами Центральной России, Поволжья, Урала и Сибири. Здесь особенно важны устойчивые поставки и охлаждение.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России с наибольшей концентрацией пищевой промышленности
</a:t>
            </a:r>
            <a:endParaRPr lang="en-US" sz="1735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предприятий отражает сочетание спроса, транспорта и специализации сельского хозяйства. На карте страны особенно заметны узлы переработки и снабжения.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Поволжье лидируют по концентрации, а южные и приморские районы выделяются отраслевой специализацией и сырьевой базой.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географии; сравнительная оценка региональной концентрации
</a:t>
            </a:r>
            <a:endParaRPr lang="en-US" sz="12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2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 как отрасль, формирующая города и агломерации
</a:t>
            </a:r>
            <a:endParaRPr lang="en-US" sz="1632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0350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потребительский спрос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0350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ежедневно требуют больших объёмов хлеба, молока, мяса, напитков и кондитерских изделий. Поэтому предприятия стремятся размещаться рядом с населением, чтобы быстрее доставлять продукцию и сокращать потери.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918978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Пригородная специализация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18978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крупных центров часто концентрируются молочные комбинаты, птицефабрики, мясоперерабатывающие комплексы и распределительные склады. Такое размещение помогает быстрее доставлять скоропортящиеся товары в магазины.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76102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 и сервис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76102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создаёт занятость не только на заводах, но и в транспорте, складском хозяйстве, упаковке и торговле. Так пищевые предприятия поддерживают экономическую жизнь города и его пригородов.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633226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Инфраструктурный эффект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633226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Агломерации дают предприятиям готовую инженерную базу: воду, энергию, дороги, связь и логистические площадки. Это снижает издержки и делает размещение более устойчивым и удобным для крупных производств.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825" y="2395017"/>
            <a:ext cx="5093700" cy="12809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Подотрасли и их географические особенности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3075" y="150902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размещение пищевых предприятий зависит от вида сырья, сроков хранения продукции и роли транспорта.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23075" y="293777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подотрасли своя пространственная логика: одни тяготеют к сырью, другие — к потребителю и транспортным узлам.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650" y="4413925"/>
            <a:ext cx="33015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хозяйства; обобщение по видам пищевой промышленности.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425312"/>
            <a:ext cx="8239800" cy="2116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6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размещения и развития пищевой промышленности
</a:t>
            </a:r>
            <a:endParaRPr lang="en-US" sz="2036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2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Неравномерная сырьевая база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32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Сельскохозяйственное сырьё распределено по стране неравномерно, поэтому предприятия не всегда могут размещаться близко к источникам поставок. Это усложняет планирование, повышает зависимость от межрегиональных перевозок и делает производство чувствительным к сезонности.
</a:t>
            </a:r>
            <a:endParaRPr lang="en-US" sz="602" dirty="0"/>
          </a:p>
        </p:txBody>
      </p:sp>
      <p:sp>
        <p:nvSpPr>
          <p:cNvPr id="14" name="Text 4"/>
          <p:cNvSpPr txBox="1"/>
          <p:nvPr/>
        </p:nvSpPr>
        <p:spPr>
          <a:xfrm>
            <a:off x="69095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Ценовая и инфраструктурная нагрузка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9095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7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цен на сырьё, энергию и упаковку осложняют развитие отрасли. Для регионов с слабой инфраструктурой особенно ощутимы затраты на холодильные мощности, склады, транспорт и стабильное снабжение магазинов.
</a:t>
            </a:r>
            <a:endParaRPr lang="en-US" sz="687" dirty="0"/>
          </a:p>
        </p:txBody>
      </p:sp>
      <p:sp>
        <p:nvSpPr>
          <p:cNvPr id="16" name="Text 6"/>
          <p:cNvSpPr txBox="1"/>
          <p:nvPr/>
        </p:nvSpPr>
        <p:spPr>
          <a:xfrm>
            <a:off x="47574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при хранении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574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Скоропортящиеся продукты требуют охлаждения, быстрого оборота и строгого контроля качества. При нарушении условий хранения возрастают потери сырья и готовой продукции, а вместе с ними — расходы предприятий и торговых сетей.
</a:t>
            </a:r>
            <a:endParaRPr lang="en-US" sz="683" dirty="0"/>
          </a:p>
        </p:txBody>
      </p:sp>
      <p:sp>
        <p:nvSpPr>
          <p:cNvPr id="18" name="Text 8"/>
          <p:cNvSpPr txBox="1"/>
          <p:nvPr/>
        </p:nvSpPr>
        <p:spPr>
          <a:xfrm>
            <a:off x="26053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Дорогая логистика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53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 между районами производства и потребления увеличивают транспортные расходы, особенно для удалённых северных и восточных территорий. Чем сложнее маршрут и чем ниже плотность сети, тем выше себестоимость продукции.
</a:t>
            </a:r>
            <a:endParaRPr lang="en-US" sz="6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9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различия в нагрузке на транспорт и хранение
</a:t>
            </a:r>
            <a:endParaRPr lang="en-US" sz="2049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скоропортящихся товаров решающими становятся скорость доставки, холодовая цепь и точность планирования поставок на всех этапах пути.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значения, тем сильнее влияние географии на цену и устойчивость снабжения; максимальная нагрузка характерна для молока, мяса, рыбы и свежей продукции.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географии пищевой промышленности; качественная оценка факторов размещения.
</a:t>
            </a:r>
            <a:endParaRPr lang="en-US" sz="10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определяет специализацию региона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между природной основой, хозяйственным профилем и рынками сбыта в пищевой промышленности.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география пищевой промышленности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2425305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Тяготение к рынкам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267958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предприятия пищевой промышленности размещаются там, где сосредоточены потребители, транспортные узлы и крупные города. Это снижает издержки доставки и ускоряет оборот продукции.
</a:t>
            </a:r>
            <a:endParaRPr lang="en-US" sz="959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3896694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добавленной стоимости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15097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сырья часто дополняется внутренней переработкой, чтобы продавать не только исходные продукты, но и более дорогие товары с высокой степенью готовности. Это повышает доходы и устойчивость экономики.
</a:t>
            </a:r>
            <a:endParaRPr lang="en-US" sz="959" dirty="0"/>
          </a:p>
        </p:txBody>
      </p:sp>
      <p:sp>
        <p:nvSpPr>
          <p:cNvPr id="15" name="Text 6"/>
          <p:cNvSpPr txBox="1"/>
          <p:nvPr/>
        </p:nvSpPr>
        <p:spPr>
          <a:xfrm>
            <a:off x="4820875" y="2425305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сельское хозяйство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820875" y="267958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сырьевая база остаётся главным условием развития отрасли. Страны с устойчивым производством зерна, мяса, молока, сахара и масличных культур получают преимущества в переработке и экспорте.
</a:t>
            </a:r>
            <a:endParaRPr lang="en-US" sz="959" dirty="0"/>
          </a:p>
        </p:txBody>
      </p:sp>
      <p:sp>
        <p:nvSpPr>
          <p:cNvPr id="17" name="Text 8"/>
          <p:cNvSpPr txBox="1"/>
          <p:nvPr/>
        </p:nvSpPr>
        <p:spPr>
          <a:xfrm>
            <a:off x="4820875" y="3896694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международной торговли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820875" y="415097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потоки продовольствия соединяют аграрные районы, морские порты и промышленные центры. Особенно значимы поставки зерна, растительных масел, сахара, рыбы и продуктов длительного хранения.
</a:t>
            </a:r>
            <a:endParaRPr lang="en-US" sz="9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371" y="2501025"/>
            <a:ext cx="7759158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пищевой промышленности в мировой торговле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мировой географии хозяйства; общая характеристика международной торговли продовольствием.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товаров по-разному зависят от транспорта, сроков хранения и структуры спроса на внешних рынках.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хранение и перевозка, тем важнее логистика и порты; торговля продовольствием связывает аграрные территории с крупными потребительскими центрами.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656" y="3498420"/>
            <a:ext cx="27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0081" y="3534420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5868" y="3498420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0519" y="1778483"/>
            <a:ext cx="360000" cy="32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68806" y="1758483"/>
            <a:ext cx="315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аспекты пищевой промышленности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7" name="Text 2"/>
          <p:cNvSpPr txBox="1"/>
          <p:nvPr/>
        </p:nvSpPr>
        <p:spPr>
          <a:xfrm>
            <a:off x="318650" y="4029725"/>
            <a:ext cx="26532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Водопотребление
</a:t>
            </a:r>
            <a:endParaRPr lang="en-US" sz="900" dirty="0"/>
          </a:p>
        </p:txBody>
      </p:sp>
      <p:sp>
        <p:nvSpPr>
          <p:cNvPr id="18" name="Text 3"/>
          <p:cNvSpPr txBox="1"/>
          <p:nvPr/>
        </p:nvSpPr>
        <p:spPr>
          <a:xfrm>
            <a:off x="318650" y="4267153"/>
            <a:ext cx="2653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отрасли используют значительные объёмы воды для мойки сырья, технологических операций и санитарной обработки. Поэтому особенно важны экономия ресурсов и эффективная очистка стоков.
</a:t>
            </a:r>
            <a:endParaRPr lang="en-US" sz="700" dirty="0"/>
          </a:p>
        </p:txBody>
      </p:sp>
      <p:sp>
        <p:nvSpPr>
          <p:cNvPr id="19" name="Text 4"/>
          <p:cNvSpPr txBox="1"/>
          <p:nvPr/>
        </p:nvSpPr>
        <p:spPr>
          <a:xfrm>
            <a:off x="6167075" y="4029725"/>
            <a:ext cx="26532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отходы
</a:t>
            </a:r>
            <a:endParaRPr lang="en-US" sz="900" dirty="0"/>
          </a:p>
        </p:txBody>
      </p:sp>
      <p:sp>
        <p:nvSpPr>
          <p:cNvPr id="20" name="Text 5"/>
          <p:cNvSpPr txBox="1"/>
          <p:nvPr/>
        </p:nvSpPr>
        <p:spPr>
          <a:xfrm>
            <a:off x="6167075" y="4267153"/>
            <a:ext cx="2653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использования перерабатываемой упаковки позволяет снизить нагрузку на полигоны. Важны также повторное использование материалов и сокращение лишней тары на всех этапах логистики.
</a:t>
            </a:r>
            <a:endParaRPr lang="en-US" sz="700" dirty="0"/>
          </a:p>
        </p:txBody>
      </p:sp>
      <p:sp>
        <p:nvSpPr>
          <p:cNvPr id="21" name="Text 6"/>
          <p:cNvSpPr txBox="1"/>
          <p:nvPr/>
        </p:nvSpPr>
        <p:spPr>
          <a:xfrm>
            <a:off x="3242863" y="4029725"/>
            <a:ext cx="26532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Побочные продукты
</a:t>
            </a:r>
            <a:endParaRPr lang="en-US" sz="900" dirty="0"/>
          </a:p>
        </p:txBody>
      </p:sp>
      <p:sp>
        <p:nvSpPr>
          <p:cNvPr id="22" name="Text 7"/>
          <p:cNvSpPr txBox="1"/>
          <p:nvPr/>
        </p:nvSpPr>
        <p:spPr>
          <a:xfrm>
            <a:off x="3242863" y="4267153"/>
            <a:ext cx="2653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Жмых, сыворотка, кожура, жиры и пищевые остатки при правильной переработке могут стать вторичным сырьём. Это уменьшает объём отходов и повышает ресурсную отдачу производства.
</a:t>
            </a:r>
            <a:endParaRPr lang="en-US" sz="700" dirty="0"/>
          </a:p>
        </p:txBody>
      </p:sp>
      <p:sp>
        <p:nvSpPr>
          <p:cNvPr id="23" name="Text 8"/>
          <p:cNvSpPr txBox="1"/>
          <p:nvPr/>
        </p:nvSpPr>
        <p:spPr>
          <a:xfrm>
            <a:off x="4707512" y="2289787"/>
            <a:ext cx="26532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стоков
</a:t>
            </a:r>
            <a:endParaRPr lang="en-US" sz="900" dirty="0"/>
          </a:p>
        </p:txBody>
      </p:sp>
      <p:sp>
        <p:nvSpPr>
          <p:cNvPr id="24" name="Text 9"/>
          <p:cNvSpPr txBox="1"/>
          <p:nvPr/>
        </p:nvSpPr>
        <p:spPr>
          <a:xfrm>
            <a:off x="4707512" y="2527216"/>
            <a:ext cx="2653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экологические риски связаны со сточными водами, содержащими органические вещества и примеси. Их очистка — обязательное условие безопасной работы предприятий пищевой промышленности.
</a:t>
            </a:r>
            <a:endParaRPr lang="en-US" sz="700" dirty="0"/>
          </a:p>
        </p:txBody>
      </p:sp>
      <p:sp>
        <p:nvSpPr>
          <p:cNvPr id="25" name="Text 10"/>
          <p:cNvSpPr txBox="1"/>
          <p:nvPr/>
        </p:nvSpPr>
        <p:spPr>
          <a:xfrm>
            <a:off x="1783300" y="2289787"/>
            <a:ext cx="26532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Энергозатраты
</a:t>
            </a:r>
            <a:endParaRPr lang="en-US" sz="900" dirty="0"/>
          </a:p>
        </p:txBody>
      </p:sp>
      <p:sp>
        <p:nvSpPr>
          <p:cNvPr id="26" name="Text 11"/>
          <p:cNvSpPr txBox="1"/>
          <p:nvPr/>
        </p:nvSpPr>
        <p:spPr>
          <a:xfrm>
            <a:off x="1783300" y="2527216"/>
            <a:ext cx="2653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Холодильные установки, тепловая обработка и транспортные операции требуют много энергии. Сокращение потерь и повышение энергоэффективности помогают уменьшить нагрузку на окружающую среду.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3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 территориальная организация отрасли
</a:t>
            </a:r>
            <a:endParaRPr lang="en-US" sz="1893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обновление особенно важно для крупных сетей, где нужна быстрая обработка партий, точный учёт и стабильность качества на больших расстояниях.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расширяют географию поставок и снижают потери, поэтому предприятия могут эффективнее работать как вблизи сырья, так и вблизи рынков.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современным технологиям пищевой промышленности.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пищевой промышленности для страны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0350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безопасность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0350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обеспечивает население основными продуктами питания и снижает зависимость страны от внешних поставок. Её устойчивость особенно важна в периоды роста цен и нарушения торговых связей.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918978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жизни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18978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переработка сырья влияет на ассортимент, доступность и цену продуктов. От работы отрасли напрямую зависят питание, повседневный выбор покупателей и равномерность снабжения регионов.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76102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регионов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76102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объединяют сельскохозяйственные районы, города, порты и транспортные коридоры. Благодаря этому усиливается хозяйственная взаимозависимость территорий и выравнивается снабжение населения.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633226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и доходы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633226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 создаёт рабочие места не только на заводах, но и в смежных сферах: сельском хозяйстве, транспорте, торговле, упаковке и обслуживании оборудования.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сырья до потребителя: география пищевой промышленности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 показывает, как природные условия, сырьё, транспорт, население и технологии формируют единую хозяйственную систему. Её развитие напрямую влияет на продовольственную безопасность, специализацию регионов и качество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2026-06-03T01:28:25Z</dcterms:created>
  <dcterms:modified xsi:type="dcterms:W3CDTF">2026-06-03T01:28:25Z</dcterms:modified>
</cp:coreProperties>
</file>