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Земли: реки, озёра, болота и ледники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суши — основа природы и жизни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внутренние воды так важны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распределены неравномерно: где-то их много, где-то почти нет. Именно они дают пресную воду, формируют ландшафты и влияют на размещение городов, дорог и хозяйства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внутренних вод суши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10425" y="1925700"/>
            <a:ext cx="23994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425" y="2310800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реки, озёра, болота, ледники, водохранилища и каналы. Эти воды находятся на поверхности суши или связаны с ней и заметны в рельефе особенно хорошо.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25400" y="1925700"/>
            <a:ext cx="23994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доступность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25400" y="2310800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воды можно легко использовать сразу, как воду из реки или родника, а другие залегают глубоко и требуют специальных сооружений для добычи и применения.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67912" y="1925700"/>
            <a:ext cx="23994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67912" y="2310800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вода заполняет поры, трещины и пустоты в породах. К этой группе относят грунтовые и межпластовые воды, а также источники и артезианские воды.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4138" y="3369367"/>
            <a:ext cx="23994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744138" y="3754467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влияют на почвы, растительность, животный мир и климат территории, а также помогают человеку получать воду, энергию и транспортные пути.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86650" y="3369367"/>
            <a:ext cx="23994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водами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1986650" y="3754467"/>
            <a:ext cx="23994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внутренних вод не изолированы: они переходят друг в друга через просачивание, сток, испарение и питание водоёмов, образуя единую природную систему.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главная водная артерия суши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и начало реки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начинается в истоке. Это может быть родник, озеро, болото, ледник или место слияния ручьёв. От истока вода начинает движение по поверхности суши.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и течение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 — углубление, по которому течёт река. Скорость течения зависит от уклона, формы долины и количества воды, поэтому реки в горах и на равнинах выглядят по-разному.
</a:t>
            </a:r>
            <a:endParaRPr lang="en-US" sz="773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 и бассейн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главную реку впадают притоки, увеличивая её водность. Территория, с которой река собирает воду, называется речным бассейном и может занимать очень большую площадь.
</a:t>
            </a:r>
            <a:endParaRPr lang="en-US" sz="762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 реки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 — место, где река впадает в море, озеро или другую реку. Здесь течение часто замедляется, а наносы могут образовывать острова, поймы и дельту.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питания рек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влияет на водность реки в разные сезоны и помогает объяснить, почему одни реки полноводны круглый год, а другие резко меняются.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смешанное питание: реки получают воду сразу из нескольких источников, поэтому их режим более устойчив.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географии: типы питания рек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450000"/>
            <a:ext cx="6070800" cy="14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реки и сезонные изменения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94525" y="3445925"/>
            <a:ext cx="17094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94525" y="3932249"/>
            <a:ext cx="1709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таянием снега уровень воды быстро повышается. Для многих равнинных рек это время половодья, когда река разливается шире обычного.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665650" y="3337650"/>
            <a:ext cx="17094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665650" y="3823966"/>
            <a:ext cx="1709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возможны паводки. В это время количество воды меняется не так предсказуемо, особенно в районах с ливнями.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4736775" y="3033075"/>
            <a:ext cx="17094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4736775" y="3519391"/>
            <a:ext cx="1709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река обычно становится спокойнее. Осадки продолжают пополнять её, но температура уже ниже, поэтому испарение уменьшается.
</a:t>
            </a:r>
            <a:endParaRPr lang="en-US" sz="900" dirty="0"/>
          </a:p>
        </p:txBody>
      </p:sp>
      <p:sp>
        <p:nvSpPr>
          <p:cNvPr id="11" name="Text 8"/>
          <p:cNvSpPr txBox="1"/>
          <p:nvPr/>
        </p:nvSpPr>
        <p:spPr>
          <a:xfrm>
            <a:off x="6807900" y="2438125"/>
            <a:ext cx="17094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6807900" y="2924441"/>
            <a:ext cx="1709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наступает межень — период наименьшего уровня воды. Реки питаются слабее, а в холодных районах их поверхность может покрываться льдом.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речная система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 осадков и склонов к реке, её бассейну и водоразделу.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5025" y="1491146"/>
            <a:ext cx="4177800" cy="32231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река изменяет поверхность Земли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52500" y="4136875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 низовьях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952500" y="4380612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течении реки часто образуют излучины, широкие поймы и дельты. Здесь рельеф становится более ровным, а отложения накапливаются особенно активно.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952500" y="3272086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материала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52500" y="3515824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течение замедляется, наносы оседают на дне и берегах. Такое накопление называется аккумуляцией и постепенно меняет форму русла и поймы.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952500" y="2410631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наносов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952500" y="2654368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уносит песок, глину и мелкие обломки вниз по течению. Чем сильнее поток, тем больше материала она может перенести на большие расстояния.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952500" y="1558578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пород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952500" y="1802315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вода разрушает берега и дно, вымывая частицы горных пород. Этот процесс называется эрозией и особенно заметен там, где течение быстрое и русло узкое.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335350"/>
            <a:ext cx="3777900" cy="1550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мира: сравнение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крупные реки по материкам и их особенностям, чтобы увидеть различия между длиной, водностью и площадью бассейна.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реки и размер её бассейна не всегда совпадают: Амазонка не самая длинная, но отличается наибольшей водностью и огромным водосбором.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сведения о крупных реках мира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их происхождение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479161" y="988050"/>
            <a:ext cx="2076296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и другие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вырабатывают котловины и оставляют множество озёр в северных районах. Кроме них бывают вулканические, карстовые, пойменные и искусственные озёра.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6479161" y="3096800"/>
            <a:ext cx="2076296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свойств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различаются по площади, глубине, солёности и наличию стока. Поэтому они могут по-разному использоваться людьми и по-разному влиять на природу вокруг.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905941" y="450000"/>
            <a:ext cx="2076296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озеро
</a:t>
            </a:r>
            <a:endParaRPr lang="en-US" sz="1200" dirty="0"/>
          </a:p>
        </p:txBody>
      </p:sp>
      <p:sp>
        <p:nvSpPr>
          <p:cNvPr id="10" name="Text 6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 — это естественная впадина на поверхности суши, заполненная водой. Оно может иметь сток или быть замкнутым, что влияет на солёность и уровень воды.
</a:t>
            </a:r>
            <a:endParaRPr lang="en-US" sz="1000" dirty="0"/>
          </a:p>
        </p:txBody>
      </p:sp>
      <p:sp>
        <p:nvSpPr>
          <p:cNvPr id="11" name="Text 7"/>
          <p:cNvSpPr txBox="1"/>
          <p:nvPr/>
        </p:nvSpPr>
        <p:spPr>
          <a:xfrm>
            <a:off x="3905941" y="2558750"/>
            <a:ext cx="2076296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озёра
</a:t>
            </a:r>
            <a:endParaRPr lang="en-US" sz="1200" dirty="0"/>
          </a:p>
        </p:txBody>
      </p:sp>
      <p:sp>
        <p:nvSpPr>
          <p:cNvPr id="12" name="Text 8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озёра возникают в прогибах и разломах земной коры. Они часто очень глубокие, древние и отличаются большими размерами, как многие известные озёра мира.
</a:t>
            </a:r>
            <a:endParaRPr lang="en-US" sz="1000" dirty="0"/>
          </a:p>
        </p:txBody>
      </p:sp>
      <p:sp>
        <p:nvSpPr>
          <p:cNvPr id="13" name="Text 9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озёр по происхождению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котловины формируются разными силами природы и деятельностью человека. Происхождение помогает понять глубину, форму берегов и особенности водного режима.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группы озёр. По происхождению они разнообразны, а их распространение связано с рельефом и историей территории.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225" y="1764500"/>
            <a:ext cx="900000" cy="8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7225" y="1714500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3725" y="1714500"/>
            <a:ext cx="900000" cy="90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как особый тип вод суши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762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Застой воды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62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возникают там, где вода плохо стекает и почва долго остаётся переувлажнённой. В таких условиях растения отмирают не полностью, а их остатки постепенно превращаются в торф.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2632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сообщества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2632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болотах обитают редкие растения, птицы, насекомые и земноводные. Такие территории важны для сохранения биоразнообразия и служат убежищем для многих видов, чувствительных к изменению среды.
</a:t>
            </a:r>
            <a:endParaRPr lang="en-US" sz="1073" dirty="0"/>
          </a:p>
        </p:txBody>
      </p:sp>
      <p:sp>
        <p:nvSpPr>
          <p:cNvPr id="12" name="Text 6"/>
          <p:cNvSpPr txBox="1"/>
          <p:nvPr/>
        </p:nvSpPr>
        <p:spPr>
          <a:xfrm>
            <a:off x="3369750" y="2752950"/>
            <a:ext cx="24045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влаги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369750" y="3372402"/>
            <a:ext cx="24045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действуют как природные губки: они накапливают воду и постепенно отдают её окружающей территории. Это помогает сглаживать паводки и поддерживать влажность в засушливые периоды.
</a:t>
            </a:r>
            <a:endParaRPr lang="en-US" sz="11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землёй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поверхностью Земли вода заполняет поры, трещины и пустоты в горных породах. Там она движется медленно и почти незаметно, но именно эти скрытые запасы часто питают колодцы, родники и многие реки. Их распределение зависит от строения пород и количества осадков.
</a:t>
            </a:r>
            <a:endParaRPr lang="en-US" sz="803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родник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подземная вода находит выход на склон или в понижении рельефа, появляется источник, или родник. В этом месте можно увидеть, как вода просачивается через почву, собирается в водоносном слое и выходит на поверхность тонкой струёй.
</a:t>
            </a:r>
            <a:endParaRPr lang="en-US" sz="803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и межпластовые воды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к поверхности залегают грунтовые воды, а глубже — межпластовые, заключённые между водоупорными слоями. Такие слои не пропускают воду быстро, поэтому подземный поток как бы оказывается в естественной «ловушке» и может сохраняться долгое время.
</a:t>
            </a:r>
            <a:endParaRPr lang="en-US" sz="803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 источники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непрерывное перемещение воды между океаном, сушей, атмосферой и ледниками.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резерв, который трудно использовать напрямую, но он поддерживает реки и влияет на водный баланс территорий.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School, данные о распределении пресной воды Земли.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69%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Земли заключено в ледниках и ледяных шапках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пресная вода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большая часть пресной воды скрыта в труднодоступных резервуарах, именно мелкие поверхностные запасы чаще всего нужны людям ежедневно.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запасы пресной воды сосредоточены в ледниках и подземных водах. Поверхностные воды составляют очень малую долю, но наиболее значимы для использования.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School; доли округлены.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8145" y="1715825"/>
            <a:ext cx="4067711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внутренних вод для хозяйства человека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водные объекты используются в жизни людей и хозяйстве.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нужны и природе, и человеку. Одни объекты дают воду, другие поддерживают экосистемы, а третьи служат долгосрочным резервом пресной воды.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внутренних вод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реки и озёра попадают сточные воды, мусор и нефтепродукты. Это ухудшает качество воды, опасно для живых организмов и делает водоёмы менее пригодными для хозяйственного использования.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2225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водозабор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82225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берут слишком много, реки мелеют, озёра уменьшаются, а грунтовые воды опускаются глубже. Такой дефицит особенно заметен в засушливых районах и рядом с крупными городами.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берегов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Строительство, вырубка растительности и засорение русел усиливают размыв берегов. В результате меняется форма русла, ухудшается состояние пойм и возрастает риск обрушений и потери плодородных участков.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782225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782225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сокращение ледников меняет питание рек и нарушает привычный водный режим. В одних районах это может усиливать засухи, а в других — повышать вероятность паводков и селевых потоков.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внутренних вод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и города должны очищать сточные воды до безопасного состояния. Это снижает загрязнение рек и озёр, защищает живые организмы и делает воду пригодной для дальнейшего использования.
</a:t>
            </a:r>
            <a:endParaRPr lang="en-US" sz="720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расходование воды важно в быту, сельском хозяйстве и промышленности. Даже простые меры помогают уменьшить потери и сохранить водные ресурсы там, где они особенно ограничены.
</a:t>
            </a:r>
            <a:endParaRPr lang="en-US" sz="720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загрязнять берега мусором, разрушать растительность и бесконтрольно изменять русла рек. Охранные зоны помогают сохранить естественные участки, где вода и суша взаимодействуют наиболее устойчиво.
</a:t>
            </a:r>
            <a:endParaRPr lang="en-US" sz="720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заказники и специальные зоны охраны защищают болота, поймы, озёра и родники. Такие территории сохраняют редкие виды и поддерживают природное равновесие на больших пространствах.
</a:t>
            </a:r>
            <a:endParaRPr lang="en-US" sz="7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 — основа жизни и равновесия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образуют единую систему, которая связывает сушу, атмосферу и климат. От их состояния зависят природа, хозяйство и будущее человека, поэтому особенно важно беречь каждый водоём.
</a:t>
            </a:r>
            <a:endParaRPr lang="en-US" sz="15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2026-06-02T13:06:07Z</dcterms:created>
  <dcterms:modified xsi:type="dcterms:W3CDTF">2026-06-02T13:06:07Z</dcterms:modified>
</cp:coreProperties>
</file>