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jpe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1.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slideLayout" Target="../slideLayouts/slideLayout1.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1.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jpeg"/><Relationship Id="rId4" Type="http://schemas.openxmlformats.org/officeDocument/2006/relationships/image" Target="../media/image-16-4.png"/><Relationship Id="rId5" Type="http://schemas.openxmlformats.org/officeDocument/2006/relationships/image" Target="../media/image-16-5.jpeg"/><Relationship Id="rId6" Type="http://schemas.openxmlformats.org/officeDocument/2006/relationships/image" Target="../media/image-16-6.png"/><Relationship Id="rId7" Type="http://schemas.openxmlformats.org/officeDocument/2006/relationships/image" Target="../media/image-16-7.jpeg"/><Relationship Id="rId8" Type="http://schemas.openxmlformats.org/officeDocument/2006/relationships/image" Target="../media/image-16-8.png"/><Relationship Id="rId9" Type="http://schemas.openxmlformats.org/officeDocument/2006/relationships/slideLayout" Target="../slideLayouts/slideLayout1.xml"/><Relationship Id="rId10"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image" Target="../media/image-19-8.png"/><Relationship Id="rId9" Type="http://schemas.openxmlformats.org/officeDocument/2006/relationships/image" Target="../media/image-19-9.png"/><Relationship Id="rId10" Type="http://schemas.openxmlformats.org/officeDocument/2006/relationships/image" Target="../media/image-19-10.png"/><Relationship Id="rId11" Type="http://schemas.openxmlformats.org/officeDocument/2006/relationships/image" Target="../media/image-19-11.png"/><Relationship Id="rId12" Type="http://schemas.openxmlformats.org/officeDocument/2006/relationships/slideLayout" Target="../slideLayouts/slideLayout1.xml"/><Relationship Id="rId1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14450" y="276225"/>
            <a:ext cx="2534109" cy="46338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207774" y="929640"/>
            <a:ext cx="5549400" cy="2941200"/>
          </a:xfrm>
          <a:prstGeom prst="rect">
            <a:avLst/>
          </a:prstGeom>
          <a:noFill/>
          <a:ln/>
        </p:spPr>
        <p:txBody>
          <a:bodyPr wrap="square" lIns="0" tIns="0" rIns="0" bIns="0" rtlCol="0" anchor="ctr"/>
          <a:lstStyle/>
          <a:p>
            <a:pPr algn="l" indent="0" marL="0">
              <a:lnSpc>
                <a:spcPct val="100000"/>
              </a:lnSpc>
              <a:buNone/>
            </a:pPr>
            <a:r>
              <a:rPr lang="en-US" sz="3600" b="1" dirty="0">
                <a:solidFill>
                  <a:srgbClr val="005C47"/>
                </a:solidFill>
                <a:latin typeface="Arial" pitchFamily="34" charset="0"/>
                <a:ea typeface="Arial" pitchFamily="34" charset="-122"/>
                <a:cs typeface="Arial" pitchFamily="34" charset="-120"/>
              </a:rPr>
              <a:t>Present Perfect: маркеры before, many/several times, for the first/second time
</a:t>
            </a:r>
            <a:pPr algn="l" indent="0" marL="0">
              <a:lnSpc>
                <a:spcPct val="100000"/>
              </a:lnSpc>
              <a:buNone/>
            </a:pPr>
            <a:r>
              <a:rPr lang="en-US" sz="3600" b="1" dirty="0">
                <a:solidFill>
                  <a:srgbClr val="005C47"/>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5C47"/>
                </a:solidFill>
                <a:latin typeface="Arial" pitchFamily="34" charset="0"/>
                <a:ea typeface="Arial" pitchFamily="34" charset="-122"/>
                <a:cs typeface="Arial" pitchFamily="34" charset="-120"/>
              </a:rPr>
              <a:t>Когда опыт важнее точной даты: Present Perfect и его маркеры.
</a:t>
            </a:r>
            <a:endParaRPr lang="en-US" sz="3600" dirty="0"/>
          </a:p>
        </p:txBody>
      </p:sp>
      <p:sp>
        <p:nvSpPr>
          <p:cNvPr id="7" name="Text 1"/>
          <p:cNvSpPr txBox="1"/>
          <p:nvPr/>
        </p:nvSpPr>
        <p:spPr>
          <a:xfrm>
            <a:off x="3457795" y="4535013"/>
            <a:ext cx="2899500" cy="199200"/>
          </a:xfrm>
          <a:prstGeom prst="rect">
            <a:avLst/>
          </a:prstGeom>
          <a:noFill/>
          <a:ln/>
        </p:spPr>
        <p:txBody>
          <a:bodyPr wrap="square" lIns="0" tIns="0" rIns="0" bIns="0" rtlCol="0" anchor="ctr"/>
          <a:lstStyle/>
          <a:p>
            <a:pPr algn="l" indent="0" marL="0">
              <a:lnSpc>
                <a:spcPct val="100000"/>
              </a:lnSpc>
              <a:buNone/>
            </a:pPr>
            <a:r>
              <a:rPr lang="en-US" sz="1000" dirty="0">
                <a:solidFill>
                  <a:srgbClr val="005C47"/>
                </a:solidFill>
                <a:latin typeface="Arial" pitchFamily="34" charset="0"/>
                <a:ea typeface="Arial" pitchFamily="34" charset="-122"/>
                <a:cs typeface="Arial" pitchFamily="34" charset="-120"/>
              </a:rPr>
              <a:t>
</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224945" y="1437866"/>
            <a:ext cx="4518900" cy="302289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053387" y="4669824"/>
            <a:ext cx="703800" cy="197100"/>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2</a:t>
            </a:r>
            <a:endParaRPr lang="en-US" sz="800" dirty="0"/>
          </a:p>
        </p:txBody>
      </p:sp>
      <p:sp>
        <p:nvSpPr>
          <p:cNvPr id="8" name="Text 1"/>
          <p:cNvSpPr txBox="1"/>
          <p:nvPr/>
        </p:nvSpPr>
        <p:spPr>
          <a:xfrm>
            <a:off x="428625" y="368710"/>
            <a:ext cx="7867200" cy="737400"/>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Как маркеры помогают понять время
</a:t>
            </a:r>
            <a:endParaRPr lang="en-US" sz="3000" dirty="0"/>
          </a:p>
        </p:txBody>
      </p:sp>
      <p:sp>
        <p:nvSpPr>
          <p:cNvPr id="9" name="Text 2"/>
          <p:cNvSpPr txBox="1"/>
          <p:nvPr/>
        </p:nvSpPr>
        <p:spPr>
          <a:xfrm>
            <a:off x="714683" y="1895475"/>
            <a:ext cx="3067200" cy="2774400"/>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Эти слова подсказывают, что действие уже случалось, повторялось или произошло впервые. Они помогают выбрать Present Perfect без точной даты и лучше понять смысл предложения в повседневной речи и школьных упражнениях, особенно когда важно именно значение, а не число на календаре.
</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632967" y="3080867"/>
            <a:ext cx="4168702" cy="1693535"/>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Что выражает Present Perfect
</a:t>
            </a:r>
            <a:endParaRPr lang="en-US" sz="3000" dirty="0"/>
          </a:p>
        </p:txBody>
      </p:sp>
      <p:sp>
        <p:nvSpPr>
          <p:cNvPr id="8" name="Text 1"/>
          <p:cNvSpPr txBox="1"/>
          <p:nvPr/>
        </p:nvSpPr>
        <p:spPr>
          <a:xfrm>
            <a:off x="8053388"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3</a:t>
            </a:r>
            <a:endParaRPr lang="en-US" sz="800" dirty="0"/>
          </a:p>
        </p:txBody>
      </p:sp>
      <p:sp>
        <p:nvSpPr>
          <p:cNvPr id="9" name="Text 2"/>
          <p:cNvSpPr txBox="1"/>
          <p:nvPr/>
        </p:nvSpPr>
        <p:spPr>
          <a:xfrm>
            <a:off x="1005189" y="3392144"/>
            <a:ext cx="3170410" cy="1043218"/>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Примеры в речи
</a:t>
            </a:r>
            <a:pPr algn="l" indent="0" marL="0">
              <a:lnSpc>
                <a:spcPct val="100000"/>
              </a:lnSpc>
              <a:buNone/>
            </a:pPr>
            <a:r>
              <a:rPr lang="en-US" sz="6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Сравните: I have been to London before. He has played football many times. She has spoken English for the first time in class. Во всех случаях речь идёт о настоящем опыте.
</a:t>
            </a:r>
            <a:endParaRPr lang="en-US" sz="1300" dirty="0"/>
          </a:p>
        </p:txBody>
      </p:sp>
      <p:sp>
        <p:nvSpPr>
          <p:cNvPr id="10" name="Text 3"/>
          <p:cNvSpPr txBox="1"/>
          <p:nvPr/>
        </p:nvSpPr>
        <p:spPr>
          <a:xfrm>
            <a:off x="1005189" y="1695595"/>
            <a:ext cx="3170410" cy="1043218"/>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Форма времени
</a:t>
            </a:r>
            <a:pPr algn="l" indent="0" marL="0">
              <a:lnSpc>
                <a:spcPct val="100000"/>
              </a:lnSpc>
              <a:buNone/>
            </a:pPr>
            <a:r>
              <a:rPr lang="en-US" sz="6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Present Perfect строится по модели have/has + V3. Эта форма соединяет действие с настоящим моментом и показывает, что важен его результат, а не конкретный день, когда всё произошло.
</a:t>
            </a:r>
            <a:endParaRPr lang="en-US" sz="1300" dirty="0"/>
          </a:p>
        </p:txBody>
      </p:sp>
      <p:sp>
        <p:nvSpPr>
          <p:cNvPr id="11" name="Text 4"/>
          <p:cNvSpPr txBox="1"/>
          <p:nvPr/>
        </p:nvSpPr>
        <p:spPr>
          <a:xfrm>
            <a:off x="5255570" y="1695595"/>
            <a:ext cx="3170410" cy="1043218"/>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Опыт к настоящему
</a:t>
            </a:r>
            <a:pPr algn="l" indent="0" marL="0">
              <a:lnSpc>
                <a:spcPct val="100000"/>
              </a:lnSpc>
              <a:buNone/>
            </a:pPr>
            <a:r>
              <a:rPr lang="en-US" sz="6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000000"/>
                </a:solidFill>
                <a:latin typeface="Arial" pitchFamily="34" charset="0"/>
                <a:ea typeface="Arial" pitchFamily="34" charset="-122"/>
                <a:cs typeface="Arial" pitchFamily="34" charset="-120"/>
              </a:rPr>
              <a:t>Часто Present Perfect используют, когда говорят о личном опыте: событие уже было раньше, но оно имеет значение сейчас. Поэтому точное время обычно не называют и не уточняют.
</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8625" y="1758516"/>
            <a:ext cx="4486275" cy="2170565"/>
          </a:xfrm>
          <a:prstGeom prst="rect">
            <a:avLst/>
          </a:prstGeom>
        </p:spPr>
      </p:pic>
      <p:sp>
        <p:nvSpPr>
          <p:cNvPr id="5" name="Text 0"/>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4</a:t>
            </a:r>
            <a:endParaRPr lang="en-US" sz="800" dirty="0"/>
          </a:p>
        </p:txBody>
      </p:sp>
      <p:sp>
        <p:nvSpPr>
          <p:cNvPr id="6" name="Text 1"/>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Маркеры Present Perfect и их значение
</a:t>
            </a:r>
            <a:endParaRPr lang="en-US" sz="3000" dirty="0"/>
          </a:p>
        </p:txBody>
      </p:sp>
      <p:sp>
        <p:nvSpPr>
          <p:cNvPr id="7" name="Text 2"/>
          <p:cNvSpPr txBox="1"/>
          <p:nvPr/>
        </p:nvSpPr>
        <p:spPr>
          <a:xfrm>
            <a:off x="5384167" y="1895475"/>
            <a:ext cx="3067051" cy="2599693"/>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Эти маркеры помогают быстро узнать Present Perfect и понять, какой именно опыт описывается.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9EB145"/>
                </a:solidFill>
                <a:latin typeface="Arial" pitchFamily="34" charset="0"/>
                <a:ea typeface="Arial" pitchFamily="34" charset="-122"/>
                <a:cs typeface="Arial" pitchFamily="34" charset="-120"/>
              </a:rPr>
              <a:t>Примеры по теме Present Perfect для 7 класса
</a:t>
            </a:r>
            <a:endParaRPr lang="en-US" sz="1200" dirty="0"/>
          </a:p>
        </p:txBody>
      </p:sp>
      <p:sp>
        <p:nvSpPr>
          <p:cNvPr id="8" name="Text 3"/>
          <p:cNvSpPr txBox="1"/>
          <p:nvPr/>
        </p:nvSpPr>
        <p:spPr>
          <a:xfrm>
            <a:off x="419260" y="4371975"/>
            <a:ext cx="4496414" cy="495300"/>
          </a:xfrm>
          <a:prstGeom prst="rect">
            <a:avLst/>
          </a:prstGeom>
          <a:noFill/>
          <a:ln/>
        </p:spPr>
        <p:txBody>
          <a:bodyPr wrap="square" lIns="0" tIns="0" rIns="0" bIns="0" rtlCol="0" anchor="t"/>
          <a:lstStyle/>
          <a:p>
            <a:pPr algn="l" indent="0" marL="0">
              <a:lnSpc>
                <a:spcPct val="100000"/>
              </a:lnSpc>
              <a:buNone/>
            </a:pPr>
            <a:r>
              <a:rPr lang="en-US" sz="1200" dirty="0">
                <a:solidFill>
                  <a:srgbClr val="555657"/>
                </a:solidFill>
                <a:latin typeface="Arial" pitchFamily="34" charset="0"/>
                <a:ea typeface="Arial" pitchFamily="34" charset="-122"/>
                <a:cs typeface="Arial" pitchFamily="34" charset="-120"/>
              </a:rPr>
              <a:t>Все маркеры связаны с опытом, повторяемостью или новым случаем действия, а не с точной датой.
</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891640" y="1543987"/>
            <a:ext cx="2913715" cy="2951181"/>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005C47"/>
                </a:solidFill>
                <a:latin typeface="Arial" pitchFamily="34" charset="0"/>
                <a:ea typeface="Arial" pitchFamily="34" charset="-122"/>
                <a:cs typeface="Arial" pitchFamily="34" charset="-120"/>
              </a:rPr>
              <a:t>Before: действие уже происходило раньше
</a:t>
            </a:r>
            <a:endParaRPr lang="en-US" sz="3000" dirty="0"/>
          </a:p>
        </p:txBody>
      </p:sp>
      <p:sp>
        <p:nvSpPr>
          <p:cNvPr id="8" name="Text 1"/>
          <p:cNvSpPr txBox="1"/>
          <p:nvPr/>
        </p:nvSpPr>
        <p:spPr>
          <a:xfrm>
            <a:off x="8053388"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000000"/>
                </a:solidFill>
                <a:latin typeface="Arial" pitchFamily="34" charset="0"/>
                <a:ea typeface="Arial" pitchFamily="34" charset="-122"/>
                <a:cs typeface="Arial" pitchFamily="34" charset="-120"/>
              </a:rPr>
              <a:t>5</a:t>
            </a:r>
            <a:endParaRPr lang="en-US" sz="800" dirty="0"/>
          </a:p>
        </p:txBody>
      </p:sp>
      <p:sp>
        <p:nvSpPr>
          <p:cNvPr id="9" name="Text 2"/>
          <p:cNvSpPr txBox="1"/>
          <p:nvPr/>
        </p:nvSpPr>
        <p:spPr>
          <a:xfrm>
            <a:off x="431800" y="1779438"/>
            <a:ext cx="2536338" cy="1208573"/>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Смысл маркера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Before показывает, что событие уже случалось до настоящего момента. Это слово помогает понять: действие не новое, и говорящий уже сталкивался с ним раньше в своей жизни.
</a:t>
            </a:r>
            <a:endParaRPr lang="en-US" sz="1300" dirty="0"/>
          </a:p>
        </p:txBody>
      </p:sp>
      <p:sp>
        <p:nvSpPr>
          <p:cNvPr id="10" name="Text 3"/>
          <p:cNvSpPr txBox="1"/>
          <p:nvPr/>
        </p:nvSpPr>
        <p:spPr>
          <a:xfrm>
            <a:off x="431799" y="3286595"/>
            <a:ext cx="5299949" cy="1208573"/>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Простая подсказка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Если можно сказать «я уже это делал» или «я уже это видел», before подходит очень хорошо. Он указывает не на дату, а на знакомство с событием.
</a:t>
            </a:r>
            <a:endParaRPr lang="en-US" sz="1300" dirty="0"/>
          </a:p>
        </p:txBody>
      </p:sp>
      <p:sp>
        <p:nvSpPr>
          <p:cNvPr id="11" name="Text 4"/>
          <p:cNvSpPr txBox="1"/>
          <p:nvPr/>
        </p:nvSpPr>
        <p:spPr>
          <a:xfrm>
            <a:off x="3195411" y="1769635"/>
            <a:ext cx="2536338" cy="1208573"/>
          </a:xfrm>
          <a:prstGeom prst="rect">
            <a:avLst/>
          </a:prstGeom>
          <a:noFill/>
          <a:ln/>
        </p:spPr>
        <p:txBody>
          <a:bodyPr wrap="square" lIns="0" tIns="0" rIns="0" bIns="0" rtlCol="0" anchor="t"/>
          <a:lstStyle/>
          <a:p>
            <a:pPr algn="l" indent="0" marL="0">
              <a:lnSpc>
                <a:spcPct val="100000"/>
              </a:lnSpc>
              <a:buNone/>
            </a:pPr>
            <a:r>
              <a:rPr lang="en-US" sz="1300" b="1" dirty="0">
                <a:solidFill>
                  <a:srgbClr val="FFFFFF"/>
                </a:solidFill>
                <a:latin typeface="Arial" pitchFamily="34" charset="0"/>
                <a:ea typeface="Arial" pitchFamily="34" charset="-122"/>
                <a:cs typeface="Arial" pitchFamily="34" charset="-120"/>
              </a:rPr>
              <a:t>Личный опыт
</a:t>
            </a:r>
            <a:pPr algn="l" indent="0" marL="0">
              <a:lnSpc>
                <a:spcPct val="100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Этот маркер часто используют, когда говорят о собственных впечатлениях и знакомых ситуациях: I have eaten sushi before. My brother has visited this city before.
</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73461" y="1491249"/>
            <a:ext cx="4486275" cy="2705100"/>
          </a:xfrm>
          <a:prstGeom prst="rect">
            <a:avLst/>
          </a:prstGeom>
        </p:spPr>
      </p:pic>
      <p:sp>
        <p:nvSpPr>
          <p:cNvPr id="5" name="Text 0"/>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6</a:t>
            </a:r>
            <a:endParaRPr lang="en-US" sz="800" dirty="0"/>
          </a:p>
        </p:txBody>
      </p:sp>
      <p:sp>
        <p:nvSpPr>
          <p:cNvPr id="6" name="Text 1"/>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Повторяемость опыта: many times и several times
</a:t>
            </a:r>
            <a:endParaRPr lang="en-US" sz="3000" dirty="0"/>
          </a:p>
        </p:txBody>
      </p:sp>
      <p:sp>
        <p:nvSpPr>
          <p:cNvPr id="7" name="Text 2"/>
          <p:cNvSpPr txBox="1"/>
          <p:nvPr/>
        </p:nvSpPr>
        <p:spPr>
          <a:xfrm>
            <a:off x="714683" y="1895475"/>
            <a:ext cx="3067051" cy="2599693"/>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Эти выражения помогают показать не дату, а количество повторений действия в жизни человека.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9EB145"/>
                </a:solidFill>
                <a:latin typeface="Arial" pitchFamily="34" charset="0"/>
                <a:ea typeface="Arial" pitchFamily="34" charset="-122"/>
                <a:cs typeface="Arial" pitchFamily="34" charset="-120"/>
              </a:rPr>
              <a:t>Сравнение значений маркеров Present Perfect
</a:t>
            </a:r>
            <a:endParaRPr lang="en-US" sz="1200" dirty="0"/>
          </a:p>
        </p:txBody>
      </p:sp>
      <p:sp>
        <p:nvSpPr>
          <p:cNvPr id="8" name="Text 3"/>
          <p:cNvSpPr txBox="1"/>
          <p:nvPr/>
        </p:nvSpPr>
        <p:spPr>
          <a:xfrm>
            <a:off x="4264096" y="4371975"/>
            <a:ext cx="3503233" cy="495300"/>
          </a:xfrm>
          <a:prstGeom prst="rect">
            <a:avLst/>
          </a:prstGeom>
          <a:noFill/>
          <a:ln/>
        </p:spPr>
        <p:txBody>
          <a:bodyPr wrap="square" lIns="0" tIns="0" rIns="0" bIns="0" rtlCol="0" anchor="t"/>
          <a:lstStyle/>
          <a:p>
            <a:pPr algn="l" indent="0" marL="0">
              <a:lnSpc>
                <a:spcPct val="100000"/>
              </a:lnSpc>
              <a:buNone/>
            </a:pPr>
            <a:r>
              <a:rPr lang="en-US" sz="1200" dirty="0">
                <a:solidFill>
                  <a:srgbClr val="555657"/>
                </a:solidFill>
                <a:latin typeface="Arial" pitchFamily="34" charset="0"/>
                <a:ea typeface="Arial" pitchFamily="34" charset="-122"/>
                <a:cs typeface="Arial" pitchFamily="34" charset="-120"/>
              </a:rPr>
              <a:t>Чем больше значение, тем сильнее подчёркивается повторяемость опыта; точное время при этом остаётся неважным.
</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428625" y="368710"/>
            <a:ext cx="7867200" cy="737400"/>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Разница между many times и several times
</a:t>
            </a:r>
            <a:endParaRPr lang="en-US" sz="3000" dirty="0"/>
          </a:p>
        </p:txBody>
      </p:sp>
      <p:sp>
        <p:nvSpPr>
          <p:cNvPr id="7" name="Text 1"/>
          <p:cNvSpPr txBox="1"/>
          <p:nvPr/>
        </p:nvSpPr>
        <p:spPr>
          <a:xfrm>
            <a:off x="8053388" y="4669824"/>
            <a:ext cx="703800" cy="197100"/>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7</a:t>
            </a:r>
            <a:endParaRPr lang="en-US" sz="800" dirty="0"/>
          </a:p>
        </p:txBody>
      </p:sp>
      <p:sp>
        <p:nvSpPr>
          <p:cNvPr id="8" name="Text 2"/>
          <p:cNvSpPr txBox="1"/>
          <p:nvPr/>
        </p:nvSpPr>
        <p:spPr>
          <a:xfrm>
            <a:off x="431800" y="1783205"/>
            <a:ext cx="4059007" cy="1168519"/>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Many times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Many times означает «много раз» и подчёркивает большое количество повторений. Этот вариант звучит сильнее и показывает, что действие стало привычным или часто повторялось в прошлом опыте.
</a:t>
            </a:r>
            <a:endParaRPr lang="en-US" sz="1200" dirty="0"/>
          </a:p>
        </p:txBody>
      </p:sp>
      <p:sp>
        <p:nvSpPr>
          <p:cNvPr id="9" name="Text 3"/>
          <p:cNvSpPr txBox="1"/>
          <p:nvPr/>
        </p:nvSpPr>
        <p:spPr>
          <a:xfrm>
            <a:off x="4678593" y="1783205"/>
            <a:ext cx="4059007" cy="1168519"/>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Several times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Several times значит «несколько раз». Это более умеренное выражение: повторений было не очень много, но достаточно, чтобы говорить о знакомом опыте.
</a:t>
            </a:r>
            <a:endParaRPr lang="en-US" sz="1200" dirty="0"/>
          </a:p>
        </p:txBody>
      </p:sp>
      <p:sp>
        <p:nvSpPr>
          <p:cNvPr id="10" name="Text 4"/>
          <p:cNvSpPr txBox="1"/>
          <p:nvPr/>
        </p:nvSpPr>
        <p:spPr>
          <a:xfrm>
            <a:off x="2542497" y="3323449"/>
            <a:ext cx="4059007" cy="1168519"/>
          </a:xfrm>
          <a:prstGeom prst="rect">
            <a:avLst/>
          </a:prstGeom>
          <a:noFill/>
          <a:ln/>
        </p:spPr>
        <p:txBody>
          <a:bodyPr wrap="square" lIns="0" tIns="0" rIns="0" bIns="0" rtlCol="0" anchor="t"/>
          <a:lstStyle/>
          <a:p>
            <a:pPr algn="l" indent="0" marL="0">
              <a:lnSpc>
                <a:spcPct val="100000"/>
              </a:lnSpc>
              <a:buNone/>
            </a:pPr>
            <a:r>
              <a:rPr lang="en-US" sz="1200" b="1" dirty="0">
                <a:solidFill>
                  <a:srgbClr val="000000"/>
                </a:solidFill>
                <a:latin typeface="Arial" pitchFamily="34" charset="0"/>
                <a:ea typeface="Arial" pitchFamily="34" charset="-122"/>
                <a:cs typeface="Arial" pitchFamily="34" charset="-120"/>
              </a:rPr>
              <a:t>Общее правило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Оба выражения подходят к Present Perfect, если важен сам факт повторений, а не конкретный момент. Они отвечают на вопрос: сколько раз это уже происходило?
</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8625" y="1536435"/>
            <a:ext cx="8331111" cy="2989679"/>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8</a:t>
            </a:r>
            <a:endParaRPr lang="en-US" sz="800" dirty="0"/>
          </a:p>
        </p:txBody>
      </p:sp>
      <p:sp>
        <p:nvSpPr>
          <p:cNvPr id="7" name="Text 1"/>
          <p:cNvSpPr txBox="1"/>
          <p:nvPr/>
        </p:nvSpPr>
        <p:spPr>
          <a:xfrm>
            <a:off x="428625" y="368710"/>
            <a:ext cx="7867342" cy="845344"/>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Как выбрать Present Perfect с маркерами опыта
</a:t>
            </a:r>
            <a:pPr algn="l" indent="0" marL="0">
              <a:lnSpc>
                <a:spcPct val="80000"/>
              </a:lnSpc>
              <a:buNone/>
            </a:pPr>
            <a:r>
              <a:rPr lang="en-US" sz="800" b="1" dirty="0">
                <a:solidFill>
                  <a:srgbClr val="FFFFFF"/>
                </a:solidFill>
                <a:latin typeface="Arial" pitchFamily="34" charset="0"/>
                <a:ea typeface="Arial" pitchFamily="34" charset="-122"/>
                <a:cs typeface="Arial" pitchFamily="34" charset="-120"/>
              </a:rPr>
              <a:t>
</a:t>
            </a:r>
            <a:pPr algn="l" indent="0" marL="0">
              <a:lnSpc>
                <a:spcPct val="80000"/>
              </a:lnSpc>
              <a:buNone/>
            </a:pPr>
            <a:r>
              <a:rPr lang="en-US" sz="1200" dirty="0">
                <a:solidFill>
                  <a:srgbClr val="FFFFFF"/>
                </a:solidFill>
                <a:latin typeface="Arial" pitchFamily="34" charset="0"/>
                <a:ea typeface="Arial" pitchFamily="34" charset="-122"/>
                <a:cs typeface="Arial" pitchFamily="34" charset="-120"/>
              </a:rPr>
              <a:t>Схема помогает проверить, нужен ли Present Perfect или лучше Past Simple.
</a:t>
            </a:r>
            <a:endParaRPr lang="en-US" sz="3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643172" y="1742874"/>
            <a:ext cx="600900" cy="534133"/>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430622" y="1742977"/>
            <a:ext cx="601500" cy="534667"/>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240197" y="1709467"/>
            <a:ext cx="600600" cy="600600"/>
          </a:xfrm>
          <a:prstGeom prst="rect">
            <a:avLst/>
          </a:prstGeom>
        </p:spPr>
      </p:pic>
      <p:sp>
        <p:nvSpPr>
          <p:cNvPr id="9" name="Text 0"/>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For the first time: впервые
</a:t>
            </a:r>
            <a:endParaRPr lang="en-US" sz="3000" dirty="0"/>
          </a:p>
        </p:txBody>
      </p:sp>
      <p:sp>
        <p:nvSpPr>
          <p:cNvPr id="10" name="Text 1"/>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9</a:t>
            </a:r>
            <a:endParaRPr lang="en-US" sz="800" dirty="0"/>
          </a:p>
        </p:txBody>
      </p:sp>
      <p:sp>
        <p:nvSpPr>
          <p:cNvPr id="11" name="Text 2"/>
          <p:cNvSpPr txBox="1"/>
          <p:nvPr/>
        </p:nvSpPr>
        <p:spPr>
          <a:xfrm>
            <a:off x="643175" y="2492050"/>
            <a:ext cx="2147400" cy="1667100"/>
          </a:xfrm>
          <a:prstGeom prst="rect">
            <a:avLst/>
          </a:prstGeom>
          <a:noFill/>
          <a:ln/>
        </p:spPr>
        <p:txBody>
          <a:bodyPr wrap="square" lIns="0" tIns="0" rIns="0" bIns="0" rtlCol="0" anchor="ctr"/>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Новый опыт
</a:t>
            </a:r>
            <a:pPr algn="l" indent="0" marL="0">
              <a:lnSpc>
                <a:spcPct val="100000"/>
              </a:lnSpc>
              <a:buNone/>
            </a:pPr>
            <a:r>
              <a:rPr lang="en-US" sz="7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For the first time означает, что действие происходит впервые. Это подчёркивает, что ситуация ещё не была знакомой, поэтому предложение часто звучит особенно ярко и заметно.
</a:t>
            </a:r>
            <a:endParaRPr lang="en-US" sz="1400" dirty="0"/>
          </a:p>
        </p:txBody>
      </p:sp>
      <p:sp>
        <p:nvSpPr>
          <p:cNvPr id="12" name="Text 3"/>
          <p:cNvSpPr txBox="1"/>
          <p:nvPr/>
        </p:nvSpPr>
        <p:spPr>
          <a:xfrm>
            <a:off x="3430625" y="2492103"/>
            <a:ext cx="2147400" cy="1667100"/>
          </a:xfrm>
          <a:prstGeom prst="rect">
            <a:avLst/>
          </a:prstGeom>
          <a:noFill/>
          <a:ln/>
        </p:spPr>
        <p:txBody>
          <a:bodyPr wrap="square" lIns="0" tIns="0" rIns="0" bIns="0" rtlCol="0" anchor="ctr"/>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Примеры из жизни
</a:t>
            </a:r>
            <a:pPr algn="l" indent="0" marL="0">
              <a:lnSpc>
                <a:spcPct val="100000"/>
              </a:lnSpc>
              <a:buNone/>
            </a:pPr>
            <a:r>
              <a:rPr lang="en-US" sz="7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I have traveled by train for the first time. She has spoken on stage for the first time. We have tried this sport for the first time. Во всех случаях речь идёт о первом опыте.
</a:t>
            </a:r>
            <a:endParaRPr lang="en-US" sz="1400" dirty="0"/>
          </a:p>
        </p:txBody>
      </p:sp>
      <p:sp>
        <p:nvSpPr>
          <p:cNvPr id="13" name="Text 4"/>
          <p:cNvSpPr txBox="1"/>
          <p:nvPr/>
        </p:nvSpPr>
        <p:spPr>
          <a:xfrm>
            <a:off x="6240200" y="2492103"/>
            <a:ext cx="2147400" cy="1667100"/>
          </a:xfrm>
          <a:prstGeom prst="rect">
            <a:avLst/>
          </a:prstGeom>
          <a:noFill/>
          <a:ln/>
        </p:spPr>
        <p:txBody>
          <a:bodyPr wrap="square" lIns="0" tIns="0" rIns="0" bIns="0" rtlCol="0" anchor="ctr"/>
          <a:lstStyle/>
          <a:p>
            <a:pPr algn="l" indent="0" marL="0">
              <a:lnSpc>
                <a:spcPct val="100000"/>
              </a:lnSpc>
              <a:buNone/>
            </a:pPr>
            <a:r>
              <a:rPr lang="en-US" sz="1400" b="1" dirty="0">
                <a:solidFill>
                  <a:srgbClr val="000000"/>
                </a:solidFill>
                <a:latin typeface="Arial" pitchFamily="34" charset="0"/>
                <a:ea typeface="Arial" pitchFamily="34" charset="-122"/>
                <a:cs typeface="Arial" pitchFamily="34" charset="-120"/>
              </a:rPr>
              <a:t>Что важно запомнить
</a:t>
            </a:r>
            <a:pPr algn="l" indent="0" marL="0">
              <a:lnSpc>
                <a:spcPct val="100000"/>
              </a:lnSpc>
              <a:buNone/>
            </a:pPr>
            <a:r>
              <a:rPr lang="en-US" sz="7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Этот маркер помогает передать начало нового опыта. Он не сообщает точную дату, а показывает, что событие случилось впервые и стало новым шагом для человека.
</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632967" y="3080867"/>
            <a:ext cx="4168702" cy="1693535"/>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28625" y="368710"/>
            <a:ext cx="7867200" cy="737400"/>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For the second time: второй раз
</a:t>
            </a:r>
            <a:endParaRPr lang="en-US" sz="3000" dirty="0"/>
          </a:p>
        </p:txBody>
      </p:sp>
      <p:sp>
        <p:nvSpPr>
          <p:cNvPr id="9" name="Text 1"/>
          <p:cNvSpPr txBox="1"/>
          <p:nvPr/>
        </p:nvSpPr>
        <p:spPr>
          <a:xfrm>
            <a:off x="8053388" y="4669824"/>
            <a:ext cx="703800" cy="197100"/>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10</a:t>
            </a:r>
            <a:endParaRPr lang="en-US" sz="800" dirty="0"/>
          </a:p>
        </p:txBody>
      </p:sp>
      <p:sp>
        <p:nvSpPr>
          <p:cNvPr id="10" name="Text 2"/>
          <p:cNvSpPr txBox="1"/>
          <p:nvPr/>
        </p:nvSpPr>
        <p:spPr>
          <a:xfrm>
            <a:off x="600172" y="2022025"/>
            <a:ext cx="3720682" cy="737400"/>
          </a:xfrm>
          <a:prstGeom prst="rect">
            <a:avLst/>
          </a:prstGeom>
          <a:noFill/>
          <a:ln/>
        </p:spPr>
        <p:txBody>
          <a:bodyPr wrap="square" lIns="0" tIns="0" rIns="0" bIns="0" rtlCol="0" anchor="ctr"/>
          <a:lstStyle/>
          <a:p>
            <a:pPr algn="l" indent="0" marL="0">
              <a:lnSpc>
                <a:spcPct val="100000"/>
              </a:lnSpc>
              <a:buNone/>
            </a:pPr>
            <a:r>
              <a:rPr lang="en-US" sz="1200" b="1" dirty="0">
                <a:solidFill>
                  <a:srgbClr val="E3E8D1"/>
                </a:solidFill>
                <a:latin typeface="Arial" pitchFamily="34" charset="0"/>
                <a:ea typeface="Arial" pitchFamily="34" charset="-122"/>
                <a:cs typeface="Arial" pitchFamily="34" charset="-120"/>
              </a:rPr>
              <a:t>Повтор после первого раза
</a:t>
            </a:r>
            <a:pPr algn="l" indent="0" marL="0">
              <a:lnSpc>
                <a:spcPct val="100000"/>
              </a:lnSpc>
              <a:buNone/>
            </a:pPr>
            <a:r>
              <a:rPr lang="en-US" sz="500" b="1" dirty="0">
                <a:solidFill>
                  <a:srgbClr val="E3E8D1"/>
                </a:solidFill>
                <a:latin typeface="Arial" pitchFamily="34" charset="0"/>
                <a:ea typeface="Arial" pitchFamily="34" charset="-122"/>
                <a:cs typeface="Arial" pitchFamily="34" charset="-120"/>
              </a:rPr>
              <a:t>
</a:t>
            </a:r>
            <a:pPr algn="l" indent="0" marL="0">
              <a:lnSpc>
                <a:spcPct val="100000"/>
              </a:lnSpc>
              <a:buNone/>
            </a:pPr>
            <a:r>
              <a:rPr lang="en-US" sz="900" dirty="0">
                <a:solidFill>
                  <a:srgbClr val="E3E8D1"/>
                </a:solidFill>
                <a:latin typeface="Arial" pitchFamily="34" charset="0"/>
                <a:ea typeface="Arial" pitchFamily="34" charset="-122"/>
                <a:cs typeface="Arial" pitchFamily="34" charset="-120"/>
              </a:rPr>
              <a:t>For the second time используется, когда действие произошло снова. Опыт уже не совсем новый, но событие повторилось, и это важно для смысла предложения.
</a:t>
            </a:r>
            <a:endParaRPr lang="en-US" sz="1200" dirty="0"/>
          </a:p>
        </p:txBody>
      </p:sp>
      <p:sp>
        <p:nvSpPr>
          <p:cNvPr id="11" name="Text 3"/>
          <p:cNvSpPr txBox="1"/>
          <p:nvPr/>
        </p:nvSpPr>
        <p:spPr>
          <a:xfrm>
            <a:off x="4853692" y="2022025"/>
            <a:ext cx="3720682" cy="737400"/>
          </a:xfrm>
          <a:prstGeom prst="rect">
            <a:avLst/>
          </a:prstGeom>
          <a:noFill/>
          <a:ln/>
        </p:spPr>
        <p:txBody>
          <a:bodyPr wrap="square" lIns="0" tIns="0" rIns="0" bIns="0" rtlCol="0" anchor="ctr"/>
          <a:lstStyle/>
          <a:p>
            <a:pPr algn="l" indent="0" marL="0">
              <a:lnSpc>
                <a:spcPct val="100000"/>
              </a:lnSpc>
              <a:buNone/>
            </a:pPr>
            <a:r>
              <a:rPr lang="en-US" sz="1200" b="1" dirty="0">
                <a:solidFill>
                  <a:srgbClr val="E3E8D1"/>
                </a:solidFill>
                <a:latin typeface="Arial" pitchFamily="34" charset="0"/>
                <a:ea typeface="Arial" pitchFamily="34" charset="-122"/>
                <a:cs typeface="Arial" pitchFamily="34" charset="-120"/>
              </a:rPr>
              <a:t>Примеры употребления
</a:t>
            </a:r>
            <a:pPr algn="l" indent="0" marL="0">
              <a:lnSpc>
                <a:spcPct val="100000"/>
              </a:lnSpc>
              <a:buNone/>
            </a:pPr>
            <a:r>
              <a:rPr lang="en-US" sz="500" b="1" dirty="0">
                <a:solidFill>
                  <a:srgbClr val="E3E8D1"/>
                </a:solidFill>
                <a:latin typeface="Arial" pitchFamily="34" charset="0"/>
                <a:ea typeface="Arial" pitchFamily="34" charset="-122"/>
                <a:cs typeface="Arial" pitchFamily="34" charset="-120"/>
              </a:rPr>
              <a:t>
</a:t>
            </a:r>
            <a:pPr algn="l" indent="0" marL="0">
              <a:lnSpc>
                <a:spcPct val="100000"/>
              </a:lnSpc>
              <a:buNone/>
            </a:pPr>
            <a:r>
              <a:rPr lang="en-US" sz="900" dirty="0">
                <a:solidFill>
                  <a:srgbClr val="E3E8D1"/>
                </a:solidFill>
                <a:latin typeface="Arial" pitchFamily="34" charset="0"/>
                <a:ea typeface="Arial" pitchFamily="34" charset="-122"/>
                <a:cs typeface="Arial" pitchFamily="34" charset="-120"/>
              </a:rPr>
              <a:t>I have watched this episode for the second time. Our team has won the match for the second time. В обоих случаях маркер показывает, что действие уже было раньше и случилось ещё раз.
</a:t>
            </a:r>
            <a:endParaRPr lang="en-US" sz="1200" dirty="0"/>
          </a:p>
        </p:txBody>
      </p:sp>
      <p:sp>
        <p:nvSpPr>
          <p:cNvPr id="12" name="Text 4"/>
          <p:cNvSpPr txBox="1"/>
          <p:nvPr/>
        </p:nvSpPr>
        <p:spPr>
          <a:xfrm>
            <a:off x="600172" y="3684042"/>
            <a:ext cx="3720682" cy="737400"/>
          </a:xfrm>
          <a:prstGeom prst="rect">
            <a:avLst/>
          </a:prstGeom>
          <a:noFill/>
          <a:ln/>
        </p:spPr>
        <p:txBody>
          <a:bodyPr wrap="square" lIns="0" tIns="0" rIns="0" bIns="0" rtlCol="0" anchor="ctr"/>
          <a:lstStyle/>
          <a:p>
            <a:pPr algn="l" indent="0" marL="0">
              <a:lnSpc>
                <a:spcPct val="100000"/>
              </a:lnSpc>
              <a:buNone/>
            </a:pPr>
            <a:r>
              <a:rPr lang="en-US" sz="1200" b="1" dirty="0">
                <a:solidFill>
                  <a:srgbClr val="E3E8D1"/>
                </a:solidFill>
                <a:latin typeface="Arial" pitchFamily="34" charset="0"/>
                <a:ea typeface="Arial" pitchFamily="34" charset="-122"/>
                <a:cs typeface="Arial" pitchFamily="34" charset="-120"/>
              </a:rPr>
              <a:t>Как представить смысл
</a:t>
            </a:r>
            <a:pPr algn="l" indent="0" marL="0">
              <a:lnSpc>
                <a:spcPct val="100000"/>
              </a:lnSpc>
              <a:buNone/>
            </a:pPr>
            <a:r>
              <a:rPr lang="en-US" sz="500" b="1" dirty="0">
                <a:solidFill>
                  <a:srgbClr val="E3E8D1"/>
                </a:solidFill>
                <a:latin typeface="Arial" pitchFamily="34" charset="0"/>
                <a:ea typeface="Arial" pitchFamily="34" charset="-122"/>
                <a:cs typeface="Arial" pitchFamily="34" charset="-120"/>
              </a:rPr>
              <a:t>
</a:t>
            </a:r>
            <a:pPr algn="l" indent="0" marL="0">
              <a:lnSpc>
                <a:spcPct val="100000"/>
              </a:lnSpc>
              <a:buNone/>
            </a:pPr>
            <a:r>
              <a:rPr lang="en-US" sz="900" dirty="0">
                <a:solidFill>
                  <a:srgbClr val="E3E8D1"/>
                </a:solidFill>
                <a:latin typeface="Arial" pitchFamily="34" charset="0"/>
                <a:ea typeface="Arial" pitchFamily="34" charset="-122"/>
                <a:cs typeface="Arial" pitchFamily="34" charset="-120"/>
              </a:rPr>
              <a:t>Можно думать о нём как о втором шаге, второй попытке или втором круге действия. Главное значение — «это происходит снова», поэтому маркер связан с повторным опытом.
</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186833" y="2166559"/>
            <a:ext cx="4376738" cy="1383822"/>
          </a:xfrm>
          <a:prstGeom prst="rect">
            <a:avLst/>
          </a:prstGeom>
        </p:spPr>
      </p:pic>
      <p:sp>
        <p:nvSpPr>
          <p:cNvPr id="6" name="Text 0"/>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Сравнение before и for the first/second time
</a:t>
            </a:r>
            <a:endParaRPr lang="en-US" sz="3000" dirty="0"/>
          </a:p>
        </p:txBody>
      </p:sp>
      <p:sp>
        <p:nvSpPr>
          <p:cNvPr id="7" name="Text 1"/>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11</a:t>
            </a:r>
            <a:endParaRPr lang="en-US" sz="800" dirty="0"/>
          </a:p>
        </p:txBody>
      </p:sp>
      <p:sp>
        <p:nvSpPr>
          <p:cNvPr id="8" name="Text 2"/>
          <p:cNvSpPr txBox="1"/>
          <p:nvPr/>
        </p:nvSpPr>
        <p:spPr>
          <a:xfrm>
            <a:off x="4186832" y="4422356"/>
            <a:ext cx="3477923" cy="384131"/>
          </a:xfrm>
          <a:prstGeom prst="rect">
            <a:avLst/>
          </a:prstGeom>
          <a:noFill/>
          <a:ln/>
        </p:spPr>
        <p:txBody>
          <a:bodyPr wrap="square" lIns="0" tIns="0" rIns="0" bIns="0" rtlCol="0" anchor="ctr"/>
          <a:lstStyle/>
          <a:p>
            <a:pPr algn="l" indent="0" marL="0">
              <a:lnSpc>
                <a:spcPct val="100000"/>
              </a:lnSpc>
              <a:buNone/>
            </a:pPr>
            <a:r>
              <a:rPr lang="en-US" sz="1112" dirty="0">
                <a:solidFill>
                  <a:srgbClr val="9EB145"/>
                </a:solidFill>
                <a:latin typeface="Arial" pitchFamily="34" charset="0"/>
                <a:ea typeface="Arial" pitchFamily="34" charset="-122"/>
                <a:cs typeface="Arial" pitchFamily="34" charset="-120"/>
              </a:rPr>
              <a:t>Before обозначает общий прошлый опыт, а for the first/second time уточняют, какой это по счёту случай.
</a:t>
            </a:r>
            <a:endParaRPr lang="en-US" sz="1112" dirty="0"/>
          </a:p>
        </p:txBody>
      </p:sp>
      <p:sp>
        <p:nvSpPr>
          <p:cNvPr id="9" name="Text 3"/>
          <p:cNvSpPr txBox="1"/>
          <p:nvPr/>
        </p:nvSpPr>
        <p:spPr>
          <a:xfrm>
            <a:off x="601265" y="1886113"/>
            <a:ext cx="2997995" cy="2599693"/>
          </a:xfrm>
          <a:prstGeom prst="rect">
            <a:avLst/>
          </a:prstGeom>
          <a:noFill/>
          <a:ln/>
        </p:spPr>
        <p:txBody>
          <a:bodyPr wrap="square" lIns="0" tIns="0" rIns="0" bIns="0" rtlCol="0" anchor="ctr"/>
          <a:lstStyle/>
          <a:p>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Эти маркеры связаны с опытом, но по-разному уточняют его смысл: before говорит о прошлом опыте в целом, а first/second time — о номере случая.
</a:t>
            </a:r>
            <a:pPr algn="l" indent="0" marL="0">
              <a:lnSpc>
                <a:spcPct val="100000"/>
              </a:lnSpc>
              <a:buNone/>
            </a:pPr>
            <a:r>
              <a:rPr lang="en-US" sz="12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05C47"/>
                </a:solidFill>
                <a:latin typeface="Arial" pitchFamily="34" charset="0"/>
                <a:ea typeface="Arial" pitchFamily="34" charset="-122"/>
                <a:cs typeface="Arial" pitchFamily="34" charset="-120"/>
              </a:rPr>
              <a:t>Учебный материал по теме Present Perfect
</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Когда выбрать Present Perfect, а когда Past Simple
</a:t>
            </a:r>
            <a:endParaRPr lang="en-US" sz="3000" dirty="0"/>
          </a:p>
        </p:txBody>
      </p:sp>
      <p:sp>
        <p:nvSpPr>
          <p:cNvPr id="7" name="Text 1"/>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12</a:t>
            </a:r>
            <a:endParaRPr lang="en-US" sz="800" dirty="0"/>
          </a:p>
        </p:txBody>
      </p:sp>
      <p:sp>
        <p:nvSpPr>
          <p:cNvPr id="8" name="Text 2"/>
          <p:cNvSpPr txBox="1"/>
          <p:nvPr/>
        </p:nvSpPr>
        <p:spPr>
          <a:xfrm>
            <a:off x="590118" y="2366158"/>
            <a:ext cx="1967420" cy="1266971"/>
          </a:xfrm>
          <a:prstGeom prst="rect">
            <a:avLst/>
          </a:prstGeom>
          <a:noFill/>
          <a:ln/>
        </p:spPr>
        <p:txBody>
          <a:bodyPr wrap="square" lIns="0" tIns="0" rIns="0" bIns="0" rtlCol="0" anchor="ctr"/>
          <a:lstStyle/>
          <a:p>
            <a:pPr algn="l" indent="0" marL="0">
              <a:lnSpc>
                <a:spcPct val="100000"/>
              </a:lnSpc>
              <a:buNone/>
            </a:pPr>
            <a:r>
              <a:rPr lang="en-US" sz="1200" b="1" dirty="0">
                <a:solidFill>
                  <a:srgbClr val="E3E8D1"/>
                </a:solidFill>
                <a:latin typeface="Arial" pitchFamily="34" charset="0"/>
                <a:ea typeface="Arial" pitchFamily="34" charset="-122"/>
                <a:cs typeface="Arial" pitchFamily="34" charset="-120"/>
              </a:rPr>
              <a:t>Нет точного времени
</a:t>
            </a:r>
            <a:pPr algn="l" indent="0" marL="0">
              <a:lnSpc>
                <a:spcPct val="100000"/>
              </a:lnSpc>
              <a:buNone/>
            </a:pPr>
            <a:r>
              <a:rPr lang="en-US" sz="500" b="1" dirty="0">
                <a:solidFill>
                  <a:srgbClr val="E3E8D1"/>
                </a:solidFill>
                <a:latin typeface="Arial" pitchFamily="34" charset="0"/>
                <a:ea typeface="Arial" pitchFamily="34" charset="-122"/>
                <a:cs typeface="Arial" pitchFamily="34" charset="-120"/>
              </a:rPr>
              <a:t>
</a:t>
            </a:r>
            <a:pPr algn="l" indent="0" marL="0">
              <a:lnSpc>
                <a:spcPct val="100000"/>
              </a:lnSpc>
              <a:buNone/>
            </a:pPr>
            <a:r>
              <a:rPr lang="en-US" sz="900" dirty="0">
                <a:solidFill>
                  <a:srgbClr val="E3E8D1"/>
                </a:solidFill>
                <a:latin typeface="Arial" pitchFamily="34" charset="0"/>
                <a:ea typeface="Arial" pitchFamily="34" charset="-122"/>
                <a:cs typeface="Arial" pitchFamily="34" charset="-120"/>
              </a:rPr>
              <a:t>Если время не названо, предложение часто описывает опыт до настоящего момента. Здесь подходит Present Perfect, особенно со словами before, many times и several times.
</a:t>
            </a:r>
            <a:endParaRPr lang="en-US" sz="1200" dirty="0"/>
          </a:p>
        </p:txBody>
      </p:sp>
      <p:sp>
        <p:nvSpPr>
          <p:cNvPr id="9" name="Text 3"/>
          <p:cNvSpPr txBox="1"/>
          <p:nvPr/>
        </p:nvSpPr>
        <p:spPr>
          <a:xfrm>
            <a:off x="3588290" y="2535107"/>
            <a:ext cx="1967420" cy="1266970"/>
          </a:xfrm>
          <a:prstGeom prst="rect">
            <a:avLst/>
          </a:prstGeom>
          <a:noFill/>
          <a:ln/>
        </p:spPr>
        <p:txBody>
          <a:bodyPr wrap="square" lIns="0" tIns="0" rIns="0" bIns="0" rtlCol="0" anchor="ctr"/>
          <a:lstStyle/>
          <a:p>
            <a:pPr algn="l" indent="0" marL="0">
              <a:lnSpc>
                <a:spcPct val="100000"/>
              </a:lnSpc>
              <a:buNone/>
            </a:pPr>
            <a:r>
              <a:rPr lang="en-US" sz="1200" b="1" dirty="0">
                <a:solidFill>
                  <a:srgbClr val="E3E8D1"/>
                </a:solidFill>
                <a:latin typeface="Arial" pitchFamily="34" charset="0"/>
                <a:ea typeface="Arial" pitchFamily="34" charset="-122"/>
                <a:cs typeface="Arial" pitchFamily="34" charset="-120"/>
              </a:rPr>
              <a:t>Есть связь с настоящим опытом
</a:t>
            </a:r>
            <a:pPr algn="l" indent="0" marL="0">
              <a:lnSpc>
                <a:spcPct val="100000"/>
              </a:lnSpc>
              <a:buNone/>
            </a:pPr>
            <a:r>
              <a:rPr lang="en-US" sz="500" b="1" dirty="0">
                <a:solidFill>
                  <a:srgbClr val="E3E8D1"/>
                </a:solidFill>
                <a:latin typeface="Arial" pitchFamily="34" charset="0"/>
                <a:ea typeface="Arial" pitchFamily="34" charset="-122"/>
                <a:cs typeface="Arial" pitchFamily="34" charset="-120"/>
              </a:rPr>
              <a:t>
</a:t>
            </a:r>
            <a:pPr algn="l" indent="0" marL="0">
              <a:lnSpc>
                <a:spcPct val="100000"/>
              </a:lnSpc>
              <a:buNone/>
            </a:pPr>
            <a:r>
              <a:rPr lang="en-US" sz="900" dirty="0">
                <a:solidFill>
                  <a:srgbClr val="E3E8D1"/>
                </a:solidFill>
                <a:latin typeface="Arial" pitchFamily="34" charset="0"/>
                <a:ea typeface="Arial" pitchFamily="34" charset="-122"/>
                <a:cs typeface="Arial" pitchFamily="34" charset="-120"/>
              </a:rPr>
              <a:t>Когда важно, что действие уже произошло и это влияет на текущий опыт, снова используется Present Perfect: событие не привязано к конкретной дате.
</a:t>
            </a:r>
            <a:endParaRPr lang="en-US" sz="1200" dirty="0"/>
          </a:p>
        </p:txBody>
      </p:sp>
      <p:sp>
        <p:nvSpPr>
          <p:cNvPr id="10" name="Text 4"/>
          <p:cNvSpPr txBox="1"/>
          <p:nvPr/>
        </p:nvSpPr>
        <p:spPr>
          <a:xfrm>
            <a:off x="6591017" y="3194061"/>
            <a:ext cx="1967419" cy="1266971"/>
          </a:xfrm>
          <a:prstGeom prst="rect">
            <a:avLst/>
          </a:prstGeom>
          <a:noFill/>
          <a:ln/>
        </p:spPr>
        <p:txBody>
          <a:bodyPr wrap="square" lIns="0" tIns="0" rIns="0" bIns="0" rtlCol="0" anchor="ctr"/>
          <a:lstStyle/>
          <a:p>
            <a:pPr algn="l" indent="0" marL="0">
              <a:lnSpc>
                <a:spcPct val="100000"/>
              </a:lnSpc>
              <a:buNone/>
            </a:pPr>
            <a:r>
              <a:rPr lang="en-US" sz="1200" b="1" dirty="0">
                <a:solidFill>
                  <a:srgbClr val="E3E8D1"/>
                </a:solidFill>
                <a:latin typeface="Arial" pitchFamily="34" charset="0"/>
                <a:ea typeface="Arial" pitchFamily="34" charset="-122"/>
                <a:cs typeface="Arial" pitchFamily="34" charset="-120"/>
              </a:rPr>
              <a:t>Есть точное прошедшее время
</a:t>
            </a:r>
            <a:pPr algn="l" indent="0" marL="0">
              <a:lnSpc>
                <a:spcPct val="100000"/>
              </a:lnSpc>
              <a:buNone/>
            </a:pPr>
            <a:r>
              <a:rPr lang="en-US" sz="500" b="1" dirty="0">
                <a:solidFill>
                  <a:srgbClr val="E3E8D1"/>
                </a:solidFill>
                <a:latin typeface="Arial" pitchFamily="34" charset="0"/>
                <a:ea typeface="Arial" pitchFamily="34" charset="-122"/>
                <a:cs typeface="Arial" pitchFamily="34" charset="-120"/>
              </a:rPr>
              <a:t>
</a:t>
            </a:r>
            <a:pPr algn="l" indent="0" marL="0">
              <a:lnSpc>
                <a:spcPct val="100000"/>
              </a:lnSpc>
              <a:buNone/>
            </a:pPr>
            <a:r>
              <a:rPr lang="en-US" sz="900" dirty="0">
                <a:solidFill>
                  <a:srgbClr val="E3E8D1"/>
                </a:solidFill>
                <a:latin typeface="Arial" pitchFamily="34" charset="0"/>
                <a:ea typeface="Arial" pitchFamily="34" charset="-122"/>
                <a:cs typeface="Arial" pitchFamily="34" charset="-120"/>
              </a:rPr>
              <a:t>Если в предложении есть yesterday, last summer или другая точная отметка, действие относится к завершённому прошлому, поэтому нужен Past Simple.
</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73461" y="1491249"/>
            <a:ext cx="4486275" cy="2705100"/>
          </a:xfrm>
          <a:prstGeom prst="rect">
            <a:avLst/>
          </a:prstGeom>
        </p:spPr>
      </p:pic>
      <p:sp>
        <p:nvSpPr>
          <p:cNvPr id="5" name="Text 0"/>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13</a:t>
            </a:r>
            <a:endParaRPr lang="en-US" sz="800" dirty="0"/>
          </a:p>
        </p:txBody>
      </p:sp>
      <p:sp>
        <p:nvSpPr>
          <p:cNvPr id="6" name="Text 1"/>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Слова, которые чаще требуют Past Simple
</a:t>
            </a:r>
            <a:endParaRPr lang="en-US" sz="3000" dirty="0"/>
          </a:p>
        </p:txBody>
      </p:sp>
      <p:sp>
        <p:nvSpPr>
          <p:cNvPr id="7" name="Text 2"/>
          <p:cNvSpPr txBox="1"/>
          <p:nvPr/>
        </p:nvSpPr>
        <p:spPr>
          <a:xfrm>
            <a:off x="714683" y="1895475"/>
            <a:ext cx="3067051" cy="2599693"/>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Эти слова называют конкретный момент или период в прошлом, поэтому они обычно не сочетаются с Present Perfect.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9EB145"/>
                </a:solidFill>
                <a:latin typeface="Arial" pitchFamily="34" charset="0"/>
                <a:ea typeface="Arial" pitchFamily="34" charset="-122"/>
                <a:cs typeface="Arial" pitchFamily="34" charset="-120"/>
              </a:rPr>
              <a:t>Учебные примеры по теме Past Simple и Present Perfect
</a:t>
            </a:r>
            <a:endParaRPr lang="en-US" sz="1200" dirty="0"/>
          </a:p>
        </p:txBody>
      </p:sp>
      <p:sp>
        <p:nvSpPr>
          <p:cNvPr id="8" name="Text 3"/>
          <p:cNvSpPr txBox="1"/>
          <p:nvPr/>
        </p:nvSpPr>
        <p:spPr>
          <a:xfrm>
            <a:off x="4264096" y="4371975"/>
            <a:ext cx="3503233" cy="495300"/>
          </a:xfrm>
          <a:prstGeom prst="rect">
            <a:avLst/>
          </a:prstGeom>
          <a:noFill/>
          <a:ln/>
        </p:spPr>
        <p:txBody>
          <a:bodyPr wrap="square" lIns="0" tIns="0" rIns="0" bIns="0" rtlCol="0" anchor="t"/>
          <a:lstStyle/>
          <a:p>
            <a:pPr algn="l" indent="0" marL="0">
              <a:lnSpc>
                <a:spcPct val="100000"/>
              </a:lnSpc>
              <a:buNone/>
            </a:pPr>
            <a:r>
              <a:rPr lang="en-US" sz="1200" dirty="0">
                <a:solidFill>
                  <a:srgbClr val="555657"/>
                </a:solidFill>
                <a:latin typeface="Arial" pitchFamily="34" charset="0"/>
                <a:ea typeface="Arial" pitchFamily="34" charset="-122"/>
                <a:cs typeface="Arial" pitchFamily="34" charset="-120"/>
              </a:rPr>
              <a:t>Чем точнее указано прошлое время, тем вероятнее нужен Past Simple, а не Present Perfect.
</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837730" y="2001823"/>
            <a:ext cx="3067051" cy="2657899"/>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Обычно ученики путают форму, когда видят before или слово yesterday. Главное правило помогает быстро исправить предложение.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E3E8D1"/>
                </a:solidFill>
                <a:latin typeface="Arial" pitchFamily="34" charset="0"/>
                <a:ea typeface="Arial" pitchFamily="34" charset="-122"/>
                <a:cs typeface="Arial" pitchFamily="34" charset="-120"/>
              </a:rPr>
              <a:t>Учебный материал по теме Present Perfect
</a:t>
            </a:r>
            <a:endParaRPr lang="en-US" sz="1200" dirty="0"/>
          </a:p>
        </p:txBody>
      </p:sp>
      <p:sp>
        <p:nvSpPr>
          <p:cNvPr id="6" name="Text 1"/>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14</a:t>
            </a:r>
            <a:endParaRPr lang="en-US" sz="800" dirty="0"/>
          </a:p>
        </p:txBody>
      </p:sp>
      <p:sp>
        <p:nvSpPr>
          <p:cNvPr id="7" name="Text 2"/>
          <p:cNvSpPr txBox="1"/>
          <p:nvPr/>
        </p:nvSpPr>
        <p:spPr>
          <a:xfrm>
            <a:off x="386953" y="1518047"/>
            <a:ext cx="3926100" cy="3316500"/>
          </a:xfrm>
          <a:prstGeom prst="rect">
            <a:avLst/>
          </a:prstGeom>
          <a:noFill/>
          <a:ln/>
        </p:spPr>
        <p:txBody>
          <a:bodyPr wrap="square" lIns="0" tIns="0" rIns="0" bIns="0" rtlCol="0" anchor="ctr"/>
          <a:lstStyle/>
          <a:p>
            <a:pPr algn="l" indent="0" marL="0">
              <a:lnSpc>
                <a:spcPct val="100000"/>
              </a:lnSpc>
              <a:buNone/>
            </a:pPr>
            <a:r>
              <a:rPr lang="en-US" sz="3600" b="1" dirty="0">
                <a:solidFill>
                  <a:srgbClr val="005C47"/>
                </a:solidFill>
                <a:latin typeface="Arial" pitchFamily="34" charset="0"/>
                <a:ea typeface="Arial" pitchFamily="34" charset="-122"/>
                <a:cs typeface="Arial" pitchFamily="34" charset="-120"/>
              </a:rPr>
              <a:t>2
</a:t>
            </a:r>
            <a:pPr algn="l" indent="0" marL="0">
              <a:lnSpc>
                <a:spcPct val="100000"/>
              </a:lnSpc>
              <a:buNone/>
            </a:pPr>
            <a:r>
              <a:rPr lang="en-US" sz="1400" dirty="0">
                <a:solidFill>
                  <a:srgbClr val="005C47"/>
                </a:solidFill>
                <a:latin typeface="Arial" pitchFamily="34" charset="0"/>
                <a:ea typeface="Arial" pitchFamily="34" charset="-122"/>
                <a:cs typeface="Arial" pitchFamily="34" charset="-120"/>
              </a:rPr>
              <a:t>самые частые ошибки — это смешивание точного времени с Present Perfect и выбор Past Simple вместо него.
</a:t>
            </a:r>
            <a:endParaRPr lang="en-US" sz="3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8625" y="1536435"/>
            <a:ext cx="8331111" cy="2989679"/>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15</a:t>
            </a:r>
            <a:endParaRPr lang="en-US" sz="800" dirty="0"/>
          </a:p>
        </p:txBody>
      </p:sp>
      <p:sp>
        <p:nvSpPr>
          <p:cNvPr id="7" name="Text 1"/>
          <p:cNvSpPr txBox="1"/>
          <p:nvPr/>
        </p:nvSpPr>
        <p:spPr>
          <a:xfrm>
            <a:off x="428625" y="368710"/>
            <a:ext cx="7867342" cy="845344"/>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Выбор времени по смыслу
</a:t>
            </a:r>
            <a:pPr algn="l" indent="0" marL="0">
              <a:lnSpc>
                <a:spcPct val="80000"/>
              </a:lnSpc>
              <a:buNone/>
            </a:pPr>
            <a:r>
              <a:rPr lang="en-US" sz="800" b="1" dirty="0">
                <a:solidFill>
                  <a:srgbClr val="FFFFFF"/>
                </a:solidFill>
                <a:latin typeface="Arial" pitchFamily="34" charset="0"/>
                <a:ea typeface="Arial" pitchFamily="34" charset="-122"/>
                <a:cs typeface="Arial" pitchFamily="34" charset="-120"/>
              </a:rPr>
              <a:t>
</a:t>
            </a:r>
            <a:pPr algn="l" indent="0" marL="0">
              <a:lnSpc>
                <a:spcPct val="80000"/>
              </a:lnSpc>
              <a:buNone/>
            </a:pPr>
            <a:r>
              <a:rPr lang="en-US" sz="1200" dirty="0">
                <a:solidFill>
                  <a:srgbClr val="FFFFFF"/>
                </a:solidFill>
                <a:latin typeface="Arial" pitchFamily="34" charset="0"/>
                <a:ea typeface="Arial" pitchFamily="34" charset="-122"/>
                <a:cs typeface="Arial" pitchFamily="34" charset="-120"/>
              </a:rPr>
              <a:t>Схема основана на наличии точного времени и на связи действия с опытом до настоящего момента.
</a:t>
            </a:r>
            <a:endParaRPr lang="en-US" sz="3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49350" y="1503031"/>
            <a:ext cx="2598075" cy="1991688"/>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3292475" y="1503006"/>
            <a:ext cx="2598075" cy="1991688"/>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6145625" y="1503006"/>
            <a:ext cx="2598075" cy="1991688"/>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Три короткие истории об опыте и повторении
</a:t>
            </a:r>
            <a:endParaRPr lang="en-US" sz="3000" dirty="0"/>
          </a:p>
        </p:txBody>
      </p:sp>
      <p:sp>
        <p:nvSpPr>
          <p:cNvPr id="11" name="Text 1"/>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16</a:t>
            </a:r>
            <a:endParaRPr lang="en-US" sz="800" dirty="0"/>
          </a:p>
        </p:txBody>
      </p:sp>
      <p:sp>
        <p:nvSpPr>
          <p:cNvPr id="12" name="Text 2"/>
          <p:cNvSpPr txBox="1"/>
          <p:nvPr/>
        </p:nvSpPr>
        <p:spPr>
          <a:xfrm>
            <a:off x="468844" y="3631931"/>
            <a:ext cx="2586548" cy="1037893"/>
          </a:xfrm>
          <a:prstGeom prst="rect">
            <a:avLst/>
          </a:prstGeom>
          <a:noFill/>
          <a:ln/>
        </p:spPr>
        <p:txBody>
          <a:bodyPr wrap="square" lIns="0" tIns="0" rIns="0" bIns="0" rtlCol="0" anchor="t"/>
          <a:lstStyle/>
          <a:p>
            <a:pPr algn="l" indent="0" marL="0">
              <a:lnSpc>
                <a:spcPct val="100000"/>
              </a:lnSpc>
              <a:buNone/>
            </a:pPr>
            <a:r>
              <a:rPr lang="en-US" sz="1200" b="1" dirty="0">
                <a:solidFill>
                  <a:srgbClr val="005C47"/>
                </a:solidFill>
                <a:latin typeface="Arial" pitchFamily="34" charset="0"/>
                <a:ea typeface="Arial" pitchFamily="34" charset="-122"/>
                <a:cs typeface="Arial" pitchFamily="34" charset="-120"/>
              </a:rPr>
              <a:t>Зоопарк снова и снова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Аня любит ходить в зоопарк и уже была там много раз. Она замечает знакомые дорожки, вольеры и даже любимую скамейку у пруда. Для неё это не новое место, а знакомый опыт, который она вспоминает с улыбкой.
</a:t>
            </a:r>
            <a:endParaRPr lang="en-US" sz="1200" dirty="0"/>
          </a:p>
        </p:txBody>
      </p:sp>
      <p:sp>
        <p:nvSpPr>
          <p:cNvPr id="13" name="Text 3"/>
          <p:cNvSpPr txBox="1"/>
          <p:nvPr/>
        </p:nvSpPr>
        <p:spPr>
          <a:xfrm>
            <a:off x="3283702" y="3631931"/>
            <a:ext cx="2586548" cy="1037893"/>
          </a:xfrm>
          <a:prstGeom prst="rect">
            <a:avLst/>
          </a:prstGeom>
          <a:noFill/>
          <a:ln/>
        </p:spPr>
        <p:txBody>
          <a:bodyPr wrap="square" lIns="0" tIns="0" rIns="0" bIns="0" rtlCol="0" anchor="t"/>
          <a:lstStyle/>
          <a:p>
            <a:pPr algn="l" indent="0" marL="0">
              <a:lnSpc>
                <a:spcPct val="100000"/>
              </a:lnSpc>
              <a:buNone/>
            </a:pPr>
            <a:r>
              <a:rPr lang="en-US" sz="1200" b="1" dirty="0">
                <a:solidFill>
                  <a:srgbClr val="005C47"/>
                </a:solidFill>
                <a:latin typeface="Arial" pitchFamily="34" charset="0"/>
                <a:ea typeface="Arial" pitchFamily="34" charset="-122"/>
                <a:cs typeface="Arial" pitchFamily="34" charset="-120"/>
              </a:rPr>
              <a:t>Новый первый шаг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Миша впервые попробовал решать головоломку без подсказки. Сначала он волновался, но потом понял, что может справиться сам. Этот момент оказался особенным, потому что действие произошло впервые и стало важным личным достижением.
</a:t>
            </a:r>
            <a:endParaRPr lang="en-US" sz="1200" dirty="0"/>
          </a:p>
        </p:txBody>
      </p:sp>
      <p:sp>
        <p:nvSpPr>
          <p:cNvPr id="14" name="Text 4"/>
          <p:cNvSpPr txBox="1"/>
          <p:nvPr/>
        </p:nvSpPr>
        <p:spPr>
          <a:xfrm>
            <a:off x="6142760" y="3631931"/>
            <a:ext cx="2586547" cy="1037893"/>
          </a:xfrm>
          <a:prstGeom prst="rect">
            <a:avLst/>
          </a:prstGeom>
          <a:noFill/>
          <a:ln/>
        </p:spPr>
        <p:txBody>
          <a:bodyPr wrap="square" lIns="0" tIns="0" rIns="0" bIns="0" rtlCol="0" anchor="t"/>
          <a:lstStyle/>
          <a:p>
            <a:pPr algn="l" indent="0" marL="0">
              <a:lnSpc>
                <a:spcPct val="100000"/>
              </a:lnSpc>
              <a:buNone/>
            </a:pPr>
            <a:r>
              <a:rPr lang="en-US" sz="1200" b="1" dirty="0">
                <a:solidFill>
                  <a:srgbClr val="005C47"/>
                </a:solidFill>
                <a:latin typeface="Arial" pitchFamily="34" charset="0"/>
                <a:ea typeface="Arial" pitchFamily="34" charset="-122"/>
                <a:cs typeface="Arial" pitchFamily="34" charset="-120"/>
              </a:rPr>
              <a:t>Повторная попытка
</a:t>
            </a:r>
            <a:pPr algn="l" indent="0" marL="0">
              <a:lnSpc>
                <a:spcPct val="100000"/>
              </a:lnSpc>
              <a:buNone/>
            </a:pPr>
            <a:r>
              <a:rPr lang="en-US" sz="5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Лена посмотрела короткий ролик ещё раз, чтобы лучше понять задание. Теперь это уже не первый просмотр, а повторная попытка разобраться в материале. Такое действие удобно описывает второй случай, когда опыт уже знаком.
</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8625" y="1613372"/>
            <a:ext cx="4486275" cy="2460854"/>
          </a:xfrm>
          <a:prstGeom prst="rect">
            <a:avLst/>
          </a:prstGeom>
        </p:spPr>
      </p:pic>
      <p:sp>
        <p:nvSpPr>
          <p:cNvPr id="5" name="Text 0"/>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17</a:t>
            </a:r>
            <a:endParaRPr lang="en-US" sz="800" dirty="0"/>
          </a:p>
        </p:txBody>
      </p:sp>
      <p:sp>
        <p:nvSpPr>
          <p:cNvPr id="6" name="Text 1"/>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Модели предложений с маркерами
</a:t>
            </a:r>
            <a:endParaRPr lang="en-US" sz="3000" dirty="0"/>
          </a:p>
        </p:txBody>
      </p:sp>
      <p:sp>
        <p:nvSpPr>
          <p:cNvPr id="7" name="Text 2"/>
          <p:cNvSpPr txBox="1"/>
          <p:nvPr/>
        </p:nvSpPr>
        <p:spPr>
          <a:xfrm>
            <a:off x="5384167" y="1895475"/>
            <a:ext cx="3067051" cy="2599693"/>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Во всех примерах используется одна и та же основа Present Perfect: have/has + V3, а маркер в конце уточняет опыт, повторяемость или номер случая.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9EB145"/>
                </a:solidFill>
                <a:latin typeface="Arial" pitchFamily="34" charset="0"/>
                <a:ea typeface="Arial" pitchFamily="34" charset="-122"/>
                <a:cs typeface="Arial" pitchFamily="34" charset="-120"/>
              </a:rPr>
              <a:t>Учебные модели предложений по теме Present Perfect
</a:t>
            </a:r>
            <a:endParaRPr lang="en-US" sz="1200" dirty="0"/>
          </a:p>
        </p:txBody>
      </p:sp>
      <p:sp>
        <p:nvSpPr>
          <p:cNvPr id="8" name="Text 3"/>
          <p:cNvSpPr txBox="1"/>
          <p:nvPr/>
        </p:nvSpPr>
        <p:spPr>
          <a:xfrm>
            <a:off x="419260" y="4371975"/>
            <a:ext cx="4496414" cy="495300"/>
          </a:xfrm>
          <a:prstGeom prst="rect">
            <a:avLst/>
          </a:prstGeom>
          <a:noFill/>
          <a:ln/>
        </p:spPr>
        <p:txBody>
          <a:bodyPr wrap="square" lIns="0" tIns="0" rIns="0" bIns="0" rtlCol="0" anchor="t"/>
          <a:lstStyle/>
          <a:p>
            <a:pPr algn="l" indent="0" marL="0">
              <a:lnSpc>
                <a:spcPct val="100000"/>
              </a:lnSpc>
              <a:buNone/>
            </a:pPr>
            <a:r>
              <a:rPr lang="en-US" sz="1200" dirty="0">
                <a:solidFill>
                  <a:srgbClr val="555657"/>
                </a:solidFill>
                <a:latin typeface="Arial" pitchFamily="34" charset="0"/>
                <a:ea typeface="Arial" pitchFamily="34" charset="-122"/>
                <a:cs typeface="Arial" pitchFamily="34" charset="-120"/>
              </a:rPr>
              <a:t>Структура остаётся одинаковой, меняется только маркер, который помогает понять смысл действия.
</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73461" y="1491249"/>
            <a:ext cx="4486275" cy="2705100"/>
          </a:xfrm>
          <a:prstGeom prst="rect">
            <a:avLst/>
          </a:prstGeom>
        </p:spPr>
      </p:pic>
      <p:sp>
        <p:nvSpPr>
          <p:cNvPr id="5" name="Text 0"/>
          <p:cNvSpPr txBox="1"/>
          <p:nvPr/>
        </p:nvSpPr>
        <p:spPr>
          <a:xfrm>
            <a:off x="8053387" y="4669824"/>
            <a:ext cx="703660" cy="197143"/>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18</a:t>
            </a:r>
            <a:endParaRPr lang="en-US" sz="800" dirty="0"/>
          </a:p>
        </p:txBody>
      </p:sp>
      <p:sp>
        <p:nvSpPr>
          <p:cNvPr id="6" name="Text 1"/>
          <p:cNvSpPr txBox="1"/>
          <p:nvPr/>
        </p:nvSpPr>
        <p:spPr>
          <a:xfrm>
            <a:off x="428625" y="368710"/>
            <a:ext cx="7867342" cy="737419"/>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Какие маркеры чаще встречаются в упражнениях
</a:t>
            </a:r>
            <a:endParaRPr lang="en-US" sz="3000" dirty="0"/>
          </a:p>
        </p:txBody>
      </p:sp>
      <p:sp>
        <p:nvSpPr>
          <p:cNvPr id="7" name="Text 2"/>
          <p:cNvSpPr txBox="1"/>
          <p:nvPr/>
        </p:nvSpPr>
        <p:spPr>
          <a:xfrm>
            <a:off x="714683" y="1895475"/>
            <a:ext cx="3067051" cy="2599693"/>
          </a:xfrm>
          <a:prstGeom prst="rect">
            <a:avLst/>
          </a:prstGeom>
          <a:noFill/>
          <a:ln/>
        </p:spPr>
        <p:txBody>
          <a:bodyPr wrap="square" lIns="0" tIns="0" rIns="0" bIns="0" rtlCol="0" anchor="ctr"/>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На уроках эти слова помогают быстро узнать форму глагола, поэтому их часто включают в задания на выбор времени.
</a:t>
            </a:r>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9EB145"/>
                </a:solidFill>
                <a:latin typeface="Arial" pitchFamily="34" charset="0"/>
                <a:ea typeface="Arial" pitchFamily="34" charset="-122"/>
                <a:cs typeface="Arial" pitchFamily="34" charset="-120"/>
              </a:rPr>
              <a:t>Условная учебная частота по материалам темы Present Perfect
</a:t>
            </a:r>
            <a:endParaRPr lang="en-US" sz="1200" dirty="0"/>
          </a:p>
        </p:txBody>
      </p:sp>
      <p:sp>
        <p:nvSpPr>
          <p:cNvPr id="8" name="Text 3"/>
          <p:cNvSpPr txBox="1"/>
          <p:nvPr/>
        </p:nvSpPr>
        <p:spPr>
          <a:xfrm>
            <a:off x="4264096" y="4371975"/>
            <a:ext cx="3503233" cy="495300"/>
          </a:xfrm>
          <a:prstGeom prst="rect">
            <a:avLst/>
          </a:prstGeom>
          <a:noFill/>
          <a:ln/>
        </p:spPr>
        <p:txBody>
          <a:bodyPr wrap="square" lIns="0" tIns="0" rIns="0" bIns="0" rtlCol="0" anchor="t"/>
          <a:lstStyle/>
          <a:p>
            <a:pPr algn="l" indent="0" marL="0">
              <a:lnSpc>
                <a:spcPct val="100000"/>
              </a:lnSpc>
              <a:buNone/>
            </a:pPr>
            <a:r>
              <a:rPr lang="en-US" sz="1200" dirty="0">
                <a:solidFill>
                  <a:srgbClr val="555657"/>
                </a:solidFill>
                <a:latin typeface="Arial" pitchFamily="34" charset="0"/>
                <a:ea typeface="Arial" pitchFamily="34" charset="-122"/>
                <a:cs typeface="Arial" pitchFamily="34" charset="-120"/>
              </a:rPr>
              <a:t>Перед и for the first time обычно заметнее всего: они сразу подсказывают Present Perfect и облегчают проверку ответа.
</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587925" y="1459363"/>
            <a:ext cx="375900" cy="3759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397825" y="1459363"/>
            <a:ext cx="375900" cy="3759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7207751" y="1480246"/>
            <a:ext cx="375900" cy="334133"/>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1587925" y="3121379"/>
            <a:ext cx="375900" cy="3759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4397825" y="3121379"/>
            <a:ext cx="375900" cy="375900"/>
          </a:xfrm>
          <a:prstGeom prst="rect">
            <a:avLst/>
          </a:prstGeom>
        </p:spPr>
      </p:pic>
      <p:sp>
        <p:nvSpPr>
          <p:cNvPr id="13" name="Text 0"/>
          <p:cNvSpPr txBox="1"/>
          <p:nvPr/>
        </p:nvSpPr>
        <p:spPr>
          <a:xfrm>
            <a:off x="428625" y="368710"/>
            <a:ext cx="7867200" cy="737400"/>
          </a:xfrm>
          <a:prstGeom prst="rect">
            <a:avLst/>
          </a:prstGeom>
          <a:noFill/>
          <a:ln/>
        </p:spPr>
        <p:txBody>
          <a:bodyPr wrap="square" lIns="0" tIns="0" rIns="0" bIns="0" rtlCol="0" anchor="ctr"/>
          <a:lstStyle/>
          <a:p>
            <a:pPr algn="l" indent="0" marL="0">
              <a:lnSpc>
                <a:spcPct val="80000"/>
              </a:lnSpc>
              <a:buNone/>
            </a:pPr>
            <a:r>
              <a:rPr lang="en-US" sz="3000" b="1" dirty="0">
                <a:solidFill>
                  <a:srgbClr val="FFFFFF"/>
                </a:solidFill>
                <a:latin typeface="Arial" pitchFamily="34" charset="0"/>
                <a:ea typeface="Arial" pitchFamily="34" charset="-122"/>
                <a:cs typeface="Arial" pitchFamily="34" charset="-120"/>
              </a:rPr>
              <a:t>Как запомнить значение маркеров
</a:t>
            </a:r>
            <a:endParaRPr lang="en-US" sz="3000" dirty="0"/>
          </a:p>
        </p:txBody>
      </p:sp>
      <p:sp>
        <p:nvSpPr>
          <p:cNvPr id="14" name="Text 1"/>
          <p:cNvSpPr txBox="1"/>
          <p:nvPr/>
        </p:nvSpPr>
        <p:spPr>
          <a:xfrm>
            <a:off x="8053387" y="4669824"/>
            <a:ext cx="703800" cy="197100"/>
          </a:xfrm>
          <a:prstGeom prst="rect">
            <a:avLst/>
          </a:prstGeom>
          <a:noFill/>
          <a:ln/>
        </p:spPr>
        <p:txBody>
          <a:bodyPr wrap="square" lIns="0" tIns="0" rIns="0" bIns="0" rtlCol="0" anchor="ctr"/>
          <a:lstStyle/>
          <a:p>
            <a:pPr algn="r" indent="0" marL="0">
              <a:lnSpc>
                <a:spcPct val="100000"/>
              </a:lnSpc>
              <a:buNone/>
            </a:pPr>
            <a:r>
              <a:rPr lang="en-US" sz="800" dirty="0">
                <a:solidFill>
                  <a:srgbClr val="E3E8D1"/>
                </a:solidFill>
                <a:latin typeface="Arial" pitchFamily="34" charset="0"/>
                <a:ea typeface="Arial" pitchFamily="34" charset="-122"/>
                <a:cs typeface="Arial" pitchFamily="34" charset="-120"/>
              </a:rPr>
              <a:t>19</a:t>
            </a:r>
            <a:endParaRPr lang="en-US" sz="800" dirty="0"/>
          </a:p>
        </p:txBody>
      </p:sp>
      <p:sp>
        <p:nvSpPr>
          <p:cNvPr id="15" name="Text 2"/>
          <p:cNvSpPr txBox="1"/>
          <p:nvPr/>
        </p:nvSpPr>
        <p:spPr>
          <a:xfrm>
            <a:off x="571825" y="2022025"/>
            <a:ext cx="2408100" cy="737400"/>
          </a:xfrm>
          <a:prstGeom prst="rect">
            <a:avLst/>
          </a:prstGeom>
          <a:noFill/>
          <a:ln/>
        </p:spPr>
        <p:txBody>
          <a:bodyPr wrap="square" lIns="0" tIns="0" rIns="0" bIns="0" rtlCol="0" anchor="ctr"/>
          <a:lstStyle/>
          <a:p>
            <a:pPr algn="ctr" indent="0" marL="0">
              <a:lnSpc>
                <a:spcPct val="100000"/>
              </a:lnSpc>
              <a:buNone/>
            </a:pPr>
            <a:r>
              <a:rPr lang="en-US" sz="1200" b="1" dirty="0">
                <a:solidFill>
                  <a:srgbClr val="E3E8D1"/>
                </a:solidFill>
                <a:latin typeface="Arial" pitchFamily="34" charset="0"/>
                <a:ea typeface="Arial" pitchFamily="34" charset="-122"/>
                <a:cs typeface="Arial" pitchFamily="34" charset="-120"/>
              </a:rPr>
              <a:t>Before
</a:t>
            </a:r>
            <a:pPr algn="ctr" indent="0" marL="0">
              <a:lnSpc>
                <a:spcPct val="100000"/>
              </a:lnSpc>
              <a:buNone/>
            </a:pPr>
            <a:r>
              <a:rPr lang="en-US" sz="500" b="1" dirty="0">
                <a:solidFill>
                  <a:srgbClr val="E3E8D1"/>
                </a:solidFill>
                <a:latin typeface="Arial" pitchFamily="34" charset="0"/>
                <a:ea typeface="Arial" pitchFamily="34" charset="-122"/>
                <a:cs typeface="Arial" pitchFamily="34" charset="-120"/>
              </a:rPr>
              <a:t>
</a:t>
            </a:r>
            <a:pPr algn="ctr" indent="0" marL="0">
              <a:lnSpc>
                <a:spcPct val="100000"/>
              </a:lnSpc>
              <a:buNone/>
            </a:pPr>
            <a:r>
              <a:rPr lang="en-US" sz="900" dirty="0">
                <a:solidFill>
                  <a:srgbClr val="E3E8D1"/>
                </a:solidFill>
                <a:latin typeface="Arial" pitchFamily="34" charset="0"/>
                <a:ea typeface="Arial" pitchFamily="34" charset="-122"/>
                <a:cs typeface="Arial" pitchFamily="34" charset="-120"/>
              </a:rPr>
              <a:t>Связывай это слово с фразой «уже раньше». Если действие уже случалось в твоём опыте, before помогает быстро узнать нужное значение.
</a:t>
            </a:r>
            <a:endParaRPr lang="en-US" sz="1200" dirty="0"/>
          </a:p>
        </p:txBody>
      </p:sp>
      <p:sp>
        <p:nvSpPr>
          <p:cNvPr id="16" name="Text 3"/>
          <p:cNvSpPr txBox="1"/>
          <p:nvPr/>
        </p:nvSpPr>
        <p:spPr>
          <a:xfrm>
            <a:off x="3381725" y="2022025"/>
            <a:ext cx="2408100" cy="737400"/>
          </a:xfrm>
          <a:prstGeom prst="rect">
            <a:avLst/>
          </a:prstGeom>
          <a:noFill/>
          <a:ln/>
        </p:spPr>
        <p:txBody>
          <a:bodyPr wrap="square" lIns="0" tIns="0" rIns="0" bIns="0" rtlCol="0" anchor="ctr"/>
          <a:lstStyle/>
          <a:p>
            <a:pPr algn="ctr" indent="0" marL="0">
              <a:lnSpc>
                <a:spcPct val="100000"/>
              </a:lnSpc>
              <a:buNone/>
            </a:pPr>
            <a:r>
              <a:rPr lang="en-US" sz="1200" b="1" dirty="0">
                <a:solidFill>
                  <a:srgbClr val="E3E8D1"/>
                </a:solidFill>
                <a:latin typeface="Arial" pitchFamily="34" charset="0"/>
                <a:ea typeface="Arial" pitchFamily="34" charset="-122"/>
                <a:cs typeface="Arial" pitchFamily="34" charset="-120"/>
              </a:rPr>
              <a:t>Many times
</a:t>
            </a:r>
            <a:pPr algn="ctr" indent="0" marL="0">
              <a:lnSpc>
                <a:spcPct val="100000"/>
              </a:lnSpc>
              <a:buNone/>
            </a:pPr>
            <a:r>
              <a:rPr lang="en-US" sz="500" b="1" dirty="0">
                <a:solidFill>
                  <a:srgbClr val="E3E8D1"/>
                </a:solidFill>
                <a:latin typeface="Arial" pitchFamily="34" charset="0"/>
                <a:ea typeface="Arial" pitchFamily="34" charset="-122"/>
                <a:cs typeface="Arial" pitchFamily="34" charset="-120"/>
              </a:rPr>
              <a:t>
</a:t>
            </a:r>
            <a:pPr algn="ctr" indent="0" marL="0">
              <a:lnSpc>
                <a:spcPct val="100000"/>
              </a:lnSpc>
              <a:buNone/>
            </a:pPr>
            <a:r>
              <a:rPr lang="en-US" sz="900" dirty="0">
                <a:solidFill>
                  <a:srgbClr val="E3E8D1"/>
                </a:solidFill>
                <a:latin typeface="Arial" pitchFamily="34" charset="0"/>
                <a:ea typeface="Arial" pitchFamily="34" charset="-122"/>
                <a:cs typeface="Arial" pitchFamily="34" charset="-120"/>
              </a:rPr>
              <a:t>Представляй большое количество повторений. Это выражение отвечает на вопрос, что действие происходило очень часто, но не сообщает точную дату.
</a:t>
            </a:r>
            <a:endParaRPr lang="en-US" sz="1200" dirty="0"/>
          </a:p>
        </p:txBody>
      </p:sp>
      <p:sp>
        <p:nvSpPr>
          <p:cNvPr id="17" name="Text 4"/>
          <p:cNvSpPr txBox="1"/>
          <p:nvPr/>
        </p:nvSpPr>
        <p:spPr>
          <a:xfrm>
            <a:off x="6191651" y="2022025"/>
            <a:ext cx="2408100" cy="737400"/>
          </a:xfrm>
          <a:prstGeom prst="rect">
            <a:avLst/>
          </a:prstGeom>
          <a:noFill/>
          <a:ln/>
        </p:spPr>
        <p:txBody>
          <a:bodyPr wrap="square" lIns="0" tIns="0" rIns="0" bIns="0" rtlCol="0" anchor="ctr"/>
          <a:lstStyle/>
          <a:p>
            <a:pPr algn="ctr" indent="0" marL="0">
              <a:lnSpc>
                <a:spcPct val="100000"/>
              </a:lnSpc>
              <a:buNone/>
            </a:pPr>
            <a:r>
              <a:rPr lang="en-US" sz="1200" b="1" dirty="0">
                <a:solidFill>
                  <a:srgbClr val="E3E8D1"/>
                </a:solidFill>
                <a:latin typeface="Arial" pitchFamily="34" charset="0"/>
                <a:ea typeface="Arial" pitchFamily="34" charset="-122"/>
                <a:cs typeface="Arial" pitchFamily="34" charset="-120"/>
              </a:rPr>
              <a:t>Several times
</a:t>
            </a:r>
            <a:pPr algn="ctr" indent="0" marL="0">
              <a:lnSpc>
                <a:spcPct val="100000"/>
              </a:lnSpc>
              <a:buNone/>
            </a:pPr>
            <a:r>
              <a:rPr lang="en-US" sz="500" b="1" dirty="0">
                <a:solidFill>
                  <a:srgbClr val="E3E8D1"/>
                </a:solidFill>
                <a:latin typeface="Arial" pitchFamily="34" charset="0"/>
                <a:ea typeface="Arial" pitchFamily="34" charset="-122"/>
                <a:cs typeface="Arial" pitchFamily="34" charset="-120"/>
              </a:rPr>
              <a:t>
</a:t>
            </a:r>
            <a:pPr algn="ctr" indent="0" marL="0">
              <a:lnSpc>
                <a:spcPct val="100000"/>
              </a:lnSpc>
              <a:buNone/>
            </a:pPr>
            <a:r>
              <a:rPr lang="en-US" sz="900" dirty="0">
                <a:solidFill>
                  <a:srgbClr val="E3E8D1"/>
                </a:solidFill>
                <a:latin typeface="Arial" pitchFamily="34" charset="0"/>
                <a:ea typeface="Arial" pitchFamily="34" charset="-122"/>
                <a:cs typeface="Arial" pitchFamily="34" charset="-120"/>
              </a:rPr>
              <a:t>Запоминай как «несколько раз». Маркер звучит мягче, чем many times, и всё равно показывает повторный опыт без конкретного времени.
</a:t>
            </a:r>
            <a:endParaRPr lang="en-US" sz="1200" dirty="0"/>
          </a:p>
        </p:txBody>
      </p:sp>
      <p:sp>
        <p:nvSpPr>
          <p:cNvPr id="18" name="Text 5"/>
          <p:cNvSpPr txBox="1"/>
          <p:nvPr/>
        </p:nvSpPr>
        <p:spPr>
          <a:xfrm>
            <a:off x="571825" y="3684042"/>
            <a:ext cx="2408100" cy="737400"/>
          </a:xfrm>
          <a:prstGeom prst="rect">
            <a:avLst/>
          </a:prstGeom>
          <a:noFill/>
          <a:ln/>
        </p:spPr>
        <p:txBody>
          <a:bodyPr wrap="square" lIns="0" tIns="0" rIns="0" bIns="0" rtlCol="0" anchor="ctr"/>
          <a:lstStyle/>
          <a:p>
            <a:pPr algn="ctr" indent="0" marL="0">
              <a:lnSpc>
                <a:spcPct val="100000"/>
              </a:lnSpc>
              <a:buNone/>
            </a:pPr>
            <a:r>
              <a:rPr lang="en-US" sz="1200" b="1" dirty="0">
                <a:solidFill>
                  <a:srgbClr val="E3E8D1"/>
                </a:solidFill>
                <a:latin typeface="Arial" pitchFamily="34" charset="0"/>
                <a:ea typeface="Arial" pitchFamily="34" charset="-122"/>
                <a:cs typeface="Arial" pitchFamily="34" charset="-120"/>
              </a:rPr>
              <a:t>For the first time
</a:t>
            </a:r>
            <a:pPr algn="ctr" indent="0" marL="0">
              <a:lnSpc>
                <a:spcPct val="100000"/>
              </a:lnSpc>
              <a:buNone/>
            </a:pPr>
            <a:r>
              <a:rPr lang="en-US" sz="500" b="1" dirty="0">
                <a:solidFill>
                  <a:srgbClr val="E3E8D1"/>
                </a:solidFill>
                <a:latin typeface="Arial" pitchFamily="34" charset="0"/>
                <a:ea typeface="Arial" pitchFamily="34" charset="-122"/>
                <a:cs typeface="Arial" pitchFamily="34" charset="-120"/>
              </a:rPr>
              <a:t>
</a:t>
            </a:r>
            <a:pPr algn="ctr" indent="0" marL="0">
              <a:lnSpc>
                <a:spcPct val="100000"/>
              </a:lnSpc>
              <a:buNone/>
            </a:pPr>
            <a:r>
              <a:rPr lang="en-US" sz="900" dirty="0">
                <a:solidFill>
                  <a:srgbClr val="E3E8D1"/>
                </a:solidFill>
                <a:latin typeface="Arial" pitchFamily="34" charset="0"/>
                <a:ea typeface="Arial" pitchFamily="34" charset="-122"/>
                <a:cs typeface="Arial" pitchFamily="34" charset="-120"/>
              </a:rPr>
              <a:t>Этот маркер говорит о новом, первом опыте. Полезно мысленно спрашивать: «Это происходит впервые?» — тогда ответ легко найти.
</a:t>
            </a:r>
            <a:endParaRPr lang="en-US" sz="1200" dirty="0"/>
          </a:p>
        </p:txBody>
      </p:sp>
      <p:sp>
        <p:nvSpPr>
          <p:cNvPr id="19" name="Text 6"/>
          <p:cNvSpPr txBox="1"/>
          <p:nvPr/>
        </p:nvSpPr>
        <p:spPr>
          <a:xfrm>
            <a:off x="3381725" y="3684042"/>
            <a:ext cx="2408100" cy="737400"/>
          </a:xfrm>
          <a:prstGeom prst="rect">
            <a:avLst/>
          </a:prstGeom>
          <a:noFill/>
          <a:ln/>
        </p:spPr>
        <p:txBody>
          <a:bodyPr wrap="square" lIns="0" tIns="0" rIns="0" bIns="0" rtlCol="0" anchor="ctr"/>
          <a:lstStyle/>
          <a:p>
            <a:pPr algn="ctr" indent="0" marL="0">
              <a:lnSpc>
                <a:spcPct val="100000"/>
              </a:lnSpc>
              <a:buNone/>
            </a:pPr>
            <a:r>
              <a:rPr lang="en-US" sz="1200" b="1" dirty="0">
                <a:solidFill>
                  <a:srgbClr val="E3E8D1"/>
                </a:solidFill>
                <a:latin typeface="Arial" pitchFamily="34" charset="0"/>
                <a:ea typeface="Arial" pitchFamily="34" charset="-122"/>
                <a:cs typeface="Arial" pitchFamily="34" charset="-120"/>
              </a:rPr>
              <a:t>For the second time
</a:t>
            </a:r>
            <a:pPr algn="ctr" indent="0" marL="0">
              <a:lnSpc>
                <a:spcPct val="100000"/>
              </a:lnSpc>
              <a:buNone/>
            </a:pPr>
            <a:r>
              <a:rPr lang="en-US" sz="500" b="1" dirty="0">
                <a:solidFill>
                  <a:srgbClr val="E3E8D1"/>
                </a:solidFill>
                <a:latin typeface="Arial" pitchFamily="34" charset="0"/>
                <a:ea typeface="Arial" pitchFamily="34" charset="-122"/>
                <a:cs typeface="Arial" pitchFamily="34" charset="-120"/>
              </a:rPr>
              <a:t>
</a:t>
            </a:r>
            <a:pPr algn="ctr" indent="0" marL="0">
              <a:lnSpc>
                <a:spcPct val="100000"/>
              </a:lnSpc>
              <a:buNone/>
            </a:pPr>
            <a:r>
              <a:rPr lang="en-US" sz="900" dirty="0">
                <a:solidFill>
                  <a:srgbClr val="E3E8D1"/>
                </a:solidFill>
                <a:latin typeface="Arial" pitchFamily="34" charset="0"/>
                <a:ea typeface="Arial" pitchFamily="34" charset="-122"/>
                <a:cs typeface="Arial" pitchFamily="34" charset="-120"/>
              </a:rPr>
              <a:t>Здесь важно повторение после первого случая. Если событие произошло снова, выражение помогает показать, что опыт уже не совсем новый.
</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1338049" y="1398735"/>
            <a:ext cx="6467903" cy="2346030"/>
          </a:xfrm>
          <a:prstGeom prst="rect">
            <a:avLst/>
          </a:prstGeom>
          <a:noFill/>
          <a:ln/>
        </p:spPr>
        <p:txBody>
          <a:bodyPr wrap="square" lIns="0" tIns="0" rIns="0" bIns="0" rtlCol="0" anchor="ctr"/>
          <a:lstStyle/>
          <a:p>
            <a:pPr algn="ctr" indent="0" marL="0">
              <a:lnSpc>
                <a:spcPct val="100000"/>
              </a:lnSpc>
              <a:buNone/>
            </a:pPr>
            <a:r>
              <a:rPr lang="en-US" sz="3600" b="1" dirty="0">
                <a:solidFill>
                  <a:srgbClr val="FFFFFF"/>
                </a:solidFill>
                <a:latin typeface="Arial" pitchFamily="34" charset="0"/>
                <a:ea typeface="Arial" pitchFamily="34" charset="-122"/>
                <a:cs typeface="Arial" pitchFamily="34" charset="-120"/>
              </a:rPr>
              <a:t>Главное правило для Present Perfect
</a:t>
            </a:r>
            <a:pPr algn="ctr" indent="0" marL="0">
              <a:lnSpc>
                <a:spcPct val="100000"/>
              </a:lnSpc>
              <a:buNone/>
            </a:pPr>
            <a:r>
              <a:rPr lang="en-US" sz="3600" b="1"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400" dirty="0">
                <a:solidFill>
                  <a:srgbClr val="9EB145"/>
                </a:solidFill>
                <a:latin typeface="Arial" pitchFamily="34" charset="0"/>
                <a:ea typeface="Arial" pitchFamily="34" charset="-122"/>
                <a:cs typeface="Arial" pitchFamily="34" charset="-120"/>
              </a:rPr>
              <a:t>Если в предложении есть before, many/several times или for the first/second time, проверь, связан ли смысл с опытом. При точном прошлом времени обычно выбирают Past Simple.
</a:t>
            </a:r>
            <a:endParaRPr lang="en-US" sz="3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2026-05-31T01:03:30Z</dcterms:created>
  <dcterms:modified xsi:type="dcterms:W3CDTF">2026-05-31T01:03:30Z</dcterms:modified>
</cp:coreProperties>
</file>