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image" Target="../media/image-6-7.jpe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image" Target="../media/image-13-11.png"/><Relationship Id="rId12" Type="http://schemas.openxmlformats.org/officeDocument/2006/relationships/image" Target="../media/image-13-12.png"/><Relationship Id="rId13" Type="http://schemas.openxmlformats.org/officeDocument/2006/relationships/image" Target="../media/image-13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00" y="105054"/>
            <a:ext cx="8941500" cy="49335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10100" y="1272150"/>
            <a:ext cx="6132000" cy="23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527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Рождение индустриального Запада: основные темы и направления
</a:t>
            </a:r>
            <a:pPr algn="ctr" indent="0" marL="0">
              <a:lnSpc>
                <a:spcPct val="100000"/>
              </a:lnSpc>
              <a:buNone/>
            </a:pPr>
            <a:r>
              <a:rPr lang="en-US" sz="1587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87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Западной Европы к индустриальному обществу меняет экономику и образ жизни.
</a:t>
            </a:r>
            <a:endParaRPr lang="en-US" sz="3527" dirty="0"/>
          </a:p>
        </p:txBody>
      </p:sp>
      <p:sp>
        <p:nvSpPr>
          <p:cNvPr id="6" name="Text 1"/>
          <p:cNvSpPr txBox="1"/>
          <p:nvPr/>
        </p:nvSpPr>
        <p:spPr>
          <a:xfrm>
            <a:off x="2567700" y="392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050" y="1481241"/>
            <a:ext cx="3552000" cy="31392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272150"/>
            <a:ext cx="4200900" cy="3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концу XVIII века большинство европейцев живут в деревнях и занимаются сельским хозяйством. Производство остаётся ручным, а научные открытия только начинают влиять на экономику и общество.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перед индустриализацией: аграрный уклад и ручной труд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Зарождение предпосылок индустриализации в Великобритании
</a:t>
            </a:r>
            <a:endParaRPr lang="en-US" sz="2563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Великобритания во второй половине XVIII века становится центром взаимодействия науки и предпринимательства, стимулируя развитие новых технологий и оборудования.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поддерживает инфраструктуру и торговлю, что создаёт благоприятные условия для расширения предпринимательской деятельности и промышленности.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796350" y="3339125"/>
            <a:ext cx="73191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Финансовая система развивается: банки и кредитование обеспечивают необходимый капитал для запуска крупных промышленных предприятий и модернизации производства.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7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промышленной революции
</a:t>
            </a:r>
            <a:endParaRPr lang="en-US" sz="2972" dirty="0"/>
          </a:p>
        </p:txBody>
      </p:sp>
      <p:sp>
        <p:nvSpPr>
          <p:cNvPr id="13" name="Text 2"/>
          <p:cNvSpPr txBox="1"/>
          <p:nvPr/>
        </p:nvSpPr>
        <p:spPr>
          <a:xfrm>
            <a:off x="606471" y="2077625"/>
            <a:ext cx="16797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1780-е — начало промышленной революции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344251" y="2944223"/>
            <a:ext cx="16227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и массовое использование паровых машин, первые механические фабрики меняют характер производства.
</a:t>
            </a:r>
            <a:endParaRPr lang="en-US" sz="1232" dirty="0"/>
          </a:p>
        </p:txBody>
      </p:sp>
      <p:sp>
        <p:nvSpPr>
          <p:cNvPr id="15" name="Text 4"/>
          <p:cNvSpPr txBox="1"/>
          <p:nvPr/>
        </p:nvSpPr>
        <p:spPr>
          <a:xfrm>
            <a:off x="2845871" y="2077625"/>
            <a:ext cx="16797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1790–1810 — рост фабричного производства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2583651" y="2944223"/>
            <a:ext cx="16227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Механизация охватывает текстильную промышленность, увеличивается число фабрик и количество наёмных рабочих.
</a:t>
            </a:r>
            <a:endParaRPr lang="en-US" sz="1293" dirty="0"/>
          </a:p>
        </p:txBody>
      </p:sp>
      <p:sp>
        <p:nvSpPr>
          <p:cNvPr id="17" name="Text 6"/>
          <p:cNvSpPr txBox="1"/>
          <p:nvPr/>
        </p:nvSpPr>
        <p:spPr>
          <a:xfrm>
            <a:off x="5085271" y="2077625"/>
            <a:ext cx="16797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1820–1830 — развитие транспорта и инфраструктуры
</a:t>
            </a:r>
            <a:endParaRPr lang="en-US" sz="1255" dirty="0"/>
          </a:p>
        </p:txBody>
      </p:sp>
      <p:sp>
        <p:nvSpPr>
          <p:cNvPr id="18" name="Text 7"/>
          <p:cNvSpPr txBox="1"/>
          <p:nvPr/>
        </p:nvSpPr>
        <p:spPr>
          <a:xfrm>
            <a:off x="4823051" y="2944223"/>
            <a:ext cx="16227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Строится первая сеть железных дорог, усовершенствуются каналы и портовые сооружения, ускоряется товарооборот.
</a:t>
            </a:r>
            <a:endParaRPr lang="en-US" sz="1292" dirty="0"/>
          </a:p>
        </p:txBody>
      </p:sp>
      <p:sp>
        <p:nvSpPr>
          <p:cNvPr id="19" name="Text 8"/>
          <p:cNvSpPr txBox="1"/>
          <p:nvPr/>
        </p:nvSpPr>
        <p:spPr>
          <a:xfrm>
            <a:off x="7324671" y="2077625"/>
            <a:ext cx="16797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1840–1850 — формирование международного рынка
</a:t>
            </a:r>
            <a:endParaRPr lang="en-US" sz="1254" dirty="0"/>
          </a:p>
        </p:txBody>
      </p:sp>
      <p:sp>
        <p:nvSpPr>
          <p:cNvPr id="20" name="Text 9"/>
          <p:cNvSpPr txBox="1"/>
          <p:nvPr/>
        </p:nvSpPr>
        <p:spPr>
          <a:xfrm>
            <a:off x="7062451" y="2944223"/>
            <a:ext cx="16227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производство и транспортная система создают возможность для торговли между странами Западной Европы.
</a:t>
            </a:r>
            <a:endParaRPr lang="en-US" sz="123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41"/>
            <a:ext cx="2466283" cy="19508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0950" y="1171966"/>
            <a:ext cx="2466283" cy="195086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5150" y="1171966"/>
            <a:ext cx="2466283" cy="195086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Великие изобретатели индустриального Запада
</a:t>
            </a:r>
            <a:endParaRPr lang="en-US" sz="2788" dirty="0"/>
          </a:p>
        </p:txBody>
      </p:sp>
      <p:sp>
        <p:nvSpPr>
          <p:cNvPr id="11" name="Text 2"/>
          <p:cNvSpPr txBox="1"/>
          <p:nvPr/>
        </p:nvSpPr>
        <p:spPr>
          <a:xfrm>
            <a:off x="307321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Джеймс Уатт и совершенствование парового двигателя
</a:t>
            </a:r>
            <a:pPr algn="ctr" indent="0" marL="0">
              <a:lnSpc>
                <a:spcPct val="100000"/>
              </a:lnSpc>
              <a:buNone/>
            </a:pPr>
            <a:r>
              <a:rPr lang="en-US" sz="110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Уатт существенно улучшил паровой двигатель, что повысило его мощность и эффективность. Это изобретение стало мотором промышленного развития в различных сферах.
</a:t>
            </a:r>
            <a:endParaRPr lang="en-US" sz="1102" dirty="0"/>
          </a:p>
        </p:txBody>
      </p:sp>
      <p:sp>
        <p:nvSpPr>
          <p:cNvPr id="12" name="Text 3"/>
          <p:cNvSpPr txBox="1"/>
          <p:nvPr/>
        </p:nvSpPr>
        <p:spPr>
          <a:xfrm>
            <a:off x="32915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Джордж Стефенсон — отец железной дороги
</a:t>
            </a:r>
            <a:pPr algn="ctr" indent="0" marL="0">
              <a:lnSpc>
                <a:spcPct val="100000"/>
              </a:lnSpc>
              <a:buNone/>
            </a:pPr>
            <a:r>
              <a:rPr lang="en-US" sz="123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Создатель первого успешного парового локомотива, Стефенсон революционизировал транспорт, сделав возможным быструю перевозку грузов и пассажиров.
</a:t>
            </a:r>
            <a:endParaRPr lang="en-US" sz="1230" dirty="0"/>
          </a:p>
        </p:txBody>
      </p:sp>
      <p:sp>
        <p:nvSpPr>
          <p:cNvPr id="13" name="Text 4"/>
          <p:cNvSpPr txBox="1"/>
          <p:nvPr/>
        </p:nvSpPr>
        <p:spPr>
          <a:xfrm>
            <a:off x="62757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Ричард Аркрайт и фабричная система в текстиле
</a:t>
            </a:r>
            <a:pPr algn="ctr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Аркрайт внедрил фабричную организацию производства, объединив машины и рабочую силу под одной крышей, что значительно повысило продуктивность и качество тканей.
</a:t>
            </a:r>
            <a:endParaRPr lang="en-US" sz="117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34"/>
            <a:ext cx="2466300" cy="1950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4775" y="1171959"/>
            <a:ext cx="2466300" cy="1950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62800" y="1171959"/>
            <a:ext cx="2466300" cy="195088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фабричной индустрии и городской среды
</a:t>
            </a:r>
            <a:endParaRPr lang="en-US" sz="2591" dirty="0"/>
          </a:p>
        </p:txBody>
      </p:sp>
      <p:sp>
        <p:nvSpPr>
          <p:cNvPr id="12" name="Text 2"/>
          <p:cNvSpPr txBox="1"/>
          <p:nvPr/>
        </p:nvSpPr>
        <p:spPr>
          <a:xfrm>
            <a:off x="579775" y="3209025"/>
            <a:ext cx="2193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фабрика Аркрайта в Кромфорде
</a:t>
            </a:r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Фабрика объединяла около 300 рабочих и представляла собой образец новой производственной организации с использованием водяных прядильных машин.
</a:t>
            </a:r>
            <a:endParaRPr lang="en-US" sz="1177" dirty="0"/>
          </a:p>
        </p:txBody>
      </p:sp>
      <p:sp>
        <p:nvSpPr>
          <p:cNvPr id="13" name="Text 3"/>
          <p:cNvSpPr txBox="1"/>
          <p:nvPr/>
        </p:nvSpPr>
        <p:spPr>
          <a:xfrm>
            <a:off x="3657800" y="3209025"/>
            <a:ext cx="2193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фабричных комплексов в городах
</a:t>
            </a:r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промышленные центры стали основой городского пейзажа, изменяя архитектуру и функциональную структуру населённых пунктов.
</a:t>
            </a:r>
            <a:endParaRPr lang="en-US" sz="1177" dirty="0"/>
          </a:p>
        </p:txBody>
      </p:sp>
      <p:sp>
        <p:nvSpPr>
          <p:cNvPr id="14" name="Text 4"/>
          <p:cNvSpPr txBox="1"/>
          <p:nvPr/>
        </p:nvSpPr>
        <p:spPr>
          <a:xfrm>
            <a:off x="6735825" y="3209025"/>
            <a:ext cx="2193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рабочих поселков и инфраструктуры
</a:t>
            </a:r>
            <a:pPr algn="l" indent="0" marL="0">
              <a:lnSpc>
                <a:spcPct val="100000"/>
              </a:lnSpc>
              <a:buNone/>
            </a:pPr>
            <a:r>
              <a:rPr lang="en-US" sz="116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Возле фабрик возникали специализированные жилые кварталы с необходимыми коммуникациями: дорогами, канализацией и общественными помещениями.
</a:t>
            </a:r>
            <a:endParaRPr lang="en-US" sz="116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Демографический рост в Англии при индустриализации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связан с улучшением питания и расширением рабочих мест в промышленности и городах.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численности населения стимулировало урбанизацию, создавая новые социальные и экономические вызовы.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демографические данные Великобритании, 2023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301067"/>
            <a:ext cx="9144000" cy="18395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источники энергии и материалы в индустрии
</a:t>
            </a:r>
            <a:endParaRPr lang="en-US" sz="2563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Уголь становится главным топливом для паровых машин, заменяя древесину и позволяя долго работать без перерывов, расширяя мощности предприятий.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142838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Железо и кокс выступают краеугольными элементами строительства и производства, снижая себестоимость металлов и открывая путь к масштабному индустриальному строительству.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050" y="1481241"/>
            <a:ext cx="3552000" cy="31392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272150"/>
            <a:ext cx="4200900" cy="145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Постройка каналов и улучшение дорог ускоряют доставку сырья и продукции, снижая издержки и расширяя рынки сбыта.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Транспортные инновации и создание инфраструктуры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306750" y="3140525"/>
            <a:ext cx="4200900" cy="145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Появление парохода «Шарлотта Дандас» запускает эпоху парового речного транспорта, а развитие портов и мостов поддерживает растущие товарные потоки.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8279" y="0"/>
            <a:ext cx="4364943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1806016"/>
            <a:ext cx="4200900" cy="12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9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Технологический прорыв Джеймса Уатта
</a:t>
            </a:r>
            <a:pPr algn="l" indent="0" marL="0">
              <a:lnSpc>
                <a:spcPct val="100000"/>
              </a:lnSpc>
              <a:buNone/>
            </a:pPr>
            <a:r>
              <a:rPr lang="en-US" sz="1439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Усовершенствованный паровой двигатель стал мощным источником энергии для фабрик и шахт, существенно повысив их производительность и снизив человеческие затраты.
</a:t>
            </a:r>
            <a:endParaRPr lang="en-US" sz="1619" dirty="0"/>
          </a:p>
        </p:txBody>
      </p:sp>
      <p:sp>
        <p:nvSpPr>
          <p:cNvPr id="7" name="Text 1"/>
          <p:cNvSpPr txBox="1"/>
          <p:nvPr/>
        </p:nvSpPr>
        <p:spPr>
          <a:xfrm>
            <a:off x="306750" y="311075"/>
            <a:ext cx="4200900" cy="133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4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парового двигателя в индустриальной эпохе
</a:t>
            </a:r>
            <a:endParaRPr lang="en-US" sz="2894" dirty="0"/>
          </a:p>
        </p:txBody>
      </p:sp>
      <p:sp>
        <p:nvSpPr>
          <p:cNvPr id="8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3219598"/>
            <a:ext cx="4200900" cy="12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Масштабное применение и эффект механизации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Механизация облегчила обработку сырья и транспортировку, заложив основу для дальнейшего технического прогресса и крупных экономических преобразований.
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41"/>
            <a:ext cx="2466283" cy="19508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0950" y="1171966"/>
            <a:ext cx="2466283" cy="195086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5150" y="1171966"/>
            <a:ext cx="2466283" cy="195086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в текстильной промышленности: ключевые новшества
</a:t>
            </a:r>
            <a:endParaRPr lang="en-US" sz="2563" dirty="0"/>
          </a:p>
        </p:txBody>
      </p:sp>
      <p:sp>
        <p:nvSpPr>
          <p:cNvPr id="11" name="Text 2"/>
          <p:cNvSpPr txBox="1"/>
          <p:nvPr/>
        </p:nvSpPr>
        <p:spPr>
          <a:xfrm>
            <a:off x="307321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Прялка Дженни — начало механизации
</a:t>
            </a:r>
            <a:pPr algn="ctr" indent="0" marL="0">
              <a:lnSpc>
                <a:spcPct val="100000"/>
              </a:lnSpc>
              <a:buNone/>
            </a:pPr>
            <a:r>
              <a:rPr lang="en-US" sz="10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1764 году Джеймс Харгривс изобрёл «прялку Дженни», значительно увеличившую скорость прядения нитей. Это устройство позволило одному рабочему обслуживать несколько веретён одновременно, увеличивая производство ткани.
</a:t>
            </a:r>
            <a:endParaRPr lang="en-US" sz="1047" dirty="0"/>
          </a:p>
        </p:txBody>
      </p:sp>
      <p:sp>
        <p:nvSpPr>
          <p:cNvPr id="12" name="Text 3"/>
          <p:cNvSpPr txBox="1"/>
          <p:nvPr/>
        </p:nvSpPr>
        <p:spPr>
          <a:xfrm>
            <a:off x="32915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Водяная прядильная машина Аркрайта
</a:t>
            </a:r>
            <a:pPr algn="ctr" indent="0" marL="0">
              <a:lnSpc>
                <a:spcPct val="100000"/>
              </a:lnSpc>
              <a:buNone/>
            </a:pPr>
            <a:r>
              <a:rPr lang="en-US" sz="10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Ричард Аркрайт разработал и внедрил прядильную машину с водяным приводом. Это изобретение объединило мощность природы и машины, переведя производство с ручного труда на фабричный механизм.
</a:t>
            </a:r>
            <a:endParaRPr lang="en-US" sz="1047" dirty="0"/>
          </a:p>
        </p:txBody>
      </p:sp>
      <p:sp>
        <p:nvSpPr>
          <p:cNvPr id="13" name="Text 4"/>
          <p:cNvSpPr txBox="1"/>
          <p:nvPr/>
        </p:nvSpPr>
        <p:spPr>
          <a:xfrm>
            <a:off x="62757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Механический ткацкий станок и фабричная система
</a:t>
            </a:r>
            <a:pPr algn="ctr" indent="0" marL="0">
              <a:lnSpc>
                <a:spcPct val="100000"/>
              </a:lnSpc>
              <a:buNone/>
            </a:pPr>
            <a:r>
              <a:rPr lang="en-US" sz="105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изобретением механического ткацкого станка ткани стали выпускаться быстрее и дешевле. Манчестер, благодаря таким инновациям, стал ключевым центром текстильной промышленности Европы.
</a:t>
            </a:r>
            <a:endParaRPr lang="en-US" sz="105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железнодорожного транспорта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сети железных дорог значительно ускорило доставку сырья и готовых изделий между регионами, стимулируя экономику.
</a:t>
            </a:r>
            <a:pPr algn="l" indent="0" marL="0">
              <a:lnSpc>
                <a:spcPct val="100000"/>
              </a:lnSpc>
              <a:buNone/>
            </a:pPr>
            <a:r>
              <a:rPr lang="en-US" sz="158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8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железнодорожных путей более чем в 60 раз за 30 лет стало мощным катализатором промышленного роста и урбанизации.
</a:t>
            </a:r>
            <a:pPr algn="l" indent="0" marL="0">
              <a:lnSpc>
                <a:spcPct val="100000"/>
              </a:lnSpc>
              <a:buNone/>
            </a:pPr>
            <a:r>
              <a:rPr lang="en-US" sz="158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8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данные по железнодорожным сетям Великобритании, опубликованы в 1855 году
</a:t>
            </a:r>
            <a:endParaRPr lang="en-US" sz="158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6949" y="4229420"/>
            <a:ext cx="521700" cy="4173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82874" y="4186700"/>
            <a:ext cx="439950" cy="50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77049" y="4229420"/>
            <a:ext cx="521700" cy="41736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612099" y="4206233"/>
            <a:ext cx="521700" cy="463733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1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профессии и особенности заводского труда
</a:t>
            </a:r>
            <a:endParaRPr lang="en-US" sz="2613" dirty="0"/>
          </a:p>
        </p:txBody>
      </p:sp>
      <p:sp>
        <p:nvSpPr>
          <p:cNvPr id="17" name="Text 2"/>
          <p:cNvSpPr txBox="1"/>
          <p:nvPr/>
        </p:nvSpPr>
        <p:spPr>
          <a:xfrm>
            <a:off x="19046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Разработка и обслуживание машин требуют технических знаний и навыков, что привело к появлению новых технических профессий.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Инженеры и механики
</a:t>
            </a:r>
            <a:endParaRPr lang="en-US" sz="1400" dirty="0"/>
          </a:p>
        </p:txBody>
      </p:sp>
      <p:sp>
        <p:nvSpPr>
          <p:cNvPr id="18" name="Text 3"/>
          <p:cNvSpPr txBox="1"/>
          <p:nvPr/>
        </p:nvSpPr>
        <p:spPr>
          <a:xfrm>
            <a:off x="242551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Обслуживание паровых локомотивов стало отдельной профессией с необходимостью знаний в области паровых технологий.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Машинисты паровозов
</a:t>
            </a:r>
            <a:endParaRPr lang="en-US" sz="1400" dirty="0"/>
          </a:p>
        </p:txBody>
      </p:sp>
      <p:sp>
        <p:nvSpPr>
          <p:cNvPr id="19" name="Text 4"/>
          <p:cNvSpPr txBox="1"/>
          <p:nvPr/>
        </p:nvSpPr>
        <p:spPr>
          <a:xfrm>
            <a:off x="466056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Рабочие, управляющие и поддерживающие в исправном состоянии отдельные машины, обеспечивали непрерывный производственный процесс.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Станочные рабочие
</a:t>
            </a:r>
            <a:endParaRPr lang="en-US" sz="1400" dirty="0"/>
          </a:p>
        </p:txBody>
      </p:sp>
      <p:sp>
        <p:nvSpPr>
          <p:cNvPr id="20" name="Text 5"/>
          <p:cNvSpPr txBox="1"/>
          <p:nvPr/>
        </p:nvSpPr>
        <p:spPr>
          <a:xfrm>
            <a:off x="689561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ответ на тяжёлые условия труда рабочие начали объединяться в организации для защиты своих прав и улучшения условий.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Профсоюзы и трудовые союзы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и изменение образа жизни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из сельской местности вызвала интенсивный рост крупных городов и появление новых бытовых привычек.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Удвоение населения в крупных городах создало предпосылки для новых социальных и культурных изменений в обществе.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переписей населения Великобритании, XIX век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труда на фабриках
</a:t>
            </a:r>
            <a:endParaRPr lang="en-US" sz="3200" dirty="0"/>
          </a:p>
        </p:txBody>
      </p:sp>
      <p:sp>
        <p:nvSpPr>
          <p:cNvPr id="5" name="Text 2"/>
          <p:cNvSpPr txBox="1"/>
          <p:nvPr/>
        </p:nvSpPr>
        <p:spPr>
          <a:xfrm>
            <a:off x="306750" y="13732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рабочий специализировался на выполнении одной стадии производственного процесса, что ускоряло изготовление продукции.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306750" y="30596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организация позволяла быстрее обучать новых работников, снижая время на освоение рабочих операций.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700050" y="13732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монотонность и повторяемость задач приводила к утомлению и снижению мотивации работников.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4700050" y="30596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Стандартизированные операции способствовали массовому характеру производства и типизации выпускаемых изделий.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1238" y="1221875"/>
            <a:ext cx="2575925" cy="35406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мануфактур и формирование промышленных центров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221875"/>
            <a:ext cx="2576100" cy="3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Манчестера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середине XIX века Манчестер превратился из небольшого города в крупнейший промышленный центр с тысячами фабрик и рабочих домов. Это способствовало формированию развитой инфраструктуры.
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283950" y="1221875"/>
            <a:ext cx="2576100" cy="3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Ливерпуля как порта и промышленного узла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Ливерпуль благодаря выгодному географическому положению стал важным портом, связывающим производство с экспортом. Город интегрировал торговлю и индустрию, обеспечивая рост экономики региона.
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реформы способствовали появлению среднего класса и специалистов, необходимых промышленному развитию.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38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индустриализации на образование
</a:t>
            </a:r>
            <a:endParaRPr lang="en-US" sz="3038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1833 года ограничил детский труд и требовал образовательных программ для рабочих детей, обеспечивая им минимальные знания.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34309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начальных школ стало важным шагом для повышения грамотности и подготовки будущих квалифицированных рабочих.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88612" y="1169600"/>
            <a:ext cx="4759500" cy="280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60%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составляли большую часть рабочего состава на текстильных фабриках, играя ключевую роль в промышленном секторе.
</a:t>
            </a:r>
            <a:endParaRPr lang="en-US" sz="10000" dirty="0"/>
          </a:p>
        </p:txBody>
      </p:sp>
      <p:sp>
        <p:nvSpPr>
          <p:cNvPr id="6" name="Text 2"/>
          <p:cNvSpPr txBox="1"/>
          <p:nvPr/>
        </p:nvSpPr>
        <p:spPr>
          <a:xfrm>
            <a:off x="5777163" y="1020850"/>
            <a:ext cx="31086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часто работали долгие часы и получали значительно меньшую оплату, что поднимало вопросы социальной справедливости и прав.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исследования труда женщин в промышленности, 19 век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301067"/>
            <a:ext cx="9144000" cy="18395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8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и последствия индустриализации
</a:t>
            </a:r>
            <a:endParaRPr lang="en-US" sz="2981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воздуха и воды в городах привело к ухудшению здоровья жителей и распространению заболеваний среди рабочих.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142838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Реакция общества выразилась в создании санитарных служб и реформах, направленных на улучшение условий жизни и борьбы с экологическими проблемами.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15975" y="1323600"/>
            <a:ext cx="6298800" cy="26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4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индустриализации и её значение сегодня
</a:t>
            </a:r>
            <a:pPr algn="l" indent="0" marL="0">
              <a:lnSpc>
                <a:spcPct val="100000"/>
              </a:lnSpc>
              <a:buNone/>
            </a:pPr>
            <a:r>
              <a:rPr lang="en-US" sz="1728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28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Индустриализация заложила фундамент современной экономики, создала новые профессии, изменив уклад жизни и стимулировала развитие социальных институтов, отражаясь в современном обществе и городском устройстве.
</a:t>
            </a:r>
            <a:endParaRPr lang="en-US" sz="384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2026-05-10T17:55:08Z</dcterms:created>
  <dcterms:modified xsi:type="dcterms:W3CDTF">2026-05-10T17:55:08Z</dcterms:modified>
</cp:coreProperties>
</file>