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Есенин: жизнь, поэзия и образ русской души
</a:t>
            </a:r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чья интонация узнаётся с первых строк.
</a:t>
            </a:r>
            <a:endParaRPr lang="en-US" sz="3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 литературе Серебряного века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пришёл в литературу в годы войн, революций и распада старого мира. Рядом с модернистами он сохранил связь с деревней, фольклором и классической традицией, превратив личный голос в символ исторического перелома.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год обозначил начало мира, который позже станет основой его поэзии.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1895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рождения поэта, с которого началась его связь с рязанской деревней и её образами.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С. А. Есенине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первые стихи и путь в Москву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1912: переезд в Москву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он работал в типографии и оказался ближе к литературной среде. Этот шаг вывел его из сельского мира в пространство больших культурных контактов.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1914: первые публикации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печатные выступления принесли ему внимание благодаря ясной речи, лирической мягкости и редкому для городской сцены образу деревенской России.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родном крае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получил начальное образование в церковно-приходской школе, а затем учился в Спас-Клепиковской учительской школе. Там он начал систематически писать стихи.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Петроградский успех и вхождение в литературную среду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1915 году Есенин приехал в Петроград, где его стихи сразу заметили Александр Блок, Сергей Городецкий и другие литераторы. Молодой автор быстро вошёл в круг обсуждений Серебряного века.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городской модернистской поэзии его тексты выделялись простотой, мелодичностью и образами крестьянской Руси. Эта естественная интонация делала его узнаваемым и свежим для читателя.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сборники, вышедшие в 1916 году, закрепили успех. Есенин утвердился как самобытный лирик, который сумел соединить народную речь, эмоциональную искренность и высокую художественную форму.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Руси в поэзии Есенина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как знак родной земли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у Есенина — не просто дерево, а устойчивый образ родины, детства и тихой красоты. Через него поэт передаёт светлое чувство близости к природе и одновременно лёгкую грусть расставания.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Изба, дорога и деревенский уклад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изба, дорога и поле создают цельный мир крестьянской России. Эти детали помогают увидеть жизнь не как фон, а как пространство памяти, труда и духовной устойчивости.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свет и осенняя тишина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поэзии придают сумерки, туман, закат и осенняя тишина. Такие картины делают родину у Есенина одновременно нежной и тревожной, словно она хранит и красоту, и предчувствие утраты.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сдвиги связаны с переездами, историческими потрясениями и изменением интонации от деревенской лирики к исповедальности.
</a:t>
            </a:r>
            <a:endParaRPr lang="en-US" sz="1083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хронология жизни С. А. Есенина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Есенина
</a:t>
            </a:r>
            <a:endParaRPr lang="en-US" sz="291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творческий путь Есенина развивался через резкие повороты, а не плавно: каждое событие меняло темы, образ героя и эмоциональный тон.
</a:t>
            </a:r>
            <a:endParaRPr lang="en-US" sz="10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8500" y="3267630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чувство, память и личная исповедь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и боль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Любовные стихи Есенина почти всегда соединяют тепло чувства с внутренней раной. Любовь у него не украшает жизнь, а делает переживание особенно острым и правдивым.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интонация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любовные тексты построены так, что их легко представить как романс. Мелодичность и ритмическая плавность усиливают ощущение памяти, которую невозможно отпустить.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Исповедальный тон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говорит от первого лица, будто обращается к конкретному человеку. Благодаря этому стихотворение звучит как доверительное признание, а не как отвлечённое рассуждение.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 адресатом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известных стихах Есенин обращается к женщине как к живому собеседнику. Такая форма делает личную драму более близкой читателю и превращает частное переживание в общечеловеческое.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586922"/>
            <a:ext cx="4133400" cy="2291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сборники и их тематические доминанты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сборников показывает, как менялись ведущие темы, образность и эмоциональный строй поэзии Есенина.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ранней деревенской лирики поэт приходит к более сложной и драматической интонации, где радость, протест и усталость существуют рядом.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сборники С. А. Есенина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исторический перелом в поэзии Есенина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Есенин видел в революции возможность обновления и справедливости. Однако очень скоро он почувствовал, что вместе с переменами разрушается привычный крестьянский мир, к которому он был глубоко привязан.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надежда почти всегда соседствует с тревогой. Поэта волнует не только судьба страны, но и исчезновение природы, деревни и духовных основ, на которых держалась его картина мира.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конфликт у Есенина раскрывается не через лозунги, а через переживание утраты. Читатель ощущает, как старый уклад уходит вместе с памятью, языком и образом жизни.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революционная тема у Есенина звучит трагически и очень лично. Он показывает не победу новой эпохи, а болезненный разрыв человека с тем, что было ему родным и 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Есенина: язык, ритм и народная основа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выбирает простые, точные слова, но наполняет их сильной эмоциональной энергией. Повторы, параллелизмы и уменьшительные формы делают речь доверительной и близкой к живому разговору.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легко запоминаются благодаря песенным размерам, плавной интонации и выразительной звукописи. Ритм у Есенина часто напоминает напев или задушевную речь, а не книжную декламацию.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образы, народные сравнения и разговорная естественность создают ощущение подлинности. Поэтому его лирика звучит одновременно как личное признание и как часть устной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имажинизм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собственной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новая манера не вытеснила народную интонацию и связь с деревенским миром. Имажинизм стал для него не отказом от себя, а способом обновить выразительные средства.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имажинистской среде Есенин усилил метафоричность стиха и стал смелее строить неожиданные сопоставления. Это придало его поэзии большую зрительную насыщенность и эмоциональный размах.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лирического героя Есенина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меняется внутренний мир героя от ранней близости к природе до позднего самоанализа.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за границу и чувство отчуждения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Европе и США вместе с Айседорой Дункан открыло Есенину другой культурный мир, но не принесло внутреннего согласия. Напротив, разрыв с привычной средой стал ощущаться острее.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и стихах этого времени заметны усталость, раздражение и тоска по России. Зарубежная действительность не воспринимается как дом, а лишь подчёркивает чувство одиночества и неустроенности.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усилил у поэта интерес к теме утраченной опоры. Чем дальше он оказывался от родины, тем сильнее в его лирике звучали мотивы отчуждения и душевной тревоги.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тексты лучше всего передают позднее состояние поэта: усталость, прощание и попытку честно подвести итог короткой жизни.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особенно часто называют вершинами его исповедальной поэзии.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С. А. Есенина: «Не жалею, не зову, не плачу…», «Письмо матери», «До свиданья, друг мой, до свиданья…»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образы связаны с деревней, природой и родиной, но почти всегда рядом с ними присутствует тревога, утрата или чувство внутреннего разлада.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поэтического наследия С. А. Есенина
</a:t>
            </a:r>
            <a:endParaRPr lang="en-US" sz="981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поэзии Есенина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светлая лирика Есенина неотделима от трагического переживания времени и личной судьбы.
</a:t>
            </a:r>
            <a:endParaRPr lang="en-US" sz="12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975" y="14260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 культуре: школа, музыка, кино и память
</a:t>
            </a:r>
            <a:endParaRPr lang="en-US" sz="2786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Есенина входят в программу как тексты, которые помогают понять связь поэзии с историей, природой и личным переживанием, не теряя при этом художественной силы.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романсы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произведения Есенина стали основой для музыкальных обработок. Его ритм, интонация и образность особенно естественно переходят в песенную форму.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кино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Есенинский образ часто возникает на сцене и в кино как символ поэта, чья судьба соединяет творческую яркость, внутренний конфликт и драматизм эпохи.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память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Есенину поддерживается его искренностью и узнаваемыми темами. Любовь, родина и одиночество остаются понятны читателям разных возрастов.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ключевые события жизни Есенина с изменением тем и интонаций в его поэзии.
</a:t>
            </a:r>
            <a:endParaRPr lang="en-US" sz="1163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этапы Есенина напрямую отражаются в эволюции его тем: от деревенской лирики к исповедальному и трагическому звучанию.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С. А. Есенина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факты и литературные вехи
</a:t>
            </a:r>
            <a:endParaRPr lang="en-US" sz="3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Есенина и его посмертная репутация
</a:t>
            </a:r>
            <a:endParaRPr lang="en-US" sz="2978" dirty="0"/>
          </a:p>
        </p:txBody>
      </p:sp>
      <p:sp>
        <p:nvSpPr>
          <p:cNvPr id="7" name="Text 2"/>
          <p:cNvSpPr txBox="1"/>
          <p:nvPr/>
        </p:nvSpPr>
        <p:spPr>
          <a:xfrm>
            <a:off x="496350" y="2566425"/>
            <a:ext cx="3882000" cy="16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Есенина в Ленинграде в возрасте 30 лет завершила короткую, но необычайно яркую творческую биографию и сразу усилила ощущение трагической судьбы поэта.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96350" y="2051300"/>
            <a:ext cx="39375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декабря 1925 года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10000" y="2566425"/>
            <a:ext cx="3882000" cy="16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Посмертная репутация Есенина сохраняется благодаря его музыкальному стиху, национальной теме и эмоциональной откровенности. Его поэзия продолжает восприниматься как современная и узнаваемая.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710150" y="2051300"/>
            <a:ext cx="39375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XX–XXI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Есенин важен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остаётся близким читателю, потому что умеет говорить о родине, любви и утрате простым, но глубоко выразительным языком. В его стихах личное переживание становится общим человеческим опытом.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2026-05-23T17:53:38Z</dcterms:created>
  <dcterms:modified xsi:type="dcterms:W3CDTF">2026-05-23T17:53:38Z</dcterms:modified>
</cp:coreProperties>
</file>