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jpeg"/><Relationship Id="rId2" Type="http://schemas.openxmlformats.org/officeDocument/2006/relationships/image" Target="../media/image-1-2.png"/><Relationship Id="rId3" Type="http://schemas.openxmlformats.org/officeDocument/2006/relationships/slideLayout" Target="../slideLayouts/slideLayout1.xml"/><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jpeg"/><Relationship Id="rId2" Type="http://schemas.openxmlformats.org/officeDocument/2006/relationships/image" Target="../media/image-2-2.png"/><Relationship Id="rId3" Type="http://schemas.openxmlformats.org/officeDocument/2006/relationships/slideLayout" Target="../slideLayouts/slideLayout1.xml"/><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slideLayout" Target="../slideLayouts/slideLayout1.xml"/><Relationship Id="rId7"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png"/><Relationship Id="rId3" Type="http://schemas.openxmlformats.org/officeDocument/2006/relationships/slideLayout" Target="../slideLayouts/slideLayout1.xml"/><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jpeg"/><Relationship Id="rId3" Type="http://schemas.openxmlformats.org/officeDocument/2006/relationships/image" Target="../media/image-5-3.jpeg"/><Relationship Id="rId4" Type="http://schemas.openxmlformats.org/officeDocument/2006/relationships/image" Target="../media/image-5-4.jpeg"/><Relationship Id="rId5" Type="http://schemas.openxmlformats.org/officeDocument/2006/relationships/image" Target="../media/image-5-5.png"/><Relationship Id="rId6" Type="http://schemas.openxmlformats.org/officeDocument/2006/relationships/slideLayout" Target="../slideLayouts/slideLayout1.xml"/><Relationship Id="rId7"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slideLayout" Target="../slideLayouts/slideLayout1.xml"/><Relationship Id="rId3"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slideLayout" Target="../slideLayouts/slideLayout1.xml"/><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png"/><Relationship Id="rId4" Type="http://schemas.openxmlformats.org/officeDocument/2006/relationships/image" Target="../media/image-8-4.png"/><Relationship Id="rId5" Type="http://schemas.openxmlformats.org/officeDocument/2006/relationships/image" Target="../media/image-8-5.png"/><Relationship Id="rId6" Type="http://schemas.openxmlformats.org/officeDocument/2006/relationships/slideLayout" Target="../slideLayouts/slideLayout1.xml"/><Relationship Id="rId7"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slideLayout" Target="../slideLayouts/slideLayout1.xml"/><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jpe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image" Target="../media/image-10-4.png"/><Relationship Id="rId5" Type="http://schemas.openxmlformats.org/officeDocument/2006/relationships/image" Target="../media/image-10-5.png"/><Relationship Id="rId6" Type="http://schemas.openxmlformats.org/officeDocument/2006/relationships/image" Target="../media/image-10-6.png"/><Relationship Id="rId7" Type="http://schemas.openxmlformats.org/officeDocument/2006/relationships/slideLayout" Target="../slideLayouts/slideLayout1.xml"/><Relationship Id="rId8"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image" Target="../media/image-11-3.png"/><Relationship Id="rId4" Type="http://schemas.openxmlformats.org/officeDocument/2006/relationships/image" Target="../media/image-11-4.png"/><Relationship Id="rId5" Type="http://schemas.openxmlformats.org/officeDocument/2006/relationships/slideLayout" Target="../slideLayouts/slideLayout1.xml"/><Relationship Id="rId6"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slideLayout" Target="../slideLayouts/slideLayout1.xml"/><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slideLayout" Target="../slideLayouts/slideLayout1.xml"/><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image" Target="../media/image-14-3.png"/><Relationship Id="rId4" Type="http://schemas.openxmlformats.org/officeDocument/2006/relationships/image" Target="../media/image-14-4.png"/><Relationship Id="rId5" Type="http://schemas.openxmlformats.org/officeDocument/2006/relationships/image" Target="../media/image-14-5.png"/><Relationship Id="rId6" Type="http://schemas.openxmlformats.org/officeDocument/2006/relationships/slideLayout" Target="../slideLayouts/slideLayout1.xml"/><Relationship Id="rId7"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slideLayout" Target="../slideLayouts/slideLayout1.xml"/><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jpeg"/><Relationship Id="rId3" Type="http://schemas.openxmlformats.org/officeDocument/2006/relationships/image" Target="../media/image-16-3.jpeg"/><Relationship Id="rId4" Type="http://schemas.openxmlformats.org/officeDocument/2006/relationships/image" Target="../media/image-16-4.png"/><Relationship Id="rId5" Type="http://schemas.openxmlformats.org/officeDocument/2006/relationships/slideLayout" Target="../slideLayouts/slideLayout1.xml"/><Relationship Id="rId6"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image" Target="../media/image-17-3.png"/><Relationship Id="rId4" Type="http://schemas.openxmlformats.org/officeDocument/2006/relationships/image" Target="../media/image-17-4.png"/><Relationship Id="rId5" Type="http://schemas.openxmlformats.org/officeDocument/2006/relationships/image" Target="../media/image-17-5.png"/><Relationship Id="rId6" Type="http://schemas.openxmlformats.org/officeDocument/2006/relationships/slideLayout" Target="../slideLayouts/slideLayout1.xml"/><Relationship Id="rId7"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slideLayout" Target="../slideLayouts/slideLayout1.xml"/><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image" Target="../media/image-19-4.png"/><Relationship Id="rId5" Type="http://schemas.openxmlformats.org/officeDocument/2006/relationships/image" Target="../media/image-19-5.png"/><Relationship Id="rId6" Type="http://schemas.openxmlformats.org/officeDocument/2006/relationships/slideLayout" Target="../slideLayouts/slideLayout1.xml"/><Relationship Id="rId7"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slideLayout" Target="../slideLayouts/slideLayout1.xml"/><Relationship Id="rId3"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312891" y="314850"/>
            <a:ext cx="3696519" cy="45441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4792025" y="1304657"/>
            <a:ext cx="3350400" cy="927300"/>
          </a:xfrm>
          <a:prstGeom prst="rect">
            <a:avLst/>
          </a:prstGeom>
          <a:noFill/>
          <a:ln/>
        </p:spPr>
        <p:txBody>
          <a:bodyPr wrap="square" lIns="0" tIns="0" rIns="0" bIns="0" rtlCol="0" anchor="t"/>
          <a:lstStyle/>
          <a:p>
            <a:pPr algn="l" indent="0" marL="0">
              <a:lnSpc>
                <a:spcPct val="100000"/>
              </a:lnSpc>
              <a:buNone/>
            </a:pPr>
            <a:r>
              <a:rPr lang="en-US" sz="2200" b="1" dirty="0">
                <a:solidFill>
                  <a:srgbClr val="F3F3F3"/>
                </a:solidFill>
                <a:latin typeface="Arial" pitchFamily="34" charset="0"/>
                <a:ea typeface="Arial" pitchFamily="34" charset="-122"/>
                <a:cs typeface="Arial" pitchFamily="34" charset="-120"/>
              </a:rPr>
              <a:t>Далёкие глубины Вселенной
</a:t>
            </a:r>
            <a:endParaRPr lang="en-US" sz="2200" dirty="0"/>
          </a:p>
        </p:txBody>
      </p:sp>
      <p:sp>
        <p:nvSpPr>
          <p:cNvPr id="5" name="Text 1"/>
          <p:cNvSpPr txBox="1"/>
          <p:nvPr/>
        </p:nvSpPr>
        <p:spPr>
          <a:xfrm>
            <a:off x="4768625" y="3117950"/>
            <a:ext cx="3350400" cy="1182300"/>
          </a:xfrm>
          <a:prstGeom prst="rect">
            <a:avLst/>
          </a:prstGeom>
          <a:noFill/>
          <a:ln/>
        </p:spPr>
        <p:txBody>
          <a:bodyPr wrap="square" lIns="0" tIns="0" rIns="0" bIns="0" rtlCol="0" anchor="b"/>
          <a:lstStyle/>
          <a:p>
            <a:pPr algn="l" indent="0" marL="0">
              <a:lnSpc>
                <a:spcPct val="115000"/>
              </a:lnSpc>
              <a:buNone/>
            </a:pPr>
            <a:r>
              <a:rPr lang="en-US" sz="900" dirty="0">
                <a:solidFill>
                  <a:srgbClr val="F3F3F3"/>
                </a:solidFill>
                <a:latin typeface="Arial" pitchFamily="34" charset="0"/>
                <a:ea typeface="Arial" pitchFamily="34" charset="-122"/>
                <a:cs typeface="Arial" pitchFamily="34" charset="-120"/>
              </a:rPr>
              <a:t>Путешествие по космосу через свет, время и эволюцию материи.
</a:t>
            </a:r>
            <a:endParaRPr lang="en-US" sz="900" dirty="0"/>
          </a:p>
        </p:txBody>
      </p:sp>
      <p:sp>
        <p:nvSpPr>
          <p:cNvPr id="6" name="Text 2"/>
          <p:cNvSpPr txBox="1"/>
          <p:nvPr/>
        </p:nvSpPr>
        <p:spPr>
          <a:xfrm>
            <a:off x="4792025" y="938075"/>
            <a:ext cx="3303600" cy="198900"/>
          </a:xfrm>
          <a:prstGeom prst="rect">
            <a:avLst/>
          </a:prstGeom>
          <a:noFill/>
          <a:ln/>
        </p:spPr>
        <p:txBody>
          <a:bodyPr wrap="square" lIns="0" tIns="0" rIns="0" bIns="0" rtlCol="0" anchor="ctr"/>
          <a:lstStyle/>
          <a:p>
            <a:pPr algn="l" indent="0" marL="0">
              <a:lnSpc>
                <a:spcPct val="115000"/>
              </a:lnSpc>
              <a:buNone/>
            </a:pPr>
            <a:r>
              <a:rPr lang="en-US" sz="746" dirty="0">
                <a:solidFill>
                  <a:srgbClr val="F3F3F3"/>
                </a:solidFill>
                <a:latin typeface="Arial" pitchFamily="34" charset="0"/>
                <a:ea typeface="Arial" pitchFamily="34" charset="-122"/>
                <a:cs typeface="Arial" pitchFamily="34" charset="-120"/>
              </a:rPr>
              <a:t>
</a:t>
            </a:r>
            <a:endParaRPr lang="en-US" sz="746"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753311" y="305650"/>
            <a:ext cx="4069277" cy="45441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934400" y="1026950"/>
            <a:ext cx="3240000" cy="804600"/>
          </a:xfrm>
          <a:prstGeom prst="rect">
            <a:avLst/>
          </a:prstGeom>
          <a:noFill/>
          <a:ln/>
        </p:spPr>
        <p:txBody>
          <a:bodyPr wrap="square" lIns="0" tIns="0" rIns="0" bIns="0" rtlCol="0" anchor="t"/>
          <a:lstStyle/>
          <a:p>
            <a:pPr algn="l" indent="0" marL="0">
              <a:lnSpc>
                <a:spcPct val="100000"/>
              </a:lnSpc>
              <a:buNone/>
            </a:pPr>
            <a:r>
              <a:rPr lang="en-US" sz="2000" b="1" dirty="0">
                <a:solidFill>
                  <a:srgbClr val="F3F3F3"/>
                </a:solidFill>
                <a:latin typeface="Arial" pitchFamily="34" charset="0"/>
                <a:ea typeface="Arial" pitchFamily="34" charset="-122"/>
                <a:cs typeface="Arial" pitchFamily="34" charset="-120"/>
              </a:rPr>
              <a:t>Свет как источник знаний о космосе
</a:t>
            </a:r>
            <a:endParaRPr lang="en-US" sz="2000" dirty="0"/>
          </a:p>
        </p:txBody>
      </p:sp>
      <p:sp>
        <p:nvSpPr>
          <p:cNvPr id="5" name="Text 1"/>
          <p:cNvSpPr txBox="1"/>
          <p:nvPr/>
        </p:nvSpPr>
        <p:spPr>
          <a:xfrm>
            <a:off x="934400" y="2983848"/>
            <a:ext cx="3240000" cy="1182300"/>
          </a:xfrm>
          <a:prstGeom prst="rect">
            <a:avLst/>
          </a:prstGeom>
          <a:noFill/>
          <a:ln/>
        </p:spPr>
        <p:txBody>
          <a:bodyPr wrap="square" lIns="0" tIns="0" rIns="0" bIns="0" rtlCol="0" anchor="b"/>
          <a:lstStyle/>
          <a:p>
            <a:pPr algn="l" indent="0" marL="0">
              <a:lnSpc>
                <a:spcPct val="115000"/>
              </a:lnSpc>
              <a:buNone/>
            </a:pPr>
            <a:r>
              <a:rPr lang="en-US" sz="1000" dirty="0">
                <a:solidFill>
                  <a:srgbClr val="F3F3F3"/>
                </a:solidFill>
                <a:latin typeface="Arial" pitchFamily="34" charset="0"/>
                <a:ea typeface="Arial" pitchFamily="34" charset="-122"/>
                <a:cs typeface="Arial" pitchFamily="34" charset="-120"/>
              </a:rPr>
              <a:t>Астрономы изучают далёкие объекты по излучению, которое несёт сведения о составе, температуре и движении. Из-за конечной скорости света мы видим Вселенную в прошлом, а красное смещение помогает оценивать расстояния.
</a:t>
            </a:r>
            <a:endParaRPr lang="en-US" sz="1000" dirty="0"/>
          </a:p>
        </p:txBody>
      </p:sp>
      <p:sp>
        <p:nvSpPr>
          <p:cNvPr id="6" name="Text 2"/>
          <p:cNvSpPr txBox="1"/>
          <p:nvPr/>
        </p:nvSpPr>
        <p:spPr>
          <a:xfrm>
            <a:off x="8502171" y="4758850"/>
            <a:ext cx="398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2</a:t>
            </a:r>
            <a:endParaRPr lang="en-US" sz="622"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8502171" y="4758850"/>
            <a:ext cx="398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3</a:t>
            </a:r>
            <a:endParaRPr lang="en-US" sz="622" dirty="0"/>
          </a:p>
        </p:txBody>
      </p:sp>
      <p:sp>
        <p:nvSpPr>
          <p:cNvPr id="8" name="Text 1"/>
          <p:cNvSpPr txBox="1"/>
          <p:nvPr/>
        </p:nvSpPr>
        <p:spPr>
          <a:xfrm>
            <a:off x="775200" y="544625"/>
            <a:ext cx="7569900" cy="681900"/>
          </a:xfrm>
          <a:prstGeom prst="rect">
            <a:avLst/>
          </a:prstGeom>
          <a:noFill/>
          <a:ln/>
        </p:spPr>
        <p:txBody>
          <a:bodyPr wrap="square" lIns="0" tIns="0" rIns="0" bIns="0" rtlCol="0" anchor="ctr"/>
          <a:lstStyle/>
          <a:p>
            <a:pPr algn="l" indent="0" marL="0">
              <a:lnSpc>
                <a:spcPct val="100000"/>
              </a:lnSpc>
              <a:buNone/>
            </a:pPr>
            <a:r>
              <a:rPr lang="en-US" sz="2200" b="1" dirty="0">
                <a:solidFill>
                  <a:srgbClr val="F3F3F3"/>
                </a:solidFill>
                <a:latin typeface="Arial" pitchFamily="34" charset="0"/>
                <a:ea typeface="Arial" pitchFamily="34" charset="-122"/>
                <a:cs typeface="Arial" pitchFamily="34" charset="-120"/>
              </a:rPr>
              <a:t>Единицы расстояния в астрономии
</a:t>
            </a:r>
            <a:endParaRPr lang="en-US" sz="2200" dirty="0"/>
          </a:p>
        </p:txBody>
      </p:sp>
      <p:sp>
        <p:nvSpPr>
          <p:cNvPr id="9" name="Text 2"/>
          <p:cNvSpPr txBox="1"/>
          <p:nvPr/>
        </p:nvSpPr>
        <p:spPr>
          <a:xfrm>
            <a:off x="775200" y="1889450"/>
            <a:ext cx="5201700" cy="536100"/>
          </a:xfrm>
          <a:prstGeom prst="rect">
            <a:avLst/>
          </a:prstGeom>
          <a:noFill/>
          <a:ln/>
        </p:spPr>
        <p:txBody>
          <a:bodyPr wrap="square" lIns="0" tIns="0" rIns="0" bIns="0" rtlCol="0" anchor="ctr"/>
          <a:lstStyle/>
          <a:p>
            <a:pPr algn="l" indent="0" marL="0">
              <a:lnSpc>
                <a:spcPct val="115000"/>
              </a:lnSpc>
              <a:buNone/>
            </a:pPr>
            <a:r>
              <a:rPr lang="en-US" sz="946" b="1" dirty="0">
                <a:solidFill>
                  <a:srgbClr val="F3F3F3"/>
                </a:solidFill>
                <a:latin typeface="Arial" pitchFamily="34" charset="0"/>
                <a:ea typeface="Arial" pitchFamily="34" charset="-122"/>
                <a:cs typeface="Arial" pitchFamily="34" charset="-120"/>
              </a:rPr>
              <a:t>Световой год
</a:t>
            </a:r>
            <a:pPr algn="l" indent="0" marL="0">
              <a:lnSpc>
                <a:spcPct val="115000"/>
              </a:lnSpc>
              <a:buNone/>
            </a:pPr>
            <a:r>
              <a:rPr lang="en-US" sz="946" dirty="0">
                <a:solidFill>
                  <a:srgbClr val="F3F3F3"/>
                </a:solidFill>
                <a:latin typeface="Arial" pitchFamily="34" charset="0"/>
                <a:ea typeface="Arial" pitchFamily="34" charset="-122"/>
                <a:cs typeface="Arial" pitchFamily="34" charset="-120"/>
              </a:rPr>
              <a:t>Световой год — это путь, который свет проходит за год, примерно 9,46 трлн км. Эту единицу удобно применять для описания огромных межзвёздных и межгалактических расстояний.
</a:t>
            </a:r>
            <a:endParaRPr lang="en-US" sz="946" dirty="0"/>
          </a:p>
        </p:txBody>
      </p:sp>
      <p:sp>
        <p:nvSpPr>
          <p:cNvPr id="10" name="Text 3"/>
          <p:cNvSpPr txBox="1"/>
          <p:nvPr/>
        </p:nvSpPr>
        <p:spPr>
          <a:xfrm>
            <a:off x="775200" y="2561135"/>
            <a:ext cx="5201700" cy="536100"/>
          </a:xfrm>
          <a:prstGeom prst="rect">
            <a:avLst/>
          </a:prstGeom>
          <a:noFill/>
          <a:ln/>
        </p:spPr>
        <p:txBody>
          <a:bodyPr wrap="square" lIns="0" tIns="0" rIns="0" bIns="0" rtlCol="0" anchor="ctr"/>
          <a:lstStyle/>
          <a:p>
            <a:pPr algn="l" indent="0" marL="0">
              <a:lnSpc>
                <a:spcPct val="115000"/>
              </a:lnSpc>
              <a:buNone/>
            </a:pPr>
            <a:r>
              <a:rPr lang="en-US" sz="918" b="1" dirty="0">
                <a:solidFill>
                  <a:srgbClr val="F3F3F3"/>
                </a:solidFill>
                <a:latin typeface="Arial" pitchFamily="34" charset="0"/>
                <a:ea typeface="Arial" pitchFamily="34" charset="-122"/>
                <a:cs typeface="Arial" pitchFamily="34" charset="-120"/>
              </a:rPr>
              <a:t>Парсек
</a:t>
            </a:r>
            <a:pPr algn="l" indent="0" marL="0">
              <a:lnSpc>
                <a:spcPct val="115000"/>
              </a:lnSpc>
              <a:buNone/>
            </a:pPr>
            <a:r>
              <a:rPr lang="en-US" sz="918" dirty="0">
                <a:solidFill>
                  <a:srgbClr val="F3F3F3"/>
                </a:solidFill>
                <a:latin typeface="Arial" pitchFamily="34" charset="0"/>
                <a:ea typeface="Arial" pitchFamily="34" charset="-122"/>
                <a:cs typeface="Arial" pitchFamily="34" charset="-120"/>
              </a:rPr>
              <a:t>Парсек используют профессиональные астрономы: 1 пк равен примерно 3,26 светового года. Эта единица особенно удобна при вычислении расстояний по наблюдаемому смещению звёзд.
</a:t>
            </a:r>
            <a:endParaRPr lang="en-US" sz="918" dirty="0"/>
          </a:p>
        </p:txBody>
      </p:sp>
      <p:sp>
        <p:nvSpPr>
          <p:cNvPr id="11" name="Text 4"/>
          <p:cNvSpPr txBox="1"/>
          <p:nvPr/>
        </p:nvSpPr>
        <p:spPr>
          <a:xfrm>
            <a:off x="775200" y="3232822"/>
            <a:ext cx="5201700" cy="536100"/>
          </a:xfrm>
          <a:prstGeom prst="rect">
            <a:avLst/>
          </a:prstGeom>
          <a:noFill/>
          <a:ln/>
        </p:spPr>
        <p:txBody>
          <a:bodyPr wrap="square" lIns="0" tIns="0" rIns="0" bIns="0" rtlCol="0" anchor="ctr"/>
          <a:lstStyle/>
          <a:p>
            <a:pPr algn="l" indent="0" marL="0">
              <a:lnSpc>
                <a:spcPct val="115000"/>
              </a:lnSpc>
              <a:buNone/>
            </a:pPr>
            <a:r>
              <a:rPr lang="en-US" sz="932" b="1" dirty="0">
                <a:solidFill>
                  <a:srgbClr val="F3F3F3"/>
                </a:solidFill>
                <a:latin typeface="Arial" pitchFamily="34" charset="0"/>
                <a:ea typeface="Arial" pitchFamily="34" charset="-122"/>
                <a:cs typeface="Arial" pitchFamily="34" charset="-120"/>
              </a:rPr>
              <a:t>Ближайшие ориентиры
</a:t>
            </a:r>
            <a:pPr algn="l" indent="0" marL="0">
              <a:lnSpc>
                <a:spcPct val="115000"/>
              </a:lnSpc>
              <a:buNone/>
            </a:pPr>
            <a:r>
              <a:rPr lang="en-US" sz="932" dirty="0">
                <a:solidFill>
                  <a:srgbClr val="F3F3F3"/>
                </a:solidFill>
                <a:latin typeface="Arial" pitchFamily="34" charset="0"/>
                <a:ea typeface="Arial" pitchFamily="34" charset="-122"/>
                <a:cs typeface="Arial" pitchFamily="34" charset="-120"/>
              </a:rPr>
              <a:t>До центра Млечного Пути свет идёт около 27 000 лет, а до галактики Андромеды — примерно 2,5 млн лет. Даже соседние по космическим меркам объекты находятся колоссально далеко.
</a:t>
            </a:r>
            <a:endParaRPr lang="en-US" sz="932" dirty="0"/>
          </a:p>
        </p:txBody>
      </p:sp>
      <p:sp>
        <p:nvSpPr>
          <p:cNvPr id="12" name="Text 5"/>
          <p:cNvSpPr txBox="1"/>
          <p:nvPr/>
        </p:nvSpPr>
        <p:spPr>
          <a:xfrm>
            <a:off x="775200" y="3904492"/>
            <a:ext cx="5201700" cy="536100"/>
          </a:xfrm>
          <a:prstGeom prst="rect">
            <a:avLst/>
          </a:prstGeom>
          <a:noFill/>
          <a:ln/>
        </p:spPr>
        <p:txBody>
          <a:bodyPr wrap="square" lIns="0" tIns="0" rIns="0" bIns="0" rtlCol="0" anchor="ctr"/>
          <a:lstStyle/>
          <a:p>
            <a:pPr algn="l" indent="0" marL="0">
              <a:lnSpc>
                <a:spcPct val="115000"/>
              </a:lnSpc>
              <a:buNone/>
            </a:pPr>
            <a:r>
              <a:rPr lang="en-US" sz="918" b="1" dirty="0">
                <a:solidFill>
                  <a:srgbClr val="F3F3F3"/>
                </a:solidFill>
                <a:latin typeface="Arial" pitchFamily="34" charset="0"/>
                <a:ea typeface="Arial" pitchFamily="34" charset="-122"/>
                <a:cs typeface="Arial" pitchFamily="34" charset="-120"/>
              </a:rPr>
              <a:t>Зачем нужны масштабы
</a:t>
            </a:r>
            <a:pPr algn="l" indent="0" marL="0">
              <a:lnSpc>
                <a:spcPct val="115000"/>
              </a:lnSpc>
              <a:buNone/>
            </a:pPr>
            <a:r>
              <a:rPr lang="en-US" sz="918" dirty="0">
                <a:solidFill>
                  <a:srgbClr val="F3F3F3"/>
                </a:solidFill>
                <a:latin typeface="Arial" pitchFamily="34" charset="0"/>
                <a:ea typeface="Arial" pitchFamily="34" charset="-122"/>
                <a:cs typeface="Arial" pitchFamily="34" charset="-120"/>
              </a:rPr>
              <a:t>Сравнение расстояний показывает, насколько быстро космическое пространство переходит от звёздных масштабов к галактическим. Без единиц вроде светового года и парсека эти величины почти невозможно осмыслить.
</a:t>
            </a:r>
            <a:endParaRPr lang="en-US" sz="918"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775200" y="2071217"/>
            <a:ext cx="4120500" cy="1967360"/>
          </a:xfrm>
          <a:prstGeom prst="rect">
            <a:avLst/>
          </a:prstGeom>
        </p:spPr>
      </p:pic>
      <p:sp>
        <p:nvSpPr>
          <p:cNvPr id="4" name="Text 0"/>
          <p:cNvSpPr txBox="1"/>
          <p:nvPr/>
        </p:nvSpPr>
        <p:spPr>
          <a:xfrm>
            <a:off x="5951418" y="2069400"/>
            <a:ext cx="2400300" cy="1044900"/>
          </a:xfrm>
          <a:prstGeom prst="rect">
            <a:avLst/>
          </a:prstGeom>
          <a:noFill/>
          <a:ln/>
        </p:spPr>
        <p:txBody>
          <a:bodyPr wrap="square" lIns="0" tIns="0" rIns="0" bIns="0" rtlCol="0" anchor="b"/>
          <a:lstStyle/>
          <a:p>
            <a:pPr algn="l" indent="0" marL="0">
              <a:lnSpc>
                <a:spcPct val="115000"/>
              </a:lnSpc>
              <a:buNone/>
            </a:pPr>
            <a:r>
              <a:rPr lang="en-US" sz="900" dirty="0">
                <a:solidFill>
                  <a:srgbClr val="F3F3F3"/>
                </a:solidFill>
                <a:latin typeface="Arial" pitchFamily="34" charset="0"/>
                <a:ea typeface="Arial" pitchFamily="34" charset="-122"/>
                <a:cs typeface="Arial" pitchFamily="34" charset="-120"/>
              </a:rPr>
              <a:t>Разница между ближайшими и далёкими объектами огромна: наблюдение астрономии буквально превращается в чтение космического прошлого.
</a:t>
            </a:r>
            <a:endParaRPr lang="en-US" sz="900" dirty="0"/>
          </a:p>
        </p:txBody>
      </p:sp>
      <p:sp>
        <p:nvSpPr>
          <p:cNvPr id="5" name="Text 1"/>
          <p:cNvSpPr txBox="1"/>
          <p:nvPr/>
        </p:nvSpPr>
        <p:spPr>
          <a:xfrm>
            <a:off x="8502171" y="4758850"/>
            <a:ext cx="398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4</a:t>
            </a:r>
            <a:endParaRPr lang="en-US" sz="622" dirty="0"/>
          </a:p>
        </p:txBody>
      </p:sp>
      <p:sp>
        <p:nvSpPr>
          <p:cNvPr id="6" name="Text 2"/>
          <p:cNvSpPr txBox="1"/>
          <p:nvPr/>
        </p:nvSpPr>
        <p:spPr>
          <a:xfrm>
            <a:off x="775200" y="544625"/>
            <a:ext cx="7569900" cy="681900"/>
          </a:xfrm>
          <a:prstGeom prst="rect">
            <a:avLst/>
          </a:prstGeom>
          <a:noFill/>
          <a:ln/>
        </p:spPr>
        <p:txBody>
          <a:bodyPr wrap="square" lIns="0" tIns="0" rIns="0" bIns="0" rtlCol="0" anchor="ctr"/>
          <a:lstStyle/>
          <a:p>
            <a:pPr algn="l" indent="0" marL="0">
              <a:lnSpc>
                <a:spcPct val="100000"/>
              </a:lnSpc>
              <a:buNone/>
            </a:pPr>
            <a:r>
              <a:rPr lang="en-US" sz="2200" b="1" dirty="0">
                <a:solidFill>
                  <a:srgbClr val="F3F3F3"/>
                </a:solidFill>
                <a:latin typeface="Arial" pitchFamily="34" charset="0"/>
                <a:ea typeface="Arial" pitchFamily="34" charset="-122"/>
                <a:cs typeface="Arial" pitchFamily="34" charset="-120"/>
              </a:rPr>
              <a:t>Сколько времени идёт свет от разных объектов
</a:t>
            </a:r>
            <a:endParaRPr lang="en-US" sz="2200" dirty="0"/>
          </a:p>
        </p:txBody>
      </p:sp>
      <p:sp>
        <p:nvSpPr>
          <p:cNvPr id="7" name="Text 3"/>
          <p:cNvSpPr txBox="1"/>
          <p:nvPr/>
        </p:nvSpPr>
        <p:spPr>
          <a:xfrm>
            <a:off x="5951418" y="3264647"/>
            <a:ext cx="2400300" cy="1044900"/>
          </a:xfrm>
          <a:prstGeom prst="rect">
            <a:avLst/>
          </a:prstGeom>
          <a:noFill/>
          <a:ln/>
        </p:spPr>
        <p:txBody>
          <a:bodyPr wrap="square" lIns="0" tIns="0" rIns="0" bIns="0" rtlCol="0" anchor="t"/>
          <a:lstStyle/>
          <a:p>
            <a:pPr algn="l" indent="0" marL="0">
              <a:lnSpc>
                <a:spcPct val="115000"/>
              </a:lnSpc>
              <a:buNone/>
            </a:pPr>
            <a:r>
              <a:rPr lang="en-US" sz="900" dirty="0">
                <a:solidFill>
                  <a:srgbClr val="F3F3F3"/>
                </a:solidFill>
                <a:latin typeface="Arial" pitchFamily="34" charset="0"/>
                <a:ea typeface="Arial" pitchFamily="34" charset="-122"/>
                <a:cs typeface="Arial" pitchFamily="34" charset="-120"/>
              </a:rPr>
              <a:t>Чем дальше объект, тем древнее его изображение. Свет позволяет не только измерять расстояния, но и изучать историю Вселенной.
</a:t>
            </a:r>
            <a:endParaRPr lang="en-US" sz="900" dirty="0"/>
          </a:p>
        </p:txBody>
      </p:sp>
      <p:sp>
        <p:nvSpPr>
          <p:cNvPr id="8" name="Text 4"/>
          <p:cNvSpPr txBox="1"/>
          <p:nvPr/>
        </p:nvSpPr>
        <p:spPr>
          <a:xfrm>
            <a:off x="775200" y="4130424"/>
            <a:ext cx="3648600" cy="179100"/>
          </a:xfrm>
          <a:prstGeom prst="rect">
            <a:avLst/>
          </a:prstGeom>
          <a:noFill/>
          <a:ln/>
        </p:spPr>
        <p:txBody>
          <a:bodyPr wrap="square" lIns="0" tIns="0" rIns="0" bIns="0" rtlCol="0" anchor="ctr"/>
          <a:lstStyle/>
          <a:p>
            <a:pPr algn="l" indent="0" marL="0">
              <a:lnSpc>
                <a:spcPct val="115000"/>
              </a:lnSpc>
              <a:buNone/>
            </a:pPr>
            <a:r>
              <a:rPr lang="en-US" sz="613" dirty="0">
                <a:solidFill>
                  <a:srgbClr val="F3F3F3"/>
                </a:solidFill>
                <a:latin typeface="Arial" pitchFamily="34" charset="0"/>
                <a:ea typeface="Arial" pitchFamily="34" charset="-122"/>
                <a:cs typeface="Arial" pitchFamily="34" charset="-120"/>
              </a:rPr>
              <a:t>Астрономические справочные значения: Луна, Солнце, Проксима Центавра, Андромеда и оценка для очень далёких галактик; данные приведены в учебных целях.
</a:t>
            </a:r>
            <a:endParaRPr lang="en-US" sz="613"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07741" y="2958289"/>
            <a:ext cx="2847996" cy="1857873"/>
          </a:xfrm>
          <a:prstGeom prst="rect">
            <a:avLst/>
          </a:prstGeom>
        </p:spPr>
      </p:pic>
      <p:pic>
        <p:nvPicPr>
          <p:cNvPr id="4" name="Image 2" descr="preencoded.png">    </p:cNvPr>
          <p:cNvPicPr>
            <a:picLocks noChangeAspect="1"/>
          </p:cNvPicPr>
          <p:nvPr/>
        </p:nvPicPr>
        <p:blipFill>
          <a:blip r:embed="rId3"/>
          <a:stretch>
            <a:fillRect/>
          </a:stretch>
        </p:blipFill>
        <p:spPr>
          <a:xfrm>
            <a:off x="3148003" y="2958289"/>
            <a:ext cx="2847996" cy="1857873"/>
          </a:xfrm>
          <a:prstGeom prst="rect">
            <a:avLst/>
          </a:prstGeom>
        </p:spPr>
      </p:pic>
      <p:pic>
        <p:nvPicPr>
          <p:cNvPr id="5" name="Image 3" descr="preencoded.png">    </p:cNvPr>
          <p:cNvPicPr>
            <a:picLocks noChangeAspect="1"/>
          </p:cNvPicPr>
          <p:nvPr/>
        </p:nvPicPr>
        <p:blipFill>
          <a:blip r:embed="rId4"/>
          <a:stretch>
            <a:fillRect/>
          </a:stretch>
        </p:blipFill>
        <p:spPr>
          <a:xfrm>
            <a:off x="5988619" y="2958289"/>
            <a:ext cx="2847996" cy="1857873"/>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775200" y="526332"/>
            <a:ext cx="7569900" cy="350100"/>
          </a:xfrm>
          <a:prstGeom prst="rect">
            <a:avLst/>
          </a:prstGeom>
          <a:noFill/>
          <a:ln/>
        </p:spPr>
        <p:txBody>
          <a:bodyPr wrap="square" lIns="0" tIns="0" rIns="0" bIns="0" rtlCol="0" anchor="ctr"/>
          <a:lstStyle/>
          <a:p>
            <a:pPr algn="l" indent="0" marL="0">
              <a:lnSpc>
                <a:spcPct val="100000"/>
              </a:lnSpc>
              <a:buNone/>
            </a:pPr>
            <a:r>
              <a:rPr lang="en-US" sz="1800" b="1" dirty="0">
                <a:solidFill>
                  <a:srgbClr val="F3F3F3"/>
                </a:solidFill>
                <a:latin typeface="Arial" pitchFamily="34" charset="0"/>
                <a:ea typeface="Arial" pitchFamily="34" charset="-122"/>
                <a:cs typeface="Arial" pitchFamily="34" charset="-120"/>
              </a:rPr>
              <a:t>Глубокое поле: два взгляда на далёкую Вселенную
</a:t>
            </a:r>
            <a:endParaRPr lang="en-US" sz="1800" dirty="0"/>
          </a:p>
        </p:txBody>
      </p:sp>
      <p:sp>
        <p:nvSpPr>
          <p:cNvPr id="8" name="Text 1"/>
          <p:cNvSpPr txBox="1"/>
          <p:nvPr/>
        </p:nvSpPr>
        <p:spPr>
          <a:xfrm>
            <a:off x="624415" y="1453475"/>
            <a:ext cx="2228980" cy="1116300"/>
          </a:xfrm>
          <a:prstGeom prst="rect">
            <a:avLst/>
          </a:prstGeom>
          <a:noFill/>
          <a:ln/>
        </p:spPr>
        <p:txBody>
          <a:bodyPr wrap="square" lIns="0" tIns="0" rIns="0" bIns="0" rtlCol="0" anchor="ctr"/>
          <a:lstStyle/>
          <a:p>
            <a:pPr algn="l" indent="0" marL="0">
              <a:lnSpc>
                <a:spcPct val="115000"/>
              </a:lnSpc>
              <a:buNone/>
            </a:pPr>
            <a:r>
              <a:rPr lang="en-US" sz="884" b="1" dirty="0">
                <a:solidFill>
                  <a:srgbClr val="F3F3F3"/>
                </a:solidFill>
                <a:latin typeface="Arial" pitchFamily="34" charset="0"/>
                <a:ea typeface="Arial" pitchFamily="34" charset="-122"/>
                <a:cs typeface="Arial" pitchFamily="34" charset="-120"/>
              </a:rPr>
              <a:t>Окно в тысячи галактик
</a:t>
            </a:r>
            <a:pPr algn="l" indent="0" marL="0">
              <a:lnSpc>
                <a:spcPct val="115000"/>
              </a:lnSpc>
              <a:buNone/>
            </a:pPr>
            <a:r>
              <a:rPr lang="en-US" sz="563" dirty="0">
                <a:solidFill>
                  <a:srgbClr val="F3F3F3"/>
                </a:solidFill>
                <a:latin typeface="Arial" pitchFamily="34" charset="0"/>
                <a:ea typeface="Arial" pitchFamily="34" charset="-122"/>
                <a:cs typeface="Arial" pitchFamily="34" charset="-120"/>
              </a:rPr>
              <a:t>
</a:t>
            </a:r>
            <a:pPr algn="l" indent="0" marL="0">
              <a:lnSpc>
                <a:spcPct val="115000"/>
              </a:lnSpc>
              <a:buNone/>
            </a:pPr>
            <a:r>
              <a:rPr lang="en-US" sz="884" dirty="0">
                <a:solidFill>
                  <a:srgbClr val="F3F3F3"/>
                </a:solidFill>
                <a:latin typeface="Arial" pitchFamily="34" charset="0"/>
                <a:ea typeface="Arial" pitchFamily="34" charset="-122"/>
                <a:cs typeface="Arial" pitchFamily="34" charset="-120"/>
              </a:rPr>
              <a:t>Глубокое поле Хаббла показало, что даже крошечный участок неба скрывает множество галактик. Их формы различаются от вытянутых и неправильных до аккуратных спиралей, а различие в цвете отражает возраст звёздного населения и состав вещества.
</a:t>
            </a:r>
            <a:endParaRPr lang="en-US" sz="884" dirty="0"/>
          </a:p>
        </p:txBody>
      </p:sp>
      <p:sp>
        <p:nvSpPr>
          <p:cNvPr id="9" name="Text 2"/>
          <p:cNvSpPr txBox="1"/>
          <p:nvPr/>
        </p:nvSpPr>
        <p:spPr>
          <a:xfrm>
            <a:off x="3464678" y="1453475"/>
            <a:ext cx="2228980" cy="1116300"/>
          </a:xfrm>
          <a:prstGeom prst="rect">
            <a:avLst/>
          </a:prstGeom>
          <a:noFill/>
          <a:ln/>
        </p:spPr>
        <p:txBody>
          <a:bodyPr wrap="square" lIns="0" tIns="0" rIns="0" bIns="0" rtlCol="0" anchor="ctr"/>
          <a:lstStyle/>
          <a:p>
            <a:pPr algn="l" indent="0" marL="0">
              <a:lnSpc>
                <a:spcPct val="115000"/>
              </a:lnSpc>
              <a:buNone/>
            </a:pPr>
            <a:r>
              <a:rPr lang="en-US" sz="884" b="1" dirty="0">
                <a:solidFill>
                  <a:srgbClr val="F3F3F3"/>
                </a:solidFill>
                <a:latin typeface="Arial" pitchFamily="34" charset="0"/>
                <a:ea typeface="Arial" pitchFamily="34" charset="-122"/>
                <a:cs typeface="Arial" pitchFamily="34" charset="-120"/>
              </a:rPr>
              <a:t>Инфракрасный прорыв JWST
</a:t>
            </a:r>
            <a:pPr algn="l" indent="0" marL="0">
              <a:lnSpc>
                <a:spcPct val="115000"/>
              </a:lnSpc>
              <a:buNone/>
            </a:pPr>
            <a:r>
              <a:rPr lang="en-US" sz="563" dirty="0">
                <a:solidFill>
                  <a:srgbClr val="F3F3F3"/>
                </a:solidFill>
                <a:latin typeface="Arial" pitchFamily="34" charset="0"/>
                <a:ea typeface="Arial" pitchFamily="34" charset="-122"/>
                <a:cs typeface="Arial" pitchFamily="34" charset="-120"/>
              </a:rPr>
              <a:t>
</a:t>
            </a:r>
            <a:pPr algn="l" indent="0" marL="0">
              <a:lnSpc>
                <a:spcPct val="115000"/>
              </a:lnSpc>
              <a:buNone/>
            </a:pPr>
            <a:r>
              <a:rPr lang="en-US" sz="884" dirty="0">
                <a:solidFill>
                  <a:srgbClr val="F3F3F3"/>
                </a:solidFill>
                <a:latin typeface="Arial" pitchFamily="34" charset="0"/>
                <a:ea typeface="Arial" pitchFamily="34" charset="-122"/>
                <a:cs typeface="Arial" pitchFamily="34" charset="-120"/>
              </a:rPr>
              <a:t>Телескоп Джеймса Уэбба увидел то, что скрыто от видимого света: очень древние и запылённые объекты. Инфракрасный диапазон позволяет заглядывать глубже во времени, потому что сильное космологическое красное смещение уводит их излучение из видимой области.
</a:t>
            </a:r>
            <a:endParaRPr lang="en-US" sz="884" dirty="0"/>
          </a:p>
        </p:txBody>
      </p:sp>
      <p:sp>
        <p:nvSpPr>
          <p:cNvPr id="10" name="Text 3"/>
          <p:cNvSpPr txBox="1"/>
          <p:nvPr/>
        </p:nvSpPr>
        <p:spPr>
          <a:xfrm>
            <a:off x="6305294" y="1453475"/>
            <a:ext cx="2228980" cy="1116300"/>
          </a:xfrm>
          <a:prstGeom prst="rect">
            <a:avLst/>
          </a:prstGeom>
          <a:noFill/>
          <a:ln/>
        </p:spPr>
        <p:txBody>
          <a:bodyPr wrap="square" lIns="0" tIns="0" rIns="0" bIns="0" rtlCol="0" anchor="ctr"/>
          <a:lstStyle/>
          <a:p>
            <a:pPr algn="l" indent="0" marL="0">
              <a:lnSpc>
                <a:spcPct val="115000"/>
              </a:lnSpc>
              <a:buNone/>
            </a:pPr>
            <a:r>
              <a:rPr lang="en-US" sz="884" b="1" dirty="0">
                <a:solidFill>
                  <a:srgbClr val="F3F3F3"/>
                </a:solidFill>
                <a:latin typeface="Arial" pitchFamily="34" charset="0"/>
                <a:ea typeface="Arial" pitchFamily="34" charset="-122"/>
                <a:cs typeface="Arial" pitchFamily="34" charset="-120"/>
              </a:rPr>
              <a:t>Почему это важно для науки
</a:t>
            </a:r>
            <a:pPr algn="l" indent="0" marL="0">
              <a:lnSpc>
                <a:spcPct val="115000"/>
              </a:lnSpc>
              <a:buNone/>
            </a:pPr>
            <a:r>
              <a:rPr lang="en-US" sz="563" dirty="0">
                <a:solidFill>
                  <a:srgbClr val="F3F3F3"/>
                </a:solidFill>
                <a:latin typeface="Arial" pitchFamily="34" charset="0"/>
                <a:ea typeface="Arial" pitchFamily="34" charset="-122"/>
                <a:cs typeface="Arial" pitchFamily="34" charset="-120"/>
              </a:rPr>
              <a:t>
</a:t>
            </a:r>
            <a:pPr algn="l" indent="0" marL="0">
              <a:lnSpc>
                <a:spcPct val="115000"/>
              </a:lnSpc>
              <a:buNone/>
            </a:pPr>
            <a:r>
              <a:rPr lang="en-US" sz="884" dirty="0">
                <a:solidFill>
                  <a:srgbClr val="F3F3F3"/>
                </a:solidFill>
                <a:latin typeface="Arial" pitchFamily="34" charset="0"/>
                <a:ea typeface="Arial" pitchFamily="34" charset="-122"/>
                <a:cs typeface="Arial" pitchFamily="34" charset="-120"/>
              </a:rPr>
              <a:t>Сравнение снимков двух телескопов помогает восстановить картину ранней Вселенной. По ним астрономы изучают, как быстро формировались первые галактики, насколько активным было звездообразование и как влияла на наблюдения космическая пыль.
</a:t>
            </a:r>
            <a:endParaRPr lang="en-US" sz="884" dirty="0"/>
          </a:p>
        </p:txBody>
      </p:sp>
      <p:sp>
        <p:nvSpPr>
          <p:cNvPr id="11" name="Text 4"/>
          <p:cNvSpPr txBox="1"/>
          <p:nvPr/>
        </p:nvSpPr>
        <p:spPr>
          <a:xfrm>
            <a:off x="8502171" y="4758850"/>
            <a:ext cx="398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5</a:t>
            </a:r>
            <a:endParaRPr lang="en-US" sz="622"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5948882" y="1814975"/>
            <a:ext cx="2370300" cy="1513500"/>
          </a:xfrm>
          <a:prstGeom prst="rect">
            <a:avLst/>
          </a:prstGeom>
          <a:noFill/>
          <a:ln/>
        </p:spPr>
        <p:txBody>
          <a:bodyPr wrap="square" lIns="0" tIns="0" rIns="0" bIns="0" rtlCol="0" anchor="ctr"/>
          <a:lstStyle/>
          <a:p>
            <a:pPr algn="l" indent="0" marL="0">
              <a:lnSpc>
                <a:spcPct val="115000"/>
              </a:lnSpc>
              <a:buNone/>
            </a:pPr>
            <a:r>
              <a:rPr lang="en-US" sz="900" dirty="0">
                <a:solidFill>
                  <a:srgbClr val="F3F3F3"/>
                </a:solidFill>
                <a:latin typeface="Arial" pitchFamily="34" charset="0"/>
                <a:ea typeface="Arial" pitchFamily="34" charset="-122"/>
                <a:cs typeface="Arial" pitchFamily="34" charset="-120"/>
              </a:rPr>
              <a:t>Это время отделяет эпоху непрозрачной плазмы от первого свободно распространявшегося излучения, дошедшего до нас в виде реликтового фона.
</a:t>
            </a:r>
            <a:endParaRPr lang="en-US" sz="900" dirty="0"/>
          </a:p>
        </p:txBody>
      </p:sp>
      <p:sp>
        <p:nvSpPr>
          <p:cNvPr id="4" name="Text 1"/>
          <p:cNvSpPr txBox="1"/>
          <p:nvPr/>
        </p:nvSpPr>
        <p:spPr>
          <a:xfrm>
            <a:off x="8502171" y="4758850"/>
            <a:ext cx="398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6</a:t>
            </a:r>
            <a:endParaRPr lang="en-US" sz="622" dirty="0"/>
          </a:p>
        </p:txBody>
      </p:sp>
      <p:sp>
        <p:nvSpPr>
          <p:cNvPr id="5" name="Text 2"/>
          <p:cNvSpPr txBox="1"/>
          <p:nvPr/>
        </p:nvSpPr>
        <p:spPr>
          <a:xfrm>
            <a:off x="5948882" y="3700625"/>
            <a:ext cx="2370300" cy="179100"/>
          </a:xfrm>
          <a:prstGeom prst="rect">
            <a:avLst/>
          </a:prstGeom>
          <a:noFill/>
          <a:ln/>
        </p:spPr>
        <p:txBody>
          <a:bodyPr wrap="square" lIns="0" tIns="0" rIns="0" bIns="0" rtlCol="0" anchor="ctr"/>
          <a:lstStyle/>
          <a:p>
            <a:pPr algn="l" indent="0" marL="0">
              <a:lnSpc>
                <a:spcPct val="115000"/>
              </a:lnSpc>
              <a:buNone/>
            </a:pPr>
            <a:r>
              <a:rPr lang="en-US" sz="594" dirty="0">
                <a:solidFill>
                  <a:srgbClr val="F3F3F3"/>
                </a:solidFill>
                <a:latin typeface="Arial" pitchFamily="34" charset="0"/>
                <a:ea typeface="Arial" pitchFamily="34" charset="-122"/>
                <a:cs typeface="Arial" pitchFamily="34" charset="-120"/>
              </a:rPr>
              <a:t>Космологические данные о реликтовом микроволновом излучении; стандартная оценка времени рекомбинации в ранней Вселенной.
</a:t>
            </a:r>
            <a:endParaRPr lang="en-US" sz="594" dirty="0"/>
          </a:p>
        </p:txBody>
      </p:sp>
      <p:sp>
        <p:nvSpPr>
          <p:cNvPr id="6" name="Text 3"/>
          <p:cNvSpPr txBox="1"/>
          <p:nvPr/>
        </p:nvSpPr>
        <p:spPr>
          <a:xfrm>
            <a:off x="807725" y="1202675"/>
            <a:ext cx="4182000" cy="1410000"/>
          </a:xfrm>
          <a:prstGeom prst="rect">
            <a:avLst/>
          </a:prstGeom>
          <a:noFill/>
          <a:ln/>
        </p:spPr>
        <p:txBody>
          <a:bodyPr wrap="square" lIns="0" tIns="0" rIns="0" bIns="0" rtlCol="0" anchor="b"/>
          <a:lstStyle/>
          <a:p>
            <a:pPr algn="ctr" indent="0" marL="0">
              <a:lnSpc>
                <a:spcPct val="100000"/>
              </a:lnSpc>
              <a:buNone/>
            </a:pPr>
            <a:r>
              <a:rPr lang="en-US" sz="5927" b="1" dirty="0">
                <a:solidFill>
                  <a:srgbClr val="FFFFFF"/>
                </a:solidFill>
                <a:latin typeface="Arial" pitchFamily="34" charset="0"/>
                <a:ea typeface="Arial" pitchFamily="34" charset="-122"/>
                <a:cs typeface="Arial" pitchFamily="34" charset="-120"/>
              </a:rPr>
              <a:t>380 000 лет
</a:t>
            </a:r>
            <a:endParaRPr lang="en-US" sz="5927" dirty="0"/>
          </a:p>
        </p:txBody>
      </p:sp>
      <p:sp>
        <p:nvSpPr>
          <p:cNvPr id="7" name="Text 4"/>
          <p:cNvSpPr txBox="1"/>
          <p:nvPr/>
        </p:nvSpPr>
        <p:spPr>
          <a:xfrm>
            <a:off x="807725" y="2808299"/>
            <a:ext cx="4182000" cy="1064700"/>
          </a:xfrm>
          <a:prstGeom prst="rect">
            <a:avLst/>
          </a:prstGeom>
          <a:noFill/>
          <a:ln/>
        </p:spPr>
        <p:txBody>
          <a:bodyPr wrap="square" lIns="0" tIns="0" rIns="0" bIns="0" rtlCol="0" anchor="t"/>
          <a:lstStyle/>
          <a:p>
            <a:pPr algn="ctr" indent="0" marL="0">
              <a:lnSpc>
                <a:spcPct val="100000"/>
              </a:lnSpc>
              <a:buNone/>
            </a:pPr>
            <a:r>
              <a:rPr lang="en-US" sz="1800" b="1" dirty="0">
                <a:solidFill>
                  <a:srgbClr val="FFFFFF"/>
                </a:solidFill>
                <a:latin typeface="Arial" pitchFamily="34" charset="0"/>
                <a:ea typeface="Arial" pitchFamily="34" charset="-122"/>
                <a:cs typeface="Arial" pitchFamily="34" charset="-120"/>
              </a:rPr>
              <a:t>после Большого взрыва Вселенная стала прозрачной для света.
</a:t>
            </a:r>
            <a:endParaRPr lang="en-US" sz="18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775200" y="2152534"/>
            <a:ext cx="4418400" cy="1845332"/>
          </a:xfrm>
          <a:prstGeom prst="rect">
            <a:avLst/>
          </a:prstGeom>
        </p:spPr>
      </p:pic>
      <p:sp>
        <p:nvSpPr>
          <p:cNvPr id="4" name="Text 0"/>
          <p:cNvSpPr txBox="1"/>
          <p:nvPr/>
        </p:nvSpPr>
        <p:spPr>
          <a:xfrm>
            <a:off x="5511525" y="2089700"/>
            <a:ext cx="2833500" cy="1044900"/>
          </a:xfrm>
          <a:prstGeom prst="rect">
            <a:avLst/>
          </a:prstGeom>
          <a:noFill/>
          <a:ln/>
        </p:spPr>
        <p:txBody>
          <a:bodyPr wrap="square" lIns="0" tIns="0" rIns="0" bIns="0" rtlCol="0" anchor="b"/>
          <a:lstStyle/>
          <a:p>
            <a:pPr algn="l" indent="0" marL="0">
              <a:lnSpc>
                <a:spcPct val="115000"/>
              </a:lnSpc>
              <a:buNone/>
            </a:pPr>
            <a:r>
              <a:rPr lang="en-US" sz="900" dirty="0">
                <a:solidFill>
                  <a:srgbClr val="F3F3F3"/>
                </a:solidFill>
                <a:latin typeface="Arial" pitchFamily="34" charset="0"/>
                <a:ea typeface="Arial" pitchFamily="34" charset="-122"/>
                <a:cs typeface="Arial" pitchFamily="34" charset="-120"/>
              </a:rPr>
              <a:t>Таблица показывает, как быстро растут расстояния от ближайших космических ориентиров до предела наблюдаемой Вселенной.
</a:t>
            </a:r>
            <a:endParaRPr lang="en-US" sz="900" dirty="0"/>
          </a:p>
        </p:txBody>
      </p:sp>
      <p:sp>
        <p:nvSpPr>
          <p:cNvPr id="5" name="Text 1"/>
          <p:cNvSpPr txBox="1"/>
          <p:nvPr/>
        </p:nvSpPr>
        <p:spPr>
          <a:xfrm>
            <a:off x="8502171" y="4758850"/>
            <a:ext cx="398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7</a:t>
            </a:r>
            <a:endParaRPr lang="en-US" sz="622" dirty="0"/>
          </a:p>
        </p:txBody>
      </p:sp>
      <p:sp>
        <p:nvSpPr>
          <p:cNvPr id="6" name="Text 2"/>
          <p:cNvSpPr txBox="1"/>
          <p:nvPr/>
        </p:nvSpPr>
        <p:spPr>
          <a:xfrm>
            <a:off x="775200" y="544625"/>
            <a:ext cx="7569900" cy="681900"/>
          </a:xfrm>
          <a:prstGeom prst="rect">
            <a:avLst/>
          </a:prstGeom>
          <a:noFill/>
          <a:ln/>
        </p:spPr>
        <p:txBody>
          <a:bodyPr wrap="square" lIns="0" tIns="0" rIns="0" bIns="0" rtlCol="0" anchor="ctr"/>
          <a:lstStyle/>
          <a:p>
            <a:pPr algn="l" indent="0" marL="0">
              <a:lnSpc>
                <a:spcPct val="100000"/>
              </a:lnSpc>
              <a:buNone/>
            </a:pPr>
            <a:r>
              <a:rPr lang="en-US" sz="2200" b="1" dirty="0">
                <a:solidFill>
                  <a:srgbClr val="F3F3F3"/>
                </a:solidFill>
                <a:latin typeface="Arial" pitchFamily="34" charset="0"/>
                <a:ea typeface="Arial" pitchFamily="34" charset="-122"/>
                <a:cs typeface="Arial" pitchFamily="34" charset="-120"/>
              </a:rPr>
              <a:t>Масштабы объектов во Вселенной
</a:t>
            </a:r>
            <a:endParaRPr lang="en-US" sz="2200" dirty="0"/>
          </a:p>
        </p:txBody>
      </p:sp>
      <p:sp>
        <p:nvSpPr>
          <p:cNvPr id="7" name="Text 3"/>
          <p:cNvSpPr txBox="1"/>
          <p:nvPr/>
        </p:nvSpPr>
        <p:spPr>
          <a:xfrm>
            <a:off x="5511525" y="3284956"/>
            <a:ext cx="2833500" cy="1044900"/>
          </a:xfrm>
          <a:prstGeom prst="rect">
            <a:avLst/>
          </a:prstGeom>
          <a:noFill/>
          <a:ln/>
        </p:spPr>
        <p:txBody>
          <a:bodyPr wrap="square" lIns="0" tIns="0" rIns="0" bIns="0" rtlCol="0" anchor="t"/>
          <a:lstStyle/>
          <a:p>
            <a:pPr algn="l" indent="0" marL="0">
              <a:lnSpc>
                <a:spcPct val="115000"/>
              </a:lnSpc>
              <a:buNone/>
            </a:pPr>
            <a:r>
              <a:rPr lang="en-US" sz="900" dirty="0">
                <a:solidFill>
                  <a:srgbClr val="F3F3F3"/>
                </a:solidFill>
                <a:latin typeface="Arial" pitchFamily="34" charset="0"/>
                <a:ea typeface="Arial" pitchFamily="34" charset="-122"/>
                <a:cs typeface="Arial" pitchFamily="34" charset="-120"/>
              </a:rPr>
              <a:t>Шкала расстояний резко меняется на каждом уровне: от звёздных к галактическим и межгалактическим. Это подчёркивает масштаб наблюдаемой Вселенной.
</a:t>
            </a:r>
            <a:endParaRPr lang="en-US" sz="900" dirty="0"/>
          </a:p>
        </p:txBody>
      </p:sp>
      <p:sp>
        <p:nvSpPr>
          <p:cNvPr id="8" name="Text 4"/>
          <p:cNvSpPr txBox="1"/>
          <p:nvPr/>
        </p:nvSpPr>
        <p:spPr>
          <a:xfrm>
            <a:off x="775200" y="4150728"/>
            <a:ext cx="3648600" cy="179100"/>
          </a:xfrm>
          <a:prstGeom prst="rect">
            <a:avLst/>
          </a:prstGeom>
          <a:noFill/>
          <a:ln/>
        </p:spPr>
        <p:txBody>
          <a:bodyPr wrap="square" lIns="0" tIns="0" rIns="0" bIns="0" rtlCol="0" anchor="ctr"/>
          <a:lstStyle/>
          <a:p>
            <a:pPr algn="l" indent="0" marL="0">
              <a:lnSpc>
                <a:spcPct val="115000"/>
              </a:lnSpc>
              <a:buNone/>
            </a:pPr>
            <a:r>
              <a:rPr lang="en-US" sz="700" dirty="0">
                <a:solidFill>
                  <a:srgbClr val="F3F3F3"/>
                </a:solidFill>
                <a:latin typeface="Arial" pitchFamily="34" charset="0"/>
                <a:ea typeface="Arial" pitchFamily="34" charset="-122"/>
                <a:cs typeface="Arial" pitchFamily="34" charset="-120"/>
              </a:rPr>
              <a:t>Астрономические справочные значения, используемые в учебной космологии.
</a:t>
            </a:r>
            <a:endParaRPr lang="en-US" sz="7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8502171" y="4758850"/>
            <a:ext cx="398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8</a:t>
            </a:r>
            <a:endParaRPr lang="en-US" sz="622" dirty="0"/>
          </a:p>
        </p:txBody>
      </p:sp>
      <p:sp>
        <p:nvSpPr>
          <p:cNvPr id="8" name="Text 1"/>
          <p:cNvSpPr txBox="1"/>
          <p:nvPr/>
        </p:nvSpPr>
        <p:spPr>
          <a:xfrm>
            <a:off x="775200" y="544625"/>
            <a:ext cx="7569900" cy="681900"/>
          </a:xfrm>
          <a:prstGeom prst="rect">
            <a:avLst/>
          </a:prstGeom>
          <a:noFill/>
          <a:ln/>
        </p:spPr>
        <p:txBody>
          <a:bodyPr wrap="square" lIns="0" tIns="0" rIns="0" bIns="0" rtlCol="0" anchor="ctr"/>
          <a:lstStyle/>
          <a:p>
            <a:pPr algn="l" indent="0" marL="0">
              <a:lnSpc>
                <a:spcPct val="100000"/>
              </a:lnSpc>
              <a:buNone/>
            </a:pPr>
            <a:r>
              <a:rPr lang="en-US" sz="2200" b="1" dirty="0">
                <a:solidFill>
                  <a:srgbClr val="F3F3F3"/>
                </a:solidFill>
                <a:latin typeface="Arial" pitchFamily="34" charset="0"/>
                <a:ea typeface="Arial" pitchFamily="34" charset="-122"/>
                <a:cs typeface="Arial" pitchFamily="34" charset="-120"/>
              </a:rPr>
              <a:t>Как выглядели ранние галактики
</a:t>
            </a:r>
            <a:endParaRPr lang="en-US" sz="2200" dirty="0"/>
          </a:p>
        </p:txBody>
      </p:sp>
      <p:sp>
        <p:nvSpPr>
          <p:cNvPr id="9" name="Text 2"/>
          <p:cNvSpPr txBox="1"/>
          <p:nvPr/>
        </p:nvSpPr>
        <p:spPr>
          <a:xfrm>
            <a:off x="842375" y="2002700"/>
            <a:ext cx="1787100" cy="2295000"/>
          </a:xfrm>
          <a:prstGeom prst="rect">
            <a:avLst/>
          </a:prstGeom>
          <a:noFill/>
          <a:ln/>
        </p:spPr>
        <p:txBody>
          <a:bodyPr wrap="square" lIns="0" tIns="0" rIns="0" bIns="0" rtlCol="0" anchor="ctr"/>
          <a:lstStyle/>
          <a:p>
            <a:pPr algn="l" indent="0" marL="0">
              <a:lnSpc>
                <a:spcPct val="115000"/>
              </a:lnSpc>
              <a:buNone/>
            </a:pPr>
            <a:r>
              <a:rPr lang="en-US" sz="1200" b="1" dirty="0">
                <a:solidFill>
                  <a:srgbClr val="F3F3F3"/>
                </a:solidFill>
                <a:latin typeface="Arial" pitchFamily="34" charset="0"/>
                <a:ea typeface="Arial" pitchFamily="34" charset="-122"/>
                <a:cs typeface="Arial" pitchFamily="34" charset="-120"/>
              </a:rPr>
              <a:t>Малые и неустойчивые
</a:t>
            </a:r>
            <a:pPr algn="l" indent="0" marL="0">
              <a:lnSpc>
                <a:spcPct val="115000"/>
              </a:lnSpc>
              <a:buNone/>
            </a:pPr>
            <a:r>
              <a:rPr lang="en-US" sz="600" dirty="0">
                <a:solidFill>
                  <a:srgbClr val="F3F3F3"/>
                </a:solidFill>
                <a:latin typeface="Arial" pitchFamily="34" charset="0"/>
                <a:ea typeface="Arial" pitchFamily="34" charset="-122"/>
                <a:cs typeface="Arial" pitchFamily="34" charset="-120"/>
              </a:rPr>
              <a:t>
</a:t>
            </a:r>
            <a:pPr algn="l" indent="0" marL="0">
              <a:lnSpc>
                <a:spcPct val="115000"/>
              </a:lnSpc>
              <a:buNone/>
            </a:pPr>
            <a:r>
              <a:rPr lang="en-US" sz="1200" dirty="0">
                <a:solidFill>
                  <a:srgbClr val="F3F3F3"/>
                </a:solidFill>
                <a:latin typeface="Arial" pitchFamily="34" charset="0"/>
                <a:ea typeface="Arial" pitchFamily="34" charset="-122"/>
                <a:cs typeface="Arial" pitchFamily="34" charset="-120"/>
              </a:rPr>
              <a:t>Первые галактики были меньше современных и часто имели неправильную форму. Их структура ещё не успела упорядочиться, поэтому они выглядели более хаотично и неоднородно.
</a:t>
            </a:r>
            <a:endParaRPr lang="en-US" sz="1200" dirty="0"/>
          </a:p>
        </p:txBody>
      </p:sp>
      <p:sp>
        <p:nvSpPr>
          <p:cNvPr id="10" name="Text 3"/>
          <p:cNvSpPr txBox="1"/>
          <p:nvPr/>
        </p:nvSpPr>
        <p:spPr>
          <a:xfrm>
            <a:off x="2733123" y="2002706"/>
            <a:ext cx="1787100" cy="2295000"/>
          </a:xfrm>
          <a:prstGeom prst="rect">
            <a:avLst/>
          </a:prstGeom>
          <a:noFill/>
          <a:ln/>
        </p:spPr>
        <p:txBody>
          <a:bodyPr wrap="square" lIns="0" tIns="0" rIns="0" bIns="0" rtlCol="0" anchor="ctr"/>
          <a:lstStyle/>
          <a:p>
            <a:pPr algn="l" indent="0" marL="0">
              <a:lnSpc>
                <a:spcPct val="115000"/>
              </a:lnSpc>
              <a:buNone/>
            </a:pPr>
            <a:r>
              <a:rPr lang="en-US" sz="1200" b="1" dirty="0">
                <a:solidFill>
                  <a:srgbClr val="F3F3F3"/>
                </a:solidFill>
                <a:latin typeface="Arial" pitchFamily="34" charset="0"/>
                <a:ea typeface="Arial" pitchFamily="34" charset="-122"/>
                <a:cs typeface="Arial" pitchFamily="34" charset="-120"/>
              </a:rPr>
              <a:t>Газ как строительный материал
</a:t>
            </a:r>
            <a:pPr algn="l" indent="0" marL="0">
              <a:lnSpc>
                <a:spcPct val="115000"/>
              </a:lnSpc>
              <a:buNone/>
            </a:pPr>
            <a:r>
              <a:rPr lang="en-US" sz="600" dirty="0">
                <a:solidFill>
                  <a:srgbClr val="F3F3F3"/>
                </a:solidFill>
                <a:latin typeface="Arial" pitchFamily="34" charset="0"/>
                <a:ea typeface="Arial" pitchFamily="34" charset="-122"/>
                <a:cs typeface="Arial" pitchFamily="34" charset="-120"/>
              </a:rPr>
              <a:t>
</a:t>
            </a:r>
            <a:pPr algn="l" indent="0" marL="0">
              <a:lnSpc>
                <a:spcPct val="115000"/>
              </a:lnSpc>
              <a:buNone/>
            </a:pPr>
            <a:r>
              <a:rPr lang="en-US" sz="1200" dirty="0">
                <a:solidFill>
                  <a:srgbClr val="F3F3F3"/>
                </a:solidFill>
                <a:latin typeface="Arial" pitchFamily="34" charset="0"/>
                <a:ea typeface="Arial" pitchFamily="34" charset="-122"/>
                <a:cs typeface="Arial" pitchFamily="34" charset="-120"/>
              </a:rPr>
              <a:t>Ранние системы содержали больше газа, чем зрелые галактики. Именно из этого газа рождались новые звёзды, поэтому такие объекты отличались особенно быстрым звездообразованием.
</a:t>
            </a:r>
            <a:endParaRPr lang="en-US" sz="1200" dirty="0"/>
          </a:p>
        </p:txBody>
      </p:sp>
      <p:sp>
        <p:nvSpPr>
          <p:cNvPr id="11" name="Text 4"/>
          <p:cNvSpPr txBox="1"/>
          <p:nvPr/>
        </p:nvSpPr>
        <p:spPr>
          <a:xfrm>
            <a:off x="4623862" y="2002706"/>
            <a:ext cx="1787100" cy="2295000"/>
          </a:xfrm>
          <a:prstGeom prst="rect">
            <a:avLst/>
          </a:prstGeom>
          <a:noFill/>
          <a:ln/>
        </p:spPr>
        <p:txBody>
          <a:bodyPr wrap="square" lIns="0" tIns="0" rIns="0" bIns="0" rtlCol="0" anchor="ctr"/>
          <a:lstStyle/>
          <a:p>
            <a:pPr algn="l" indent="0" marL="0">
              <a:lnSpc>
                <a:spcPct val="115000"/>
              </a:lnSpc>
              <a:buNone/>
            </a:pPr>
            <a:r>
              <a:rPr lang="en-US" sz="1200" b="1" dirty="0">
                <a:solidFill>
                  <a:srgbClr val="F3F3F3"/>
                </a:solidFill>
                <a:latin typeface="Arial" pitchFamily="34" charset="0"/>
                <a:ea typeface="Arial" pitchFamily="34" charset="-122"/>
                <a:cs typeface="Arial" pitchFamily="34" charset="-120"/>
              </a:rPr>
              <a:t>Столкновения и слияния
</a:t>
            </a:r>
            <a:pPr algn="l" indent="0" marL="0">
              <a:lnSpc>
                <a:spcPct val="115000"/>
              </a:lnSpc>
              <a:buNone/>
            </a:pPr>
            <a:r>
              <a:rPr lang="en-US" sz="600" dirty="0">
                <a:solidFill>
                  <a:srgbClr val="F3F3F3"/>
                </a:solidFill>
                <a:latin typeface="Arial" pitchFamily="34" charset="0"/>
                <a:ea typeface="Arial" pitchFamily="34" charset="-122"/>
                <a:cs typeface="Arial" pitchFamily="34" charset="-120"/>
              </a:rPr>
              <a:t>
</a:t>
            </a:r>
            <a:pPr algn="l" indent="0" marL="0">
              <a:lnSpc>
                <a:spcPct val="115000"/>
              </a:lnSpc>
              <a:buNone/>
            </a:pPr>
            <a:r>
              <a:rPr lang="en-US" sz="1200" dirty="0">
                <a:solidFill>
                  <a:srgbClr val="F3F3F3"/>
                </a:solidFill>
                <a:latin typeface="Arial" pitchFamily="34" charset="0"/>
                <a:ea typeface="Arial" pitchFamily="34" charset="-122"/>
                <a:cs typeface="Arial" pitchFamily="34" charset="-120"/>
              </a:rPr>
              <a:t>Гравитация постоянно сталкивала молодые галактики друг с другом. Слияния объединяли их массу и ускоряли рост более крупных систем, которые позже стали основой скоплений.
</a:t>
            </a:r>
            <a:endParaRPr lang="en-US" sz="1200" dirty="0"/>
          </a:p>
        </p:txBody>
      </p:sp>
      <p:sp>
        <p:nvSpPr>
          <p:cNvPr id="12" name="Text 5"/>
          <p:cNvSpPr txBox="1"/>
          <p:nvPr/>
        </p:nvSpPr>
        <p:spPr>
          <a:xfrm>
            <a:off x="6514612" y="2002706"/>
            <a:ext cx="1787100" cy="2295000"/>
          </a:xfrm>
          <a:prstGeom prst="rect">
            <a:avLst/>
          </a:prstGeom>
          <a:noFill/>
          <a:ln/>
        </p:spPr>
        <p:txBody>
          <a:bodyPr wrap="square" lIns="0" tIns="0" rIns="0" bIns="0" rtlCol="0" anchor="ctr"/>
          <a:lstStyle/>
          <a:p>
            <a:pPr algn="l" indent="0" marL="0">
              <a:lnSpc>
                <a:spcPct val="115000"/>
              </a:lnSpc>
              <a:buNone/>
            </a:pPr>
            <a:r>
              <a:rPr lang="en-US" sz="1159" b="1" dirty="0">
                <a:solidFill>
                  <a:srgbClr val="F3F3F3"/>
                </a:solidFill>
                <a:latin typeface="Arial" pitchFamily="34" charset="0"/>
                <a:ea typeface="Arial" pitchFamily="34" charset="-122"/>
                <a:cs typeface="Arial" pitchFamily="34" charset="-120"/>
              </a:rPr>
              <a:t>Переход к зрелой структуре
</a:t>
            </a:r>
            <a:pPr algn="l" indent="0" marL="0">
              <a:lnSpc>
                <a:spcPct val="115000"/>
              </a:lnSpc>
              <a:buNone/>
            </a:pPr>
            <a:r>
              <a:rPr lang="en-US" sz="579" dirty="0">
                <a:solidFill>
                  <a:srgbClr val="F3F3F3"/>
                </a:solidFill>
                <a:latin typeface="Arial" pitchFamily="34" charset="0"/>
                <a:ea typeface="Arial" pitchFamily="34" charset="-122"/>
                <a:cs typeface="Arial" pitchFamily="34" charset="-120"/>
              </a:rPr>
              <a:t>
</a:t>
            </a:r>
            <a:pPr algn="l" indent="0" marL="0">
              <a:lnSpc>
                <a:spcPct val="115000"/>
              </a:lnSpc>
              <a:buNone/>
            </a:pPr>
            <a:r>
              <a:rPr lang="en-US" sz="1159" dirty="0">
                <a:solidFill>
                  <a:srgbClr val="F3F3F3"/>
                </a:solidFill>
                <a:latin typeface="Arial" pitchFamily="34" charset="0"/>
                <a:ea typeface="Arial" pitchFamily="34" charset="-122"/>
                <a:cs typeface="Arial" pitchFamily="34" charset="-120"/>
              </a:rPr>
              <a:t>Со временем из множества небольших объектов сформировались крупные галактики с более устойчивой геометрией. Этот процесс объясняет, почему современная Вселенная выглядит иерархически организованной.
</a:t>
            </a:r>
            <a:endParaRPr lang="en-US" sz="1159"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775200" y="2071217"/>
            <a:ext cx="4120500" cy="1967360"/>
          </a:xfrm>
          <a:prstGeom prst="rect">
            <a:avLst/>
          </a:prstGeom>
        </p:spPr>
      </p:pic>
      <p:sp>
        <p:nvSpPr>
          <p:cNvPr id="4" name="Text 0"/>
          <p:cNvSpPr txBox="1"/>
          <p:nvPr/>
        </p:nvSpPr>
        <p:spPr>
          <a:xfrm>
            <a:off x="5951418" y="2069400"/>
            <a:ext cx="2400300" cy="1044900"/>
          </a:xfrm>
          <a:prstGeom prst="rect">
            <a:avLst/>
          </a:prstGeom>
          <a:noFill/>
          <a:ln/>
        </p:spPr>
        <p:txBody>
          <a:bodyPr wrap="square" lIns="0" tIns="0" rIns="0" bIns="0" rtlCol="0" anchor="b"/>
          <a:lstStyle/>
          <a:p>
            <a:pPr algn="l" indent="0" marL="0">
              <a:lnSpc>
                <a:spcPct val="115000"/>
              </a:lnSpc>
              <a:buNone/>
            </a:pPr>
            <a:r>
              <a:rPr lang="en-US" sz="900" dirty="0">
                <a:solidFill>
                  <a:srgbClr val="F3F3F3"/>
                </a:solidFill>
                <a:latin typeface="Arial" pitchFamily="34" charset="0"/>
                <a:ea typeface="Arial" pitchFamily="34" charset="-122"/>
                <a:cs typeface="Arial" pitchFamily="34" charset="-120"/>
              </a:rPr>
              <a:t>Красное смещение служит космическим часами: чем оно больше, тем раньше в истории Вселенной был излучён наблюдаемый свет.
</a:t>
            </a:r>
            <a:endParaRPr lang="en-US" sz="900" dirty="0"/>
          </a:p>
        </p:txBody>
      </p:sp>
      <p:sp>
        <p:nvSpPr>
          <p:cNvPr id="5" name="Text 1"/>
          <p:cNvSpPr txBox="1"/>
          <p:nvPr/>
        </p:nvSpPr>
        <p:spPr>
          <a:xfrm>
            <a:off x="8502171" y="4758850"/>
            <a:ext cx="398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9</a:t>
            </a:r>
            <a:endParaRPr lang="en-US" sz="622" dirty="0"/>
          </a:p>
        </p:txBody>
      </p:sp>
      <p:sp>
        <p:nvSpPr>
          <p:cNvPr id="6" name="Text 2"/>
          <p:cNvSpPr txBox="1"/>
          <p:nvPr/>
        </p:nvSpPr>
        <p:spPr>
          <a:xfrm>
            <a:off x="775200" y="544625"/>
            <a:ext cx="7569900" cy="681900"/>
          </a:xfrm>
          <a:prstGeom prst="rect">
            <a:avLst/>
          </a:prstGeom>
          <a:noFill/>
          <a:ln/>
        </p:spPr>
        <p:txBody>
          <a:bodyPr wrap="square" lIns="0" tIns="0" rIns="0" bIns="0" rtlCol="0" anchor="ctr"/>
          <a:lstStyle/>
          <a:p>
            <a:pPr algn="l" indent="0" marL="0">
              <a:lnSpc>
                <a:spcPct val="100000"/>
              </a:lnSpc>
              <a:buNone/>
            </a:pPr>
            <a:r>
              <a:rPr lang="en-US" sz="2200" b="1" dirty="0">
                <a:solidFill>
                  <a:srgbClr val="F3F3F3"/>
                </a:solidFill>
                <a:latin typeface="Arial" pitchFamily="34" charset="0"/>
                <a:ea typeface="Arial" pitchFamily="34" charset="-122"/>
                <a:cs typeface="Arial" pitchFamily="34" charset="-120"/>
              </a:rPr>
              <a:t>Красное смещение и возраст наблюдаемого света
</a:t>
            </a:r>
            <a:endParaRPr lang="en-US" sz="2200" dirty="0"/>
          </a:p>
        </p:txBody>
      </p:sp>
      <p:sp>
        <p:nvSpPr>
          <p:cNvPr id="7" name="Text 3"/>
          <p:cNvSpPr txBox="1"/>
          <p:nvPr/>
        </p:nvSpPr>
        <p:spPr>
          <a:xfrm>
            <a:off x="5951418" y="3264647"/>
            <a:ext cx="2400300" cy="1044900"/>
          </a:xfrm>
          <a:prstGeom prst="rect">
            <a:avLst/>
          </a:prstGeom>
          <a:noFill/>
          <a:ln/>
        </p:spPr>
        <p:txBody>
          <a:bodyPr wrap="square" lIns="0" tIns="0" rIns="0" bIns="0" rtlCol="0" anchor="t"/>
          <a:lstStyle/>
          <a:p>
            <a:pPr algn="l" indent="0" marL="0">
              <a:lnSpc>
                <a:spcPct val="115000"/>
              </a:lnSpc>
              <a:buNone/>
            </a:pPr>
            <a:r>
              <a:rPr lang="en-US" sz="900" dirty="0">
                <a:solidFill>
                  <a:srgbClr val="F3F3F3"/>
                </a:solidFill>
                <a:latin typeface="Arial" pitchFamily="34" charset="0"/>
                <a:ea typeface="Arial" pitchFamily="34" charset="-122"/>
                <a:cs typeface="Arial" pitchFamily="34" charset="-120"/>
              </a:rPr>
              <a:t>Рост z соответствует более древним эпохам. По спектру можно оценивать не только расстояние, но и стадию развития Вселенной.
</a:t>
            </a:r>
            <a:endParaRPr lang="en-US" sz="900" dirty="0"/>
          </a:p>
        </p:txBody>
      </p:sp>
      <p:sp>
        <p:nvSpPr>
          <p:cNvPr id="8" name="Text 4"/>
          <p:cNvSpPr txBox="1"/>
          <p:nvPr/>
        </p:nvSpPr>
        <p:spPr>
          <a:xfrm>
            <a:off x="775200" y="4130424"/>
            <a:ext cx="3648600" cy="179100"/>
          </a:xfrm>
          <a:prstGeom prst="rect">
            <a:avLst/>
          </a:prstGeom>
          <a:noFill/>
          <a:ln/>
        </p:spPr>
        <p:txBody>
          <a:bodyPr wrap="square" lIns="0" tIns="0" rIns="0" bIns="0" rtlCol="0" anchor="ctr"/>
          <a:lstStyle/>
          <a:p>
            <a:pPr algn="l" indent="0" marL="0">
              <a:lnSpc>
                <a:spcPct val="115000"/>
              </a:lnSpc>
              <a:buNone/>
            </a:pPr>
            <a:r>
              <a:rPr lang="en-US" sz="613" dirty="0">
                <a:solidFill>
                  <a:srgbClr val="F3F3F3"/>
                </a:solidFill>
                <a:latin typeface="Arial" pitchFamily="34" charset="0"/>
                <a:ea typeface="Arial" pitchFamily="34" charset="-122"/>
                <a:cs typeface="Arial" pitchFamily="34" charset="-120"/>
              </a:rPr>
              <a:t>Качественные космологические оценки для учебной диаграммы, основанные на связи красного смещения и lookback time.
</a:t>
            </a:r>
            <a:endParaRPr lang="en-US" sz="613"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119000" y="1455018"/>
            <a:ext cx="3704100" cy="3393013"/>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8502171" y="4758850"/>
            <a:ext cx="398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10</a:t>
            </a:r>
            <a:endParaRPr lang="en-US" sz="622" dirty="0"/>
          </a:p>
        </p:txBody>
      </p:sp>
      <p:sp>
        <p:nvSpPr>
          <p:cNvPr id="9" name="Text 1"/>
          <p:cNvSpPr txBox="1"/>
          <p:nvPr/>
        </p:nvSpPr>
        <p:spPr>
          <a:xfrm>
            <a:off x="775200" y="544625"/>
            <a:ext cx="7569900" cy="681900"/>
          </a:xfrm>
          <a:prstGeom prst="rect">
            <a:avLst/>
          </a:prstGeom>
          <a:noFill/>
          <a:ln/>
        </p:spPr>
        <p:txBody>
          <a:bodyPr wrap="square" lIns="0" tIns="0" rIns="0" bIns="0" rtlCol="0" anchor="ctr"/>
          <a:lstStyle/>
          <a:p>
            <a:pPr algn="l" indent="0" marL="0">
              <a:lnSpc>
                <a:spcPct val="100000"/>
              </a:lnSpc>
              <a:buNone/>
            </a:pPr>
            <a:r>
              <a:rPr lang="en-US" sz="2200" b="1" dirty="0">
                <a:solidFill>
                  <a:srgbClr val="F3F3F3"/>
                </a:solidFill>
                <a:latin typeface="Arial" pitchFamily="34" charset="0"/>
                <a:ea typeface="Arial" pitchFamily="34" charset="-122"/>
                <a:cs typeface="Arial" pitchFamily="34" charset="-120"/>
              </a:rPr>
              <a:t>Квазары как самые яркие далёкие источники
</a:t>
            </a:r>
            <a:endParaRPr lang="en-US" sz="2200" dirty="0"/>
          </a:p>
        </p:txBody>
      </p:sp>
      <p:sp>
        <p:nvSpPr>
          <p:cNvPr id="10" name="Text 2"/>
          <p:cNvSpPr txBox="1"/>
          <p:nvPr/>
        </p:nvSpPr>
        <p:spPr>
          <a:xfrm>
            <a:off x="775200" y="1889450"/>
            <a:ext cx="3822900" cy="536100"/>
          </a:xfrm>
          <a:prstGeom prst="rect">
            <a:avLst/>
          </a:prstGeom>
          <a:noFill/>
          <a:ln/>
        </p:spPr>
        <p:txBody>
          <a:bodyPr wrap="square" lIns="0" tIns="0" rIns="0" bIns="0" rtlCol="0" anchor="ctr"/>
          <a:lstStyle/>
          <a:p>
            <a:pPr algn="l" indent="0" marL="0">
              <a:lnSpc>
                <a:spcPct val="115000"/>
              </a:lnSpc>
              <a:buNone/>
            </a:pPr>
            <a:r>
              <a:rPr lang="en-US" sz="875" b="1" dirty="0">
                <a:solidFill>
                  <a:srgbClr val="F3F3F3"/>
                </a:solidFill>
                <a:latin typeface="Arial" pitchFamily="34" charset="0"/>
                <a:ea typeface="Arial" pitchFamily="34" charset="-122"/>
                <a:cs typeface="Arial" pitchFamily="34" charset="-120"/>
              </a:rPr>
              <a:t>Активное ядро галактики
</a:t>
            </a:r>
            <a:pPr algn="l" indent="0" marL="0">
              <a:lnSpc>
                <a:spcPct val="115000"/>
              </a:lnSpc>
              <a:buNone/>
            </a:pPr>
            <a:r>
              <a:rPr lang="en-US" sz="875" dirty="0">
                <a:solidFill>
                  <a:srgbClr val="F3F3F3"/>
                </a:solidFill>
                <a:latin typeface="Arial" pitchFamily="34" charset="0"/>
                <a:ea typeface="Arial" pitchFamily="34" charset="-122"/>
                <a:cs typeface="Arial" pitchFamily="34" charset="-120"/>
              </a:rPr>
              <a:t>Квазар — это не отдельная звезда, а очень активное ядро далёкой галактики. В его центре находится сверхмассивная чёрная дыра, которая притягивает вещество и разогревает его до огромных температур.
</a:t>
            </a:r>
            <a:endParaRPr lang="en-US" sz="875" dirty="0"/>
          </a:p>
        </p:txBody>
      </p:sp>
      <p:sp>
        <p:nvSpPr>
          <p:cNvPr id="11" name="Text 3"/>
          <p:cNvSpPr txBox="1"/>
          <p:nvPr/>
        </p:nvSpPr>
        <p:spPr>
          <a:xfrm>
            <a:off x="775200" y="2561137"/>
            <a:ext cx="3822900" cy="536100"/>
          </a:xfrm>
          <a:prstGeom prst="rect">
            <a:avLst/>
          </a:prstGeom>
          <a:noFill/>
          <a:ln/>
        </p:spPr>
        <p:txBody>
          <a:bodyPr wrap="square" lIns="0" tIns="0" rIns="0" bIns="0" rtlCol="0" anchor="ctr"/>
          <a:lstStyle/>
          <a:p>
            <a:pPr algn="l" indent="0" marL="0">
              <a:lnSpc>
                <a:spcPct val="115000"/>
              </a:lnSpc>
              <a:buNone/>
            </a:pPr>
            <a:r>
              <a:rPr lang="en-US" sz="917" b="1" dirty="0">
                <a:solidFill>
                  <a:srgbClr val="F3F3F3"/>
                </a:solidFill>
                <a:latin typeface="Arial" pitchFamily="34" charset="0"/>
                <a:ea typeface="Arial" pitchFamily="34" charset="-122"/>
                <a:cs typeface="Arial" pitchFamily="34" charset="-120"/>
              </a:rPr>
              <a:t>Чрезвычайная светимость
</a:t>
            </a:r>
            <a:pPr algn="l" indent="0" marL="0">
              <a:lnSpc>
                <a:spcPct val="115000"/>
              </a:lnSpc>
              <a:buNone/>
            </a:pPr>
            <a:r>
              <a:rPr lang="en-US" sz="917" dirty="0">
                <a:solidFill>
                  <a:srgbClr val="F3F3F3"/>
                </a:solidFill>
                <a:latin typeface="Arial" pitchFamily="34" charset="0"/>
                <a:ea typeface="Arial" pitchFamily="34" charset="-122"/>
                <a:cs typeface="Arial" pitchFamily="34" charset="-120"/>
              </a:rPr>
              <a:t>Излучение квазара может быть ярче света всей галактики, где он расположен. Поэтому такие объекты заметны даже на гигантских расстояниях и служат ориентирами для изучения раннего космоса.
</a:t>
            </a:r>
            <a:endParaRPr lang="en-US" sz="917" dirty="0"/>
          </a:p>
        </p:txBody>
      </p:sp>
      <p:sp>
        <p:nvSpPr>
          <p:cNvPr id="12" name="Text 4"/>
          <p:cNvSpPr txBox="1"/>
          <p:nvPr/>
        </p:nvSpPr>
        <p:spPr>
          <a:xfrm>
            <a:off x="775200" y="3232826"/>
            <a:ext cx="3822900" cy="536100"/>
          </a:xfrm>
          <a:prstGeom prst="rect">
            <a:avLst/>
          </a:prstGeom>
          <a:noFill/>
          <a:ln/>
        </p:spPr>
        <p:txBody>
          <a:bodyPr wrap="square" lIns="0" tIns="0" rIns="0" bIns="0" rtlCol="0" anchor="ctr"/>
          <a:lstStyle/>
          <a:p>
            <a:pPr algn="l" indent="0" marL="0">
              <a:lnSpc>
                <a:spcPct val="115000"/>
              </a:lnSpc>
              <a:buNone/>
            </a:pPr>
            <a:r>
              <a:rPr lang="en-US" sz="869" b="1" dirty="0">
                <a:solidFill>
                  <a:srgbClr val="F3F3F3"/>
                </a:solidFill>
                <a:latin typeface="Arial" pitchFamily="34" charset="0"/>
                <a:ea typeface="Arial" pitchFamily="34" charset="-122"/>
                <a:cs typeface="Arial" pitchFamily="34" charset="-120"/>
              </a:rPr>
              <a:t>Что видно на изображении
</a:t>
            </a:r>
            <a:pPr algn="l" indent="0" marL="0">
              <a:lnSpc>
                <a:spcPct val="115000"/>
              </a:lnSpc>
              <a:buNone/>
            </a:pPr>
            <a:r>
              <a:rPr lang="en-US" sz="869" dirty="0">
                <a:solidFill>
                  <a:srgbClr val="F3F3F3"/>
                </a:solidFill>
                <a:latin typeface="Arial" pitchFamily="34" charset="0"/>
                <a:ea typeface="Arial" pitchFamily="34" charset="-122"/>
                <a:cs typeface="Arial" pitchFamily="34" charset="-120"/>
              </a:rPr>
              <a:t>На снимках обычно различимы яркое центральное ядро, аккреционный диск и выбросы вещества в виде струй. Именно эта структура делает квазары одними из самых эффектных объектов наблюдаемой Вселенной.
</a:t>
            </a:r>
            <a:endParaRPr lang="en-US" sz="869" dirty="0"/>
          </a:p>
        </p:txBody>
      </p:sp>
      <p:sp>
        <p:nvSpPr>
          <p:cNvPr id="13" name="Text 5"/>
          <p:cNvSpPr txBox="1"/>
          <p:nvPr/>
        </p:nvSpPr>
        <p:spPr>
          <a:xfrm>
            <a:off x="775200" y="3904498"/>
            <a:ext cx="3822900" cy="536100"/>
          </a:xfrm>
          <a:prstGeom prst="rect">
            <a:avLst/>
          </a:prstGeom>
          <a:noFill/>
          <a:ln/>
        </p:spPr>
        <p:txBody>
          <a:bodyPr wrap="square" lIns="0" tIns="0" rIns="0" bIns="0" rtlCol="0" anchor="ctr"/>
          <a:lstStyle/>
          <a:p>
            <a:pPr algn="l" indent="0" marL="0">
              <a:lnSpc>
                <a:spcPct val="115000"/>
              </a:lnSpc>
              <a:buNone/>
            </a:pPr>
            <a:r>
              <a:rPr lang="en-US" sz="917" b="1" dirty="0">
                <a:solidFill>
                  <a:srgbClr val="F3F3F3"/>
                </a:solidFill>
                <a:latin typeface="Arial" pitchFamily="34" charset="0"/>
                <a:ea typeface="Arial" pitchFamily="34" charset="-122"/>
                <a:cs typeface="Arial" pitchFamily="34" charset="-120"/>
              </a:rPr>
              <a:t>Окно в далёкое прошлое
</a:t>
            </a:r>
            <a:pPr algn="l" indent="0" marL="0">
              <a:lnSpc>
                <a:spcPct val="115000"/>
              </a:lnSpc>
              <a:buNone/>
            </a:pPr>
            <a:r>
              <a:rPr lang="en-US" sz="917" dirty="0">
                <a:solidFill>
                  <a:srgbClr val="F3F3F3"/>
                </a:solidFill>
                <a:latin typeface="Arial" pitchFamily="34" charset="0"/>
                <a:ea typeface="Arial" pitchFamily="34" charset="-122"/>
                <a:cs typeface="Arial" pitchFamily="34" charset="-120"/>
              </a:rPr>
              <a:t>Самые удалённые квазары мы видим такими, какими они были более 12 млрд лет назад. Их изучение помогает понять, как быстро росли чёрные дыры и формировались первые крупные галактики.
</a:t>
            </a:r>
            <a:endParaRPr lang="en-US" sz="917"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775200" y="544625"/>
            <a:ext cx="7569900" cy="681900"/>
          </a:xfrm>
          <a:prstGeom prst="rect">
            <a:avLst/>
          </a:prstGeom>
          <a:noFill/>
          <a:ln/>
        </p:spPr>
        <p:txBody>
          <a:bodyPr wrap="square" lIns="0" tIns="0" rIns="0" bIns="0" rtlCol="0" anchor="ctr"/>
          <a:lstStyle/>
          <a:p>
            <a:pPr algn="l" indent="0" marL="0">
              <a:lnSpc>
                <a:spcPct val="100000"/>
              </a:lnSpc>
              <a:buNone/>
            </a:pPr>
            <a:r>
              <a:rPr lang="en-US" sz="2200" b="1" dirty="0">
                <a:solidFill>
                  <a:srgbClr val="FFFFFF"/>
                </a:solidFill>
                <a:latin typeface="Arial" pitchFamily="34" charset="0"/>
                <a:ea typeface="Arial" pitchFamily="34" charset="-122"/>
                <a:cs typeface="Arial" pitchFamily="34" charset="-120"/>
              </a:rPr>
              <a:t>Тёмная материя и тёмная энергия
</a:t>
            </a:r>
            <a:endParaRPr lang="en-US" sz="2200" dirty="0"/>
          </a:p>
        </p:txBody>
      </p:sp>
      <p:sp>
        <p:nvSpPr>
          <p:cNvPr id="7" name="Text 1"/>
          <p:cNvSpPr txBox="1"/>
          <p:nvPr/>
        </p:nvSpPr>
        <p:spPr>
          <a:xfrm>
            <a:off x="8502171" y="4758850"/>
            <a:ext cx="398700" cy="90900"/>
          </a:xfrm>
          <a:prstGeom prst="rect">
            <a:avLst/>
          </a:prstGeom>
          <a:noFill/>
          <a:ln/>
        </p:spPr>
        <p:txBody>
          <a:bodyPr wrap="square" lIns="0" tIns="0" rIns="0" bIns="0" rtlCol="0" anchor="t"/>
          <a:lstStyle/>
          <a:p>
            <a:pPr algn="ctr" indent="0" marL="0">
              <a:lnSpc>
                <a:spcPct val="115000"/>
              </a:lnSpc>
              <a:buNone/>
            </a:pPr>
            <a:r>
              <a:rPr lang="en-US" sz="622" dirty="0">
                <a:solidFill>
                  <a:srgbClr val="4285F4"/>
                </a:solidFill>
                <a:latin typeface="Arial" pitchFamily="34" charset="0"/>
                <a:ea typeface="Arial" pitchFamily="34" charset="-122"/>
                <a:cs typeface="Arial" pitchFamily="34" charset="-120"/>
              </a:rPr>
              <a:t>11</a:t>
            </a:r>
            <a:endParaRPr lang="en-US" sz="622" dirty="0"/>
          </a:p>
        </p:txBody>
      </p:sp>
      <p:sp>
        <p:nvSpPr>
          <p:cNvPr id="8" name="Text 2"/>
          <p:cNvSpPr txBox="1"/>
          <p:nvPr/>
        </p:nvSpPr>
        <p:spPr>
          <a:xfrm>
            <a:off x="1173400" y="1652955"/>
            <a:ext cx="4755600" cy="720300"/>
          </a:xfrm>
          <a:prstGeom prst="rect">
            <a:avLst/>
          </a:prstGeom>
          <a:noFill/>
          <a:ln/>
        </p:spPr>
        <p:txBody>
          <a:bodyPr wrap="square" lIns="0" tIns="0" rIns="0" bIns="0" rtlCol="0" anchor="ctr"/>
          <a:lstStyle/>
          <a:p>
            <a:pPr algn="l" indent="0" marL="0">
              <a:lnSpc>
                <a:spcPct val="115000"/>
              </a:lnSpc>
              <a:buNone/>
            </a:pPr>
            <a:r>
              <a:rPr lang="en-US" sz="1150" b="1" dirty="0">
                <a:solidFill>
                  <a:srgbClr val="F3F3F3"/>
                </a:solidFill>
                <a:latin typeface="Arial" pitchFamily="34" charset="0"/>
                <a:ea typeface="Arial" pitchFamily="34" charset="-122"/>
                <a:cs typeface="Arial" pitchFamily="34" charset="-120"/>
              </a:rPr>
              <a:t>Обычное вещество
</a:t>
            </a:r>
            <a:pPr algn="l" indent="0" marL="0">
              <a:lnSpc>
                <a:spcPct val="115000"/>
              </a:lnSpc>
              <a:buNone/>
            </a:pPr>
            <a:r>
              <a:rPr lang="en-US" sz="329" dirty="0">
                <a:solidFill>
                  <a:srgbClr val="F3F3F3"/>
                </a:solidFill>
                <a:latin typeface="Arial" pitchFamily="34" charset="0"/>
                <a:ea typeface="Arial" pitchFamily="34" charset="-122"/>
                <a:cs typeface="Arial" pitchFamily="34" charset="-120"/>
              </a:rPr>
              <a:t>
</a:t>
            </a:r>
            <a:pPr algn="l" indent="0" marL="0">
              <a:lnSpc>
                <a:spcPct val="115000"/>
              </a:lnSpc>
              <a:buNone/>
            </a:pPr>
            <a:r>
              <a:rPr lang="en-US" sz="1150" dirty="0">
                <a:solidFill>
                  <a:srgbClr val="F3F3F3"/>
                </a:solidFill>
                <a:latin typeface="Arial" pitchFamily="34" charset="0"/>
                <a:ea typeface="Arial" pitchFamily="34" charset="-122"/>
                <a:cs typeface="Arial" pitchFamily="34" charset="-120"/>
              </a:rPr>
              <a:t>Всё, что мы видим напрямую — звёзды, планеты, газ и пыль, — составляет лишь небольшую долю космического состава. Именно это вещество образует знакомые нам объекты и излучает свет.
</a:t>
            </a:r>
            <a:endParaRPr lang="en-US" sz="1150" dirty="0"/>
          </a:p>
        </p:txBody>
      </p:sp>
      <p:sp>
        <p:nvSpPr>
          <p:cNvPr id="9" name="Text 3"/>
          <p:cNvSpPr txBox="1"/>
          <p:nvPr/>
        </p:nvSpPr>
        <p:spPr>
          <a:xfrm>
            <a:off x="1206700" y="3904355"/>
            <a:ext cx="4755600" cy="720300"/>
          </a:xfrm>
          <a:prstGeom prst="rect">
            <a:avLst/>
          </a:prstGeom>
          <a:noFill/>
          <a:ln/>
        </p:spPr>
        <p:txBody>
          <a:bodyPr wrap="square" lIns="0" tIns="0" rIns="0" bIns="0" rtlCol="0" anchor="ctr"/>
          <a:lstStyle/>
          <a:p>
            <a:pPr algn="l" indent="0" marL="0">
              <a:lnSpc>
                <a:spcPct val="115000"/>
              </a:lnSpc>
              <a:buNone/>
            </a:pPr>
            <a:r>
              <a:rPr lang="en-US" sz="1050" b="1" dirty="0">
                <a:solidFill>
                  <a:srgbClr val="F3F3F3"/>
                </a:solidFill>
                <a:latin typeface="Arial" pitchFamily="34" charset="0"/>
                <a:ea typeface="Arial" pitchFamily="34" charset="-122"/>
                <a:cs typeface="Arial" pitchFamily="34" charset="-120"/>
              </a:rPr>
              <a:t>Тёмная энергия
</a:t>
            </a:r>
            <a:pPr algn="l" indent="0" marL="0">
              <a:lnSpc>
                <a:spcPct val="115000"/>
              </a:lnSpc>
              <a:buNone/>
            </a:pPr>
            <a:r>
              <a:rPr lang="en-US" sz="300" dirty="0">
                <a:solidFill>
                  <a:srgbClr val="F3F3F3"/>
                </a:solidFill>
                <a:latin typeface="Arial" pitchFamily="34" charset="0"/>
                <a:ea typeface="Arial" pitchFamily="34" charset="-122"/>
                <a:cs typeface="Arial" pitchFamily="34" charset="-120"/>
              </a:rPr>
              <a:t>
</a:t>
            </a:r>
            <a:pPr algn="l" indent="0" marL="0">
              <a:lnSpc>
                <a:spcPct val="115000"/>
              </a:lnSpc>
              <a:buNone/>
            </a:pPr>
            <a:r>
              <a:rPr lang="en-US" sz="1050" dirty="0">
                <a:solidFill>
                  <a:srgbClr val="F3F3F3"/>
                </a:solidFill>
                <a:latin typeface="Arial" pitchFamily="34" charset="0"/>
                <a:ea typeface="Arial" pitchFamily="34" charset="-122"/>
                <a:cs typeface="Arial" pitchFamily="34" charset="-120"/>
              </a:rPr>
              <a:t>Этот компонент связан с ускоренным расширением Вселенной. Он определяет, насколько быстро увеличиваются расстояния между далёкими объектами, и влияет на дальнейшую эволюцию космического пространства.
</a:t>
            </a:r>
            <a:endParaRPr lang="en-US" sz="1050" dirty="0"/>
          </a:p>
        </p:txBody>
      </p:sp>
      <p:sp>
        <p:nvSpPr>
          <p:cNvPr id="10" name="Text 4"/>
          <p:cNvSpPr txBox="1"/>
          <p:nvPr/>
        </p:nvSpPr>
        <p:spPr>
          <a:xfrm>
            <a:off x="1173400" y="2778655"/>
            <a:ext cx="4755600" cy="720300"/>
          </a:xfrm>
          <a:prstGeom prst="rect">
            <a:avLst/>
          </a:prstGeom>
          <a:noFill/>
          <a:ln/>
        </p:spPr>
        <p:txBody>
          <a:bodyPr wrap="square" lIns="0" tIns="0" rIns="0" bIns="0" rtlCol="0" anchor="ctr"/>
          <a:lstStyle/>
          <a:p>
            <a:pPr algn="l" indent="0" marL="0">
              <a:lnSpc>
                <a:spcPct val="115000"/>
              </a:lnSpc>
              <a:buNone/>
            </a:pPr>
            <a:r>
              <a:rPr lang="en-US" sz="1150" b="1" dirty="0">
                <a:solidFill>
                  <a:srgbClr val="F3F3F3"/>
                </a:solidFill>
                <a:latin typeface="Arial" pitchFamily="34" charset="0"/>
                <a:ea typeface="Arial" pitchFamily="34" charset="-122"/>
                <a:cs typeface="Arial" pitchFamily="34" charset="-120"/>
              </a:rPr>
              <a:t>Тёмная материя
</a:t>
            </a:r>
            <a:pPr algn="l" indent="0" marL="0">
              <a:lnSpc>
                <a:spcPct val="115000"/>
              </a:lnSpc>
              <a:buNone/>
            </a:pPr>
            <a:r>
              <a:rPr lang="en-US" sz="329" dirty="0">
                <a:solidFill>
                  <a:srgbClr val="F3F3F3"/>
                </a:solidFill>
                <a:latin typeface="Arial" pitchFamily="34" charset="0"/>
                <a:ea typeface="Arial" pitchFamily="34" charset="-122"/>
                <a:cs typeface="Arial" pitchFamily="34" charset="-120"/>
              </a:rPr>
              <a:t>
</a:t>
            </a:r>
            <a:pPr algn="l" indent="0" marL="0">
              <a:lnSpc>
                <a:spcPct val="115000"/>
              </a:lnSpc>
              <a:buNone/>
            </a:pPr>
            <a:r>
              <a:rPr lang="en-US" sz="1150" dirty="0">
                <a:solidFill>
                  <a:srgbClr val="F3F3F3"/>
                </a:solidFill>
                <a:latin typeface="Arial" pitchFamily="34" charset="0"/>
                <a:ea typeface="Arial" pitchFamily="34" charset="-122"/>
                <a:cs typeface="Arial" pitchFamily="34" charset="-120"/>
              </a:rPr>
              <a:t>Она не испускает свет, но проявляет себя гравитацией. Без её дополнительного притяжения галактики и их скопления не удерживали бы наблюдаемую форму и структуру так долго.
</a:t>
            </a:r>
            <a:endParaRPr lang="en-US" sz="115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822923" y="2022025"/>
            <a:ext cx="7474453" cy="2206200"/>
          </a:xfrm>
          <a:prstGeom prst="rect">
            <a:avLst/>
          </a:prstGeom>
        </p:spPr>
      </p:pic>
      <p:sp>
        <p:nvSpPr>
          <p:cNvPr id="4" name="Text 0"/>
          <p:cNvSpPr txBox="1"/>
          <p:nvPr/>
        </p:nvSpPr>
        <p:spPr>
          <a:xfrm>
            <a:off x="8502171" y="4758850"/>
            <a:ext cx="398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12</a:t>
            </a:r>
            <a:endParaRPr lang="en-US" sz="622" dirty="0"/>
          </a:p>
        </p:txBody>
      </p:sp>
      <p:sp>
        <p:nvSpPr>
          <p:cNvPr id="5" name="Text 1"/>
          <p:cNvSpPr txBox="1"/>
          <p:nvPr/>
        </p:nvSpPr>
        <p:spPr>
          <a:xfrm>
            <a:off x="775200" y="544625"/>
            <a:ext cx="7569900" cy="367500"/>
          </a:xfrm>
          <a:prstGeom prst="rect">
            <a:avLst/>
          </a:prstGeom>
          <a:noFill/>
          <a:ln/>
        </p:spPr>
        <p:txBody>
          <a:bodyPr wrap="square" lIns="0" tIns="0" rIns="0" bIns="0" rtlCol="0" anchor="b"/>
          <a:lstStyle/>
          <a:p>
            <a:pPr algn="l" indent="0" marL="0">
              <a:lnSpc>
                <a:spcPct val="100000"/>
              </a:lnSpc>
              <a:buNone/>
            </a:pPr>
            <a:r>
              <a:rPr lang="en-US" sz="1800" b="1" dirty="0">
                <a:solidFill>
                  <a:srgbClr val="F3F3F3"/>
                </a:solidFill>
                <a:latin typeface="Arial" pitchFamily="34" charset="0"/>
                <a:ea typeface="Arial" pitchFamily="34" charset="-122"/>
                <a:cs typeface="Arial" pitchFamily="34" charset="-120"/>
              </a:rPr>
              <a:t>Как гравитация строит Вселенную
</a:t>
            </a:r>
            <a:endParaRPr lang="en-US" sz="1800" dirty="0"/>
          </a:p>
        </p:txBody>
      </p:sp>
      <p:sp>
        <p:nvSpPr>
          <p:cNvPr id="6" name="Text 2"/>
          <p:cNvSpPr txBox="1"/>
          <p:nvPr/>
        </p:nvSpPr>
        <p:spPr>
          <a:xfrm>
            <a:off x="775200" y="977775"/>
            <a:ext cx="7569900" cy="204900"/>
          </a:xfrm>
          <a:prstGeom prst="rect">
            <a:avLst/>
          </a:prstGeom>
          <a:noFill/>
          <a:ln/>
        </p:spPr>
        <p:txBody>
          <a:bodyPr wrap="square" lIns="0" tIns="0" rIns="0" bIns="0" rtlCol="0" anchor="t"/>
          <a:lstStyle/>
          <a:p>
            <a:pPr algn="l" indent="0" marL="0">
              <a:lnSpc>
                <a:spcPct val="80000"/>
              </a:lnSpc>
              <a:buNone/>
            </a:pPr>
            <a:r>
              <a:rPr lang="en-US" sz="1000" b="1" dirty="0">
                <a:solidFill>
                  <a:srgbClr val="F3F3F3"/>
                </a:solidFill>
                <a:latin typeface="Arial" pitchFamily="34" charset="0"/>
                <a:ea typeface="Arial" pitchFamily="34" charset="-122"/>
                <a:cs typeface="Arial" pitchFamily="34" charset="-120"/>
              </a:rPr>
              <a:t>Последовательность этапов раннего роста структур под действием гравитации и накопления вещества.
</a:t>
            </a:r>
            <a:endParaRPr lang="en-US" sz="10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017904" y="1846057"/>
            <a:ext cx="4882592" cy="1529400"/>
          </a:xfrm>
          <a:prstGeom prst="rect">
            <a:avLst/>
          </a:prstGeom>
        </p:spPr>
      </p:pic>
      <p:sp>
        <p:nvSpPr>
          <p:cNvPr id="4" name="Text 0"/>
          <p:cNvSpPr txBox="1"/>
          <p:nvPr/>
        </p:nvSpPr>
        <p:spPr>
          <a:xfrm>
            <a:off x="775125" y="4153868"/>
            <a:ext cx="3648600" cy="482100"/>
          </a:xfrm>
          <a:prstGeom prst="rect">
            <a:avLst/>
          </a:prstGeom>
          <a:noFill/>
          <a:ln/>
        </p:spPr>
        <p:txBody>
          <a:bodyPr wrap="square" lIns="0" tIns="0" rIns="0" bIns="0" rtlCol="0" anchor="ctr"/>
          <a:lstStyle/>
          <a:p>
            <a:pPr algn="l" indent="0" marL="0">
              <a:lnSpc>
                <a:spcPct val="115000"/>
              </a:lnSpc>
              <a:buNone/>
            </a:pPr>
            <a:r>
              <a:rPr lang="en-US" sz="900" dirty="0">
                <a:solidFill>
                  <a:srgbClr val="F3F3F3"/>
                </a:solidFill>
                <a:latin typeface="Arial" pitchFamily="34" charset="0"/>
                <a:ea typeface="Arial" pitchFamily="34" charset="-122"/>
                <a:cs typeface="Arial" pitchFamily="34" charset="-120"/>
              </a:rPr>
              <a:t>Разные диапазоны излучения раскрывают разные стороны устройства Вселенной, поэтому для полной картины нужны несколько способов наблюдения.
</a:t>
            </a:r>
            <a:endParaRPr lang="en-US" sz="900" dirty="0"/>
          </a:p>
        </p:txBody>
      </p:sp>
      <p:sp>
        <p:nvSpPr>
          <p:cNvPr id="5" name="Text 1"/>
          <p:cNvSpPr txBox="1"/>
          <p:nvPr/>
        </p:nvSpPr>
        <p:spPr>
          <a:xfrm>
            <a:off x="8502171" y="4758850"/>
            <a:ext cx="398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13</a:t>
            </a:r>
            <a:endParaRPr lang="en-US" sz="622" dirty="0"/>
          </a:p>
        </p:txBody>
      </p:sp>
      <p:sp>
        <p:nvSpPr>
          <p:cNvPr id="6" name="Text 2"/>
          <p:cNvSpPr txBox="1"/>
          <p:nvPr/>
        </p:nvSpPr>
        <p:spPr>
          <a:xfrm>
            <a:off x="775200" y="544625"/>
            <a:ext cx="7569900" cy="681900"/>
          </a:xfrm>
          <a:prstGeom prst="rect">
            <a:avLst/>
          </a:prstGeom>
          <a:noFill/>
          <a:ln/>
        </p:spPr>
        <p:txBody>
          <a:bodyPr wrap="square" lIns="0" tIns="0" rIns="0" bIns="0" rtlCol="0" anchor="ctr"/>
          <a:lstStyle/>
          <a:p>
            <a:pPr algn="l" indent="0" marL="0">
              <a:lnSpc>
                <a:spcPct val="100000"/>
              </a:lnSpc>
              <a:buNone/>
            </a:pPr>
            <a:r>
              <a:rPr lang="en-US" sz="2200" b="1" dirty="0">
                <a:solidFill>
                  <a:srgbClr val="F3F3F3"/>
                </a:solidFill>
                <a:latin typeface="Arial" pitchFamily="34" charset="0"/>
                <a:ea typeface="Arial" pitchFamily="34" charset="-122"/>
                <a:cs typeface="Arial" pitchFamily="34" charset="-120"/>
              </a:rPr>
              <a:t>Методы наблюдения далёкого космоса
</a:t>
            </a:r>
            <a:endParaRPr lang="en-US" sz="2200" dirty="0"/>
          </a:p>
        </p:txBody>
      </p:sp>
      <p:sp>
        <p:nvSpPr>
          <p:cNvPr id="7" name="Text 3"/>
          <p:cNvSpPr txBox="1"/>
          <p:nvPr/>
        </p:nvSpPr>
        <p:spPr>
          <a:xfrm>
            <a:off x="4696556" y="4153868"/>
            <a:ext cx="3648600" cy="482100"/>
          </a:xfrm>
          <a:prstGeom prst="rect">
            <a:avLst/>
          </a:prstGeom>
          <a:noFill/>
          <a:ln/>
        </p:spPr>
        <p:txBody>
          <a:bodyPr wrap="square" lIns="0" tIns="0" rIns="0" bIns="0" rtlCol="0" anchor="ctr"/>
          <a:lstStyle/>
          <a:p>
            <a:pPr algn="l" indent="0" marL="0">
              <a:lnSpc>
                <a:spcPct val="115000"/>
              </a:lnSpc>
              <a:buNone/>
            </a:pPr>
            <a:r>
              <a:rPr lang="en-US" sz="900" dirty="0">
                <a:solidFill>
                  <a:srgbClr val="F3F3F3"/>
                </a:solidFill>
                <a:latin typeface="Arial" pitchFamily="34" charset="0"/>
                <a:ea typeface="Arial" pitchFamily="34" charset="-122"/>
                <a:cs typeface="Arial" pitchFamily="34" charset="-120"/>
              </a:rPr>
              <a:t>Один диапазон показывает лишь часть картины: холодные, горячие и очень далёкие объекты требуют разных инструментов.
</a:t>
            </a:r>
            <a:endParaRPr lang="en-US" sz="900" dirty="0"/>
          </a:p>
        </p:txBody>
      </p:sp>
      <p:sp>
        <p:nvSpPr>
          <p:cNvPr id="8" name="Text 4"/>
          <p:cNvSpPr txBox="1"/>
          <p:nvPr/>
        </p:nvSpPr>
        <p:spPr>
          <a:xfrm>
            <a:off x="775200" y="3428740"/>
            <a:ext cx="3751500" cy="172800"/>
          </a:xfrm>
          <a:prstGeom prst="rect">
            <a:avLst/>
          </a:prstGeom>
          <a:noFill/>
          <a:ln/>
        </p:spPr>
        <p:txBody>
          <a:bodyPr wrap="square" lIns="0" tIns="0" rIns="0" bIns="0" rtlCol="0" anchor="ctr"/>
          <a:lstStyle/>
          <a:p>
            <a:pPr algn="l" indent="0" marL="0">
              <a:lnSpc>
                <a:spcPct val="115000"/>
              </a:lnSpc>
              <a:buNone/>
            </a:pPr>
            <a:r>
              <a:rPr lang="en-US" sz="700" dirty="0">
                <a:solidFill>
                  <a:srgbClr val="F3F3F3"/>
                </a:solidFill>
                <a:latin typeface="Arial" pitchFamily="34" charset="0"/>
                <a:ea typeface="Arial" pitchFamily="34" charset="-122"/>
                <a:cs typeface="Arial" pitchFamily="34" charset="-120"/>
              </a:rPr>
              <a:t>Обобщение по школьной астрономии и современным методам наблюдений
</a:t>
            </a:r>
            <a:endParaRPr lang="en-US" sz="7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775200" y="544625"/>
            <a:ext cx="7569900" cy="681900"/>
          </a:xfrm>
          <a:prstGeom prst="rect">
            <a:avLst/>
          </a:prstGeom>
          <a:noFill/>
          <a:ln/>
        </p:spPr>
        <p:txBody>
          <a:bodyPr wrap="square" lIns="0" tIns="0" rIns="0" bIns="0" rtlCol="0" anchor="ctr"/>
          <a:lstStyle/>
          <a:p>
            <a:pPr algn="l" indent="0" marL="0">
              <a:lnSpc>
                <a:spcPct val="100000"/>
              </a:lnSpc>
              <a:buNone/>
            </a:pPr>
            <a:r>
              <a:rPr lang="en-US" sz="2200" b="1" dirty="0">
                <a:solidFill>
                  <a:srgbClr val="FFFFFF"/>
                </a:solidFill>
                <a:latin typeface="Arial" pitchFamily="34" charset="0"/>
                <a:ea typeface="Arial" pitchFamily="34" charset="-122"/>
                <a:cs typeface="Arial" pitchFamily="34" charset="-120"/>
              </a:rPr>
              <a:t>Пределы наблюдений и космический горизонт
</a:t>
            </a:r>
            <a:endParaRPr lang="en-US" sz="2200" dirty="0"/>
          </a:p>
        </p:txBody>
      </p:sp>
      <p:sp>
        <p:nvSpPr>
          <p:cNvPr id="8" name="Text 1"/>
          <p:cNvSpPr txBox="1"/>
          <p:nvPr/>
        </p:nvSpPr>
        <p:spPr>
          <a:xfrm>
            <a:off x="8502171" y="4758850"/>
            <a:ext cx="398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14</a:t>
            </a:r>
            <a:endParaRPr lang="en-US" sz="622" dirty="0"/>
          </a:p>
        </p:txBody>
      </p:sp>
      <p:sp>
        <p:nvSpPr>
          <p:cNvPr id="9" name="Text 2"/>
          <p:cNvSpPr txBox="1"/>
          <p:nvPr/>
        </p:nvSpPr>
        <p:spPr>
          <a:xfrm>
            <a:off x="988350" y="1734325"/>
            <a:ext cx="3177000" cy="1154400"/>
          </a:xfrm>
          <a:prstGeom prst="rect">
            <a:avLst/>
          </a:prstGeom>
          <a:noFill/>
          <a:ln/>
        </p:spPr>
        <p:txBody>
          <a:bodyPr wrap="square" lIns="0" tIns="0" rIns="0" bIns="0" rtlCol="0" anchor="ctr"/>
          <a:lstStyle/>
          <a:p>
            <a:pPr algn="l" indent="0" marL="0">
              <a:lnSpc>
                <a:spcPct val="115000"/>
              </a:lnSpc>
              <a:buNone/>
            </a:pPr>
            <a:r>
              <a:rPr lang="en-US" sz="1259" b="1" dirty="0">
                <a:solidFill>
                  <a:srgbClr val="F3F3F3"/>
                </a:solidFill>
                <a:latin typeface="Arial" pitchFamily="34" charset="0"/>
                <a:ea typeface="Arial" pitchFamily="34" charset="-122"/>
                <a:cs typeface="Arial" pitchFamily="34" charset="-120"/>
              </a:rPr>
              <a:t>Горизонт наблюдаемого
</a:t>
            </a:r>
            <a:pPr algn="l" indent="0" marL="0">
              <a:lnSpc>
                <a:spcPct val="115000"/>
              </a:lnSpc>
              <a:buNone/>
            </a:pPr>
            <a:r>
              <a:rPr lang="en-US" sz="872" dirty="0">
                <a:solidFill>
                  <a:srgbClr val="F3F3F3"/>
                </a:solidFill>
                <a:latin typeface="Arial" pitchFamily="34" charset="0"/>
                <a:ea typeface="Arial" pitchFamily="34" charset="-122"/>
                <a:cs typeface="Arial" pitchFamily="34" charset="-120"/>
              </a:rPr>
              <a:t>
</a:t>
            </a:r>
            <a:pPr algn="l" indent="0" marL="0">
              <a:lnSpc>
                <a:spcPct val="115000"/>
              </a:lnSpc>
              <a:buNone/>
            </a:pPr>
            <a:r>
              <a:rPr lang="en-US" sz="1259" dirty="0">
                <a:solidFill>
                  <a:srgbClr val="F3F3F3"/>
                </a:solidFill>
                <a:latin typeface="Arial" pitchFamily="34" charset="0"/>
                <a:ea typeface="Arial" pitchFamily="34" charset="-122"/>
                <a:cs typeface="Arial" pitchFamily="34" charset="-120"/>
              </a:rPr>
              <a:t>Мы видим только ту часть Вселенной, откуда свет успел дойти до Земли за 13,8 млрд лет. Поэтому более далёкие области остаются вне прямого наблюдения.
</a:t>
            </a:r>
            <a:endParaRPr lang="en-US" sz="1259" dirty="0"/>
          </a:p>
        </p:txBody>
      </p:sp>
      <p:sp>
        <p:nvSpPr>
          <p:cNvPr id="10" name="Text 3"/>
          <p:cNvSpPr txBox="1"/>
          <p:nvPr/>
        </p:nvSpPr>
        <p:spPr>
          <a:xfrm>
            <a:off x="5218602" y="1734325"/>
            <a:ext cx="3177000" cy="1154400"/>
          </a:xfrm>
          <a:prstGeom prst="rect">
            <a:avLst/>
          </a:prstGeom>
          <a:noFill/>
          <a:ln/>
        </p:spPr>
        <p:txBody>
          <a:bodyPr wrap="square" lIns="0" tIns="0" rIns="0" bIns="0" rtlCol="0" anchor="ctr"/>
          <a:lstStyle/>
          <a:p>
            <a:pPr algn="l" indent="0" marL="0">
              <a:lnSpc>
                <a:spcPct val="115000"/>
              </a:lnSpc>
              <a:buNone/>
            </a:pPr>
            <a:r>
              <a:rPr lang="en-US" sz="1181" b="1" dirty="0">
                <a:solidFill>
                  <a:srgbClr val="F3F3F3"/>
                </a:solidFill>
                <a:latin typeface="Arial" pitchFamily="34" charset="0"/>
                <a:ea typeface="Arial" pitchFamily="34" charset="-122"/>
                <a:cs typeface="Arial" pitchFamily="34" charset="-120"/>
              </a:rPr>
              <a:t>Влияние атмосферы
</a:t>
            </a:r>
            <a:pPr algn="l" indent="0" marL="0">
              <a:lnSpc>
                <a:spcPct val="115000"/>
              </a:lnSpc>
              <a:buNone/>
            </a:pPr>
            <a:r>
              <a:rPr lang="en-US" sz="817" dirty="0">
                <a:solidFill>
                  <a:srgbClr val="F3F3F3"/>
                </a:solidFill>
                <a:latin typeface="Arial" pitchFamily="34" charset="0"/>
                <a:ea typeface="Arial" pitchFamily="34" charset="-122"/>
                <a:cs typeface="Arial" pitchFamily="34" charset="-120"/>
              </a:rPr>
              <a:t>
</a:t>
            </a:r>
            <a:pPr algn="l" indent="0" marL="0">
              <a:lnSpc>
                <a:spcPct val="115000"/>
              </a:lnSpc>
              <a:buNone/>
            </a:pPr>
            <a:r>
              <a:rPr lang="en-US" sz="1181" dirty="0">
                <a:solidFill>
                  <a:srgbClr val="F3F3F3"/>
                </a:solidFill>
                <a:latin typeface="Arial" pitchFamily="34" charset="0"/>
                <a:ea typeface="Arial" pitchFamily="34" charset="-122"/>
                <a:cs typeface="Arial" pitchFamily="34" charset="-120"/>
              </a:rPr>
              <a:t>Земная атмосфера поглощает часть излучения и размывает изображение. Из-за этого многие волны не доходят до поверхности, а слабые источники теряют чёткость.
</a:t>
            </a:r>
            <a:endParaRPr lang="en-US" sz="1181" dirty="0"/>
          </a:p>
        </p:txBody>
      </p:sp>
      <p:sp>
        <p:nvSpPr>
          <p:cNvPr id="11" name="Text 4"/>
          <p:cNvSpPr txBox="1"/>
          <p:nvPr/>
        </p:nvSpPr>
        <p:spPr>
          <a:xfrm>
            <a:off x="5218602" y="3396525"/>
            <a:ext cx="3177000" cy="1154400"/>
          </a:xfrm>
          <a:prstGeom prst="rect">
            <a:avLst/>
          </a:prstGeom>
          <a:noFill/>
          <a:ln/>
        </p:spPr>
        <p:txBody>
          <a:bodyPr wrap="square" lIns="0" tIns="0" rIns="0" bIns="0" rtlCol="0" anchor="ctr"/>
          <a:lstStyle/>
          <a:p>
            <a:pPr algn="l" indent="0" marL="0">
              <a:lnSpc>
                <a:spcPct val="115000"/>
              </a:lnSpc>
              <a:buNone/>
            </a:pPr>
            <a:r>
              <a:rPr lang="en-US" sz="1181" b="1" dirty="0">
                <a:solidFill>
                  <a:srgbClr val="F3F3F3"/>
                </a:solidFill>
                <a:latin typeface="Arial" pitchFamily="34" charset="0"/>
                <a:ea typeface="Arial" pitchFamily="34" charset="-122"/>
                <a:cs typeface="Arial" pitchFamily="34" charset="-120"/>
              </a:rPr>
              <a:t>Что определяет предел
</a:t>
            </a:r>
            <a:pPr algn="l" indent="0" marL="0">
              <a:lnSpc>
                <a:spcPct val="115000"/>
              </a:lnSpc>
              <a:buNone/>
            </a:pPr>
            <a:r>
              <a:rPr lang="en-US" sz="817" dirty="0">
                <a:solidFill>
                  <a:srgbClr val="F3F3F3"/>
                </a:solidFill>
                <a:latin typeface="Arial" pitchFamily="34" charset="0"/>
                <a:ea typeface="Arial" pitchFamily="34" charset="-122"/>
                <a:cs typeface="Arial" pitchFamily="34" charset="-120"/>
              </a:rPr>
              <a:t>
</a:t>
            </a:r>
            <a:pPr algn="l" indent="0" marL="0">
              <a:lnSpc>
                <a:spcPct val="115000"/>
              </a:lnSpc>
              <a:buNone/>
            </a:pPr>
            <a:r>
              <a:rPr lang="en-US" sz="1181" dirty="0">
                <a:solidFill>
                  <a:srgbClr val="F3F3F3"/>
                </a:solidFill>
                <a:latin typeface="Arial" pitchFamily="34" charset="0"/>
                <a:ea typeface="Arial" pitchFamily="34" charset="-122"/>
                <a:cs typeface="Arial" pitchFamily="34" charset="-120"/>
              </a:rPr>
              <a:t>Дальность наблюдений зависит от чувствительности телескопа, выбранной длины волны и уровня фонового излучения. Поэтому разные инструменты видят разные границы космоса.
</a:t>
            </a:r>
            <a:endParaRPr lang="en-US" sz="1181" dirty="0"/>
          </a:p>
        </p:txBody>
      </p:sp>
      <p:sp>
        <p:nvSpPr>
          <p:cNvPr id="12" name="Text 5"/>
          <p:cNvSpPr txBox="1"/>
          <p:nvPr/>
        </p:nvSpPr>
        <p:spPr>
          <a:xfrm>
            <a:off x="988352" y="3396525"/>
            <a:ext cx="3177000" cy="1154400"/>
          </a:xfrm>
          <a:prstGeom prst="rect">
            <a:avLst/>
          </a:prstGeom>
          <a:noFill/>
          <a:ln/>
        </p:spPr>
        <p:txBody>
          <a:bodyPr wrap="square" lIns="0" tIns="0" rIns="0" bIns="0" rtlCol="0" anchor="ctr"/>
          <a:lstStyle/>
          <a:p>
            <a:pPr algn="l" indent="0" marL="0">
              <a:lnSpc>
                <a:spcPct val="115000"/>
              </a:lnSpc>
              <a:buNone/>
            </a:pPr>
            <a:r>
              <a:rPr lang="en-US" sz="1250" b="1" dirty="0">
                <a:solidFill>
                  <a:srgbClr val="F3F3F3"/>
                </a:solidFill>
                <a:latin typeface="Arial" pitchFamily="34" charset="0"/>
                <a:ea typeface="Arial" pitchFamily="34" charset="-122"/>
                <a:cs typeface="Arial" pitchFamily="34" charset="-120"/>
              </a:rPr>
              <a:t>Слабые сигналы
</a:t>
            </a:r>
            <a:pPr algn="l" indent="0" marL="0">
              <a:lnSpc>
                <a:spcPct val="115000"/>
              </a:lnSpc>
              <a:buNone/>
            </a:pPr>
            <a:r>
              <a:rPr lang="en-US" sz="866" dirty="0">
                <a:solidFill>
                  <a:srgbClr val="F3F3F3"/>
                </a:solidFill>
                <a:latin typeface="Arial" pitchFamily="34" charset="0"/>
                <a:ea typeface="Arial" pitchFamily="34" charset="-122"/>
                <a:cs typeface="Arial" pitchFamily="34" charset="-120"/>
              </a:rPr>
              <a:t>
</a:t>
            </a:r>
            <a:pPr algn="l" indent="0" marL="0">
              <a:lnSpc>
                <a:spcPct val="115000"/>
              </a:lnSpc>
              <a:buNone/>
            </a:pPr>
            <a:r>
              <a:rPr lang="en-US" sz="1250" dirty="0">
                <a:solidFill>
                  <a:srgbClr val="F3F3F3"/>
                </a:solidFill>
                <a:latin typeface="Arial" pitchFamily="34" charset="0"/>
                <a:ea typeface="Arial" pitchFamily="34" charset="-122"/>
                <a:cs typeface="Arial" pitchFamily="34" charset="-120"/>
              </a:rPr>
              <a:t>Очень удалённые объекты требуют долгих экспозиций и высокой чувствительности приборов. Чем слабее сигнал, тем важнее уменьшить шум и фоновое свечение неба.
</a:t>
            </a:r>
            <a:endParaRPr lang="en-US" sz="125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775200" y="2071217"/>
            <a:ext cx="4120500" cy="1967360"/>
          </a:xfrm>
          <a:prstGeom prst="rect">
            <a:avLst/>
          </a:prstGeom>
        </p:spPr>
      </p:pic>
      <p:sp>
        <p:nvSpPr>
          <p:cNvPr id="4" name="Text 0"/>
          <p:cNvSpPr txBox="1"/>
          <p:nvPr/>
        </p:nvSpPr>
        <p:spPr>
          <a:xfrm>
            <a:off x="5951418" y="2069400"/>
            <a:ext cx="2400300" cy="1044900"/>
          </a:xfrm>
          <a:prstGeom prst="rect">
            <a:avLst/>
          </a:prstGeom>
          <a:noFill/>
          <a:ln/>
        </p:spPr>
        <p:txBody>
          <a:bodyPr wrap="square" lIns="0" tIns="0" rIns="0" bIns="0" rtlCol="0" anchor="b"/>
          <a:lstStyle/>
          <a:p>
            <a:pPr algn="l" indent="0" marL="0">
              <a:lnSpc>
                <a:spcPct val="115000"/>
              </a:lnSpc>
              <a:buNone/>
            </a:pPr>
            <a:r>
              <a:rPr lang="en-US" sz="900" dirty="0">
                <a:solidFill>
                  <a:srgbClr val="F3F3F3"/>
                </a:solidFill>
                <a:latin typeface="Arial" pitchFamily="34" charset="0"/>
                <a:ea typeface="Arial" pitchFamily="34" charset="-122"/>
                <a:cs typeface="Arial" pitchFamily="34" charset="-120"/>
              </a:rPr>
              <a:t>Космические обсерватории особенно полезны там, где атмосфера мешает наблюдениям: в ультрафиолете, инфракрасном диапазоне и при работе с очень тусклыми источниками.
</a:t>
            </a:r>
            <a:endParaRPr lang="en-US" sz="900" dirty="0"/>
          </a:p>
        </p:txBody>
      </p:sp>
      <p:sp>
        <p:nvSpPr>
          <p:cNvPr id="5" name="Text 1"/>
          <p:cNvSpPr txBox="1"/>
          <p:nvPr/>
        </p:nvSpPr>
        <p:spPr>
          <a:xfrm>
            <a:off x="8502171" y="4758850"/>
            <a:ext cx="398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15</a:t>
            </a:r>
            <a:endParaRPr lang="en-US" sz="622" dirty="0"/>
          </a:p>
        </p:txBody>
      </p:sp>
      <p:sp>
        <p:nvSpPr>
          <p:cNvPr id="6" name="Text 2"/>
          <p:cNvSpPr txBox="1"/>
          <p:nvPr/>
        </p:nvSpPr>
        <p:spPr>
          <a:xfrm>
            <a:off x="775200" y="544625"/>
            <a:ext cx="7569900" cy="681900"/>
          </a:xfrm>
          <a:prstGeom prst="rect">
            <a:avLst/>
          </a:prstGeom>
          <a:noFill/>
          <a:ln/>
        </p:spPr>
        <p:txBody>
          <a:bodyPr wrap="square" lIns="0" tIns="0" rIns="0" bIns="0" rtlCol="0" anchor="ctr"/>
          <a:lstStyle/>
          <a:p>
            <a:pPr algn="l" indent="0" marL="0">
              <a:lnSpc>
                <a:spcPct val="100000"/>
              </a:lnSpc>
              <a:buNone/>
            </a:pPr>
            <a:r>
              <a:rPr lang="en-US" sz="2200" b="1" dirty="0">
                <a:solidFill>
                  <a:srgbClr val="F3F3F3"/>
                </a:solidFill>
                <a:latin typeface="Arial" pitchFamily="34" charset="0"/>
                <a:ea typeface="Arial" pitchFamily="34" charset="-122"/>
                <a:cs typeface="Arial" pitchFamily="34" charset="-120"/>
              </a:rPr>
              <a:t>Почему космические телескопы важнее наземных для далёких объектов
</a:t>
            </a:r>
            <a:endParaRPr lang="en-US" sz="2200" dirty="0"/>
          </a:p>
        </p:txBody>
      </p:sp>
      <p:sp>
        <p:nvSpPr>
          <p:cNvPr id="7" name="Text 3"/>
          <p:cNvSpPr txBox="1"/>
          <p:nvPr/>
        </p:nvSpPr>
        <p:spPr>
          <a:xfrm>
            <a:off x="5951418" y="3264647"/>
            <a:ext cx="2400300" cy="1044900"/>
          </a:xfrm>
          <a:prstGeom prst="rect">
            <a:avLst/>
          </a:prstGeom>
          <a:noFill/>
          <a:ln/>
        </p:spPr>
        <p:txBody>
          <a:bodyPr wrap="square" lIns="0" tIns="0" rIns="0" bIns="0" rtlCol="0" anchor="t"/>
          <a:lstStyle/>
          <a:p>
            <a:pPr algn="l" indent="0" marL="0">
              <a:lnSpc>
                <a:spcPct val="115000"/>
              </a:lnSpc>
              <a:buNone/>
            </a:pPr>
            <a:r>
              <a:rPr lang="en-US" sz="900" dirty="0">
                <a:solidFill>
                  <a:srgbClr val="F3F3F3"/>
                </a:solidFill>
                <a:latin typeface="Arial" pitchFamily="34" charset="0"/>
                <a:ea typeface="Arial" pitchFamily="34" charset="-122"/>
                <a:cs typeface="Arial" pitchFamily="34" charset="-120"/>
              </a:rPr>
              <a:t>Преимущество космоса не только в качестве изображения, но и в расширении доступных диапазонов, что резко повышает число наблюдаемых далёких галактик.
</a:t>
            </a:r>
            <a:endParaRPr lang="en-US" sz="900" dirty="0"/>
          </a:p>
        </p:txBody>
      </p:sp>
      <p:sp>
        <p:nvSpPr>
          <p:cNvPr id="8" name="Text 4"/>
          <p:cNvSpPr txBox="1"/>
          <p:nvPr/>
        </p:nvSpPr>
        <p:spPr>
          <a:xfrm>
            <a:off x="775200" y="4130424"/>
            <a:ext cx="3648600" cy="179100"/>
          </a:xfrm>
          <a:prstGeom prst="rect">
            <a:avLst/>
          </a:prstGeom>
          <a:noFill/>
          <a:ln/>
        </p:spPr>
        <p:txBody>
          <a:bodyPr wrap="square" lIns="0" tIns="0" rIns="0" bIns="0" rtlCol="0" anchor="ctr"/>
          <a:lstStyle/>
          <a:p>
            <a:pPr algn="l" indent="0" marL="0">
              <a:lnSpc>
                <a:spcPct val="115000"/>
              </a:lnSpc>
              <a:buNone/>
            </a:pPr>
            <a:r>
              <a:rPr lang="en-US" sz="613" dirty="0">
                <a:solidFill>
                  <a:srgbClr val="F3F3F3"/>
                </a:solidFill>
                <a:latin typeface="Arial" pitchFamily="34" charset="0"/>
                <a:ea typeface="Arial" pitchFamily="34" charset="-122"/>
                <a:cs typeface="Arial" pitchFamily="34" charset="-120"/>
              </a:rPr>
              <a:t>Сравнение возможностей наземных и космических телескопов; Хаббл и James Webb Space Telescope
</a:t>
            </a:r>
            <a:endParaRPr lang="en-US" sz="613"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021900" y="1456041"/>
            <a:ext cx="4804800" cy="1670419"/>
          </a:xfrm>
          <a:prstGeom prst="rect">
            <a:avLst/>
          </a:prstGeom>
        </p:spPr>
      </p:pic>
      <p:pic>
        <p:nvPicPr>
          <p:cNvPr id="4" name="Image 2" descr="preencoded.png">    </p:cNvPr>
          <p:cNvPicPr>
            <a:picLocks noChangeAspect="1"/>
          </p:cNvPicPr>
          <p:nvPr/>
        </p:nvPicPr>
        <p:blipFill>
          <a:blip r:embed="rId3"/>
          <a:stretch>
            <a:fillRect/>
          </a:stretch>
        </p:blipFill>
        <p:spPr>
          <a:xfrm>
            <a:off x="4021900" y="3129741"/>
            <a:ext cx="4804800" cy="1670419"/>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775200" y="544625"/>
            <a:ext cx="7569900" cy="681900"/>
          </a:xfrm>
          <a:prstGeom prst="rect">
            <a:avLst/>
          </a:prstGeom>
          <a:noFill/>
          <a:ln/>
        </p:spPr>
        <p:txBody>
          <a:bodyPr wrap="square" lIns="0" tIns="0" rIns="0" bIns="0" rtlCol="0" anchor="ctr"/>
          <a:lstStyle/>
          <a:p>
            <a:pPr algn="l" indent="0" marL="0">
              <a:lnSpc>
                <a:spcPct val="100000"/>
              </a:lnSpc>
              <a:buNone/>
            </a:pPr>
            <a:r>
              <a:rPr lang="en-US" sz="2200" b="1" dirty="0">
                <a:solidFill>
                  <a:srgbClr val="F3F3F3"/>
                </a:solidFill>
                <a:latin typeface="Arial" pitchFamily="34" charset="0"/>
                <a:ea typeface="Arial" pitchFamily="34" charset="-122"/>
                <a:cs typeface="Arial" pitchFamily="34" charset="-120"/>
              </a:rPr>
              <a:t>Нити, узлы и пустоты Вселенной
</a:t>
            </a:r>
            <a:endParaRPr lang="en-US" sz="2200" dirty="0"/>
          </a:p>
        </p:txBody>
      </p:sp>
      <p:sp>
        <p:nvSpPr>
          <p:cNvPr id="7" name="Text 1"/>
          <p:cNvSpPr txBox="1"/>
          <p:nvPr/>
        </p:nvSpPr>
        <p:spPr>
          <a:xfrm>
            <a:off x="775199" y="1746025"/>
            <a:ext cx="2775900" cy="1116300"/>
          </a:xfrm>
          <a:prstGeom prst="rect">
            <a:avLst/>
          </a:prstGeom>
          <a:noFill/>
          <a:ln/>
        </p:spPr>
        <p:txBody>
          <a:bodyPr wrap="square" lIns="0" tIns="0" rIns="0" bIns="0" rtlCol="0" anchor="ctr"/>
          <a:lstStyle/>
          <a:p>
            <a:pPr algn="l" indent="0" marL="0">
              <a:lnSpc>
                <a:spcPct val="115000"/>
              </a:lnSpc>
              <a:buNone/>
            </a:pPr>
            <a:r>
              <a:rPr lang="en-US" sz="884" b="1" dirty="0">
                <a:solidFill>
                  <a:srgbClr val="F3F3F3"/>
                </a:solidFill>
                <a:latin typeface="Arial" pitchFamily="34" charset="0"/>
                <a:ea typeface="Arial" pitchFamily="34" charset="-122"/>
                <a:cs typeface="Arial" pitchFamily="34" charset="-120"/>
              </a:rPr>
              <a:t>Галактики собираются в нити
</a:t>
            </a:r>
            <a:pPr algn="l" indent="0" marL="0">
              <a:lnSpc>
                <a:spcPct val="115000"/>
              </a:lnSpc>
              <a:buNone/>
            </a:pPr>
            <a:r>
              <a:rPr lang="en-US" sz="563" dirty="0">
                <a:solidFill>
                  <a:srgbClr val="F3F3F3"/>
                </a:solidFill>
                <a:latin typeface="Arial" pitchFamily="34" charset="0"/>
                <a:ea typeface="Arial" pitchFamily="34" charset="-122"/>
                <a:cs typeface="Arial" pitchFamily="34" charset="-120"/>
              </a:rPr>
              <a:t>
</a:t>
            </a:r>
            <a:pPr algn="l" indent="0" marL="0">
              <a:lnSpc>
                <a:spcPct val="115000"/>
              </a:lnSpc>
              <a:buNone/>
            </a:pPr>
            <a:r>
              <a:rPr lang="en-US" sz="884" dirty="0">
                <a:solidFill>
                  <a:srgbClr val="F3F3F3"/>
                </a:solidFill>
                <a:latin typeface="Arial" pitchFamily="34" charset="0"/>
                <a:ea typeface="Arial" pitchFamily="34" charset="-122"/>
                <a:cs typeface="Arial" pitchFamily="34" charset="-120"/>
              </a:rPr>
              <a:t>Если смотреть на крупномасштабную Вселенную, галактики образуют вытянутые цепочки и узлы, а не равномерное облако. Эти нити связывают скопления между собой и задают каркас космической паутины. На изображениях такая структура выглядит как светящаяся сеть на тёмном фоне.
</a:t>
            </a:r>
            <a:endParaRPr lang="en-US" sz="884" dirty="0"/>
          </a:p>
        </p:txBody>
      </p:sp>
      <p:sp>
        <p:nvSpPr>
          <p:cNvPr id="8" name="Text 2"/>
          <p:cNvSpPr txBox="1"/>
          <p:nvPr/>
        </p:nvSpPr>
        <p:spPr>
          <a:xfrm>
            <a:off x="775199" y="3419725"/>
            <a:ext cx="2775900" cy="1116300"/>
          </a:xfrm>
          <a:prstGeom prst="rect">
            <a:avLst/>
          </a:prstGeom>
          <a:noFill/>
          <a:ln/>
        </p:spPr>
        <p:txBody>
          <a:bodyPr wrap="square" lIns="0" tIns="0" rIns="0" bIns="0" rtlCol="0" anchor="ctr"/>
          <a:lstStyle/>
          <a:p>
            <a:pPr algn="l" indent="0" marL="0">
              <a:lnSpc>
                <a:spcPct val="115000"/>
              </a:lnSpc>
              <a:buNone/>
            </a:pPr>
            <a:r>
              <a:rPr lang="en-US" sz="884" b="1" dirty="0">
                <a:solidFill>
                  <a:srgbClr val="F3F3F3"/>
                </a:solidFill>
                <a:latin typeface="Arial" pitchFamily="34" charset="0"/>
                <a:ea typeface="Arial" pitchFamily="34" charset="-122"/>
                <a:cs typeface="Arial" pitchFamily="34" charset="-120"/>
              </a:rPr>
              <a:t>Пустоты между структурами
</a:t>
            </a:r>
            <a:pPr algn="l" indent="0" marL="0">
              <a:lnSpc>
                <a:spcPct val="115000"/>
              </a:lnSpc>
              <a:buNone/>
            </a:pPr>
            <a:r>
              <a:rPr lang="en-US" sz="563" dirty="0">
                <a:solidFill>
                  <a:srgbClr val="F3F3F3"/>
                </a:solidFill>
                <a:latin typeface="Arial" pitchFamily="34" charset="0"/>
                <a:ea typeface="Arial" pitchFamily="34" charset="-122"/>
                <a:cs typeface="Arial" pitchFamily="34" charset="-120"/>
              </a:rPr>
              <a:t>
</a:t>
            </a:r>
            <a:pPr algn="l" indent="0" marL="0">
              <a:lnSpc>
                <a:spcPct val="115000"/>
              </a:lnSpc>
              <a:buNone/>
            </a:pPr>
            <a:r>
              <a:rPr lang="en-US" sz="884" dirty="0">
                <a:solidFill>
                  <a:srgbClr val="F3F3F3"/>
                </a:solidFill>
                <a:latin typeface="Arial" pitchFamily="34" charset="0"/>
                <a:ea typeface="Arial" pitchFamily="34" charset="-122"/>
                <a:cs typeface="Arial" pitchFamily="34" charset="-120"/>
              </a:rPr>
              <a:t>Между нитями лежат огромные пустоты, где вещества значительно меньше. Их размеры могут достигать сотен миллионов световых лет, поэтому на карте Вселенной они выглядят как широкие провалы. Именно это контрастное распределение показывает, насколько неоднородно устроено космическое пространство.
</a:t>
            </a:r>
            <a:endParaRPr lang="en-US" sz="884" dirty="0"/>
          </a:p>
        </p:txBody>
      </p:sp>
      <p:sp>
        <p:nvSpPr>
          <p:cNvPr id="9" name="Text 3"/>
          <p:cNvSpPr txBox="1"/>
          <p:nvPr/>
        </p:nvSpPr>
        <p:spPr>
          <a:xfrm>
            <a:off x="8502171" y="4758850"/>
            <a:ext cx="398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16</a:t>
            </a:r>
            <a:endParaRPr lang="en-US" sz="622"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8502171" y="4758850"/>
            <a:ext cx="398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17</a:t>
            </a:r>
            <a:endParaRPr lang="en-US" sz="622" dirty="0"/>
          </a:p>
        </p:txBody>
      </p:sp>
      <p:sp>
        <p:nvSpPr>
          <p:cNvPr id="8" name="Text 1"/>
          <p:cNvSpPr txBox="1"/>
          <p:nvPr/>
        </p:nvSpPr>
        <p:spPr>
          <a:xfrm>
            <a:off x="775200" y="544625"/>
            <a:ext cx="7569900" cy="681900"/>
          </a:xfrm>
          <a:prstGeom prst="rect">
            <a:avLst/>
          </a:prstGeom>
          <a:noFill/>
          <a:ln/>
        </p:spPr>
        <p:txBody>
          <a:bodyPr wrap="square" lIns="0" tIns="0" rIns="0" bIns="0" rtlCol="0" anchor="ctr"/>
          <a:lstStyle/>
          <a:p>
            <a:pPr algn="l" indent="0" marL="0">
              <a:lnSpc>
                <a:spcPct val="100000"/>
              </a:lnSpc>
              <a:buNone/>
            </a:pPr>
            <a:r>
              <a:rPr lang="en-US" sz="2200" b="1" dirty="0">
                <a:solidFill>
                  <a:srgbClr val="F3F3F3"/>
                </a:solidFill>
                <a:latin typeface="Arial" pitchFamily="34" charset="0"/>
                <a:ea typeface="Arial" pitchFamily="34" charset="-122"/>
                <a:cs typeface="Arial" pitchFamily="34" charset="-120"/>
              </a:rPr>
              <a:t>Переход Вселенной к прозрачности
</a:t>
            </a:r>
            <a:endParaRPr lang="en-US" sz="2200" dirty="0"/>
          </a:p>
        </p:txBody>
      </p:sp>
      <p:sp>
        <p:nvSpPr>
          <p:cNvPr id="9" name="Text 2"/>
          <p:cNvSpPr txBox="1"/>
          <p:nvPr/>
        </p:nvSpPr>
        <p:spPr>
          <a:xfrm>
            <a:off x="788850" y="2028025"/>
            <a:ext cx="2922600" cy="856200"/>
          </a:xfrm>
          <a:prstGeom prst="rect">
            <a:avLst/>
          </a:prstGeom>
          <a:noFill/>
          <a:ln/>
        </p:spPr>
        <p:txBody>
          <a:bodyPr wrap="square" lIns="0" tIns="0" rIns="0" bIns="0" rtlCol="0" anchor="b"/>
          <a:lstStyle/>
          <a:p>
            <a:pPr algn="l" indent="0" marL="0">
              <a:lnSpc>
                <a:spcPct val="115000"/>
              </a:lnSpc>
              <a:buNone/>
            </a:pPr>
            <a:r>
              <a:rPr lang="en-US" sz="900" b="1" dirty="0">
                <a:solidFill>
                  <a:srgbClr val="F3F3F3"/>
                </a:solidFill>
                <a:latin typeface="Arial" pitchFamily="34" charset="0"/>
                <a:ea typeface="Arial" pitchFamily="34" charset="-122"/>
                <a:cs typeface="Arial" pitchFamily="34" charset="-120"/>
              </a:rPr>
              <a:t>Первые сотни миллионов лет
</a:t>
            </a:r>
            <a:pPr algn="l" indent="0" marL="0">
              <a:lnSpc>
                <a:spcPct val="115000"/>
              </a:lnSpc>
              <a:buNone/>
            </a:pPr>
            <a:r>
              <a:rPr lang="en-US" sz="500" dirty="0">
                <a:solidFill>
                  <a:srgbClr val="F3F3F3"/>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3F3F3"/>
                </a:solidFill>
                <a:latin typeface="Arial" pitchFamily="34" charset="0"/>
                <a:ea typeface="Arial" pitchFamily="34" charset="-122"/>
                <a:cs typeface="Arial" pitchFamily="34" charset="-120"/>
              </a:rPr>
              <a:t>После рождения первых звёзд и галактик их излучение начало распространяться по Вселенной. До этого межгалактическая среда оставалась в основном непрозрачной для света.
</a:t>
            </a:r>
            <a:endParaRPr lang="en-US" sz="900" dirty="0"/>
          </a:p>
        </p:txBody>
      </p:sp>
      <p:sp>
        <p:nvSpPr>
          <p:cNvPr id="10" name="Text 3"/>
          <p:cNvSpPr txBox="1"/>
          <p:nvPr/>
        </p:nvSpPr>
        <p:spPr>
          <a:xfrm>
            <a:off x="2509950" y="3392950"/>
            <a:ext cx="2922600" cy="856200"/>
          </a:xfrm>
          <a:prstGeom prst="rect">
            <a:avLst/>
          </a:prstGeom>
          <a:noFill/>
          <a:ln/>
        </p:spPr>
        <p:txBody>
          <a:bodyPr wrap="square" lIns="0" tIns="0" rIns="0" bIns="0" rtlCol="0" anchor="t"/>
          <a:lstStyle/>
          <a:p>
            <a:pPr algn="l" indent="0" marL="0">
              <a:lnSpc>
                <a:spcPct val="115000"/>
              </a:lnSpc>
              <a:buNone/>
            </a:pPr>
            <a:r>
              <a:rPr lang="en-US" sz="900" b="1" dirty="0">
                <a:solidFill>
                  <a:srgbClr val="F3F3F3"/>
                </a:solidFill>
                <a:latin typeface="Arial" pitchFamily="34" charset="0"/>
                <a:ea typeface="Arial" pitchFamily="34" charset="-122"/>
                <a:cs typeface="Arial" pitchFamily="34" charset="-120"/>
              </a:rPr>
              <a:t>Эпоха реионизации
</a:t>
            </a:r>
            <a:pPr algn="l" indent="0" marL="0">
              <a:lnSpc>
                <a:spcPct val="115000"/>
              </a:lnSpc>
              <a:buNone/>
            </a:pPr>
            <a:r>
              <a:rPr lang="en-US" sz="500" dirty="0">
                <a:solidFill>
                  <a:srgbClr val="F3F3F3"/>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3F3F3"/>
                </a:solidFill>
                <a:latin typeface="Arial" pitchFamily="34" charset="0"/>
                <a:ea typeface="Arial" pitchFamily="34" charset="-122"/>
                <a:cs typeface="Arial" pitchFamily="34" charset="-120"/>
              </a:rPr>
              <a:t>Ультрафиолет молодых звёзд и активных галактик ионизировал водород между ними. Постепенно среда становилась прозрачнее, и дальний свет начал свободнее проходить через пространство.
</a:t>
            </a:r>
            <a:endParaRPr lang="en-US" sz="900" dirty="0"/>
          </a:p>
        </p:txBody>
      </p:sp>
      <p:sp>
        <p:nvSpPr>
          <p:cNvPr id="11" name="Text 4"/>
          <p:cNvSpPr txBox="1"/>
          <p:nvPr/>
        </p:nvSpPr>
        <p:spPr>
          <a:xfrm>
            <a:off x="4260068" y="2028025"/>
            <a:ext cx="2922600" cy="856200"/>
          </a:xfrm>
          <a:prstGeom prst="rect">
            <a:avLst/>
          </a:prstGeom>
          <a:noFill/>
          <a:ln/>
        </p:spPr>
        <p:txBody>
          <a:bodyPr wrap="square" lIns="0" tIns="0" rIns="0" bIns="0" rtlCol="0" anchor="b"/>
          <a:lstStyle/>
          <a:p>
            <a:pPr algn="l" indent="0" marL="0">
              <a:lnSpc>
                <a:spcPct val="115000"/>
              </a:lnSpc>
              <a:buNone/>
            </a:pPr>
            <a:r>
              <a:rPr lang="en-US" sz="900" b="1" dirty="0">
                <a:solidFill>
                  <a:srgbClr val="F3F3F3"/>
                </a:solidFill>
                <a:latin typeface="Arial" pitchFamily="34" charset="0"/>
                <a:ea typeface="Arial" pitchFamily="34" charset="-122"/>
                <a:cs typeface="Arial" pitchFamily="34" charset="-120"/>
              </a:rPr>
              <a:t>Вселенная становится наблюдаемой
</a:t>
            </a:r>
            <a:pPr algn="l" indent="0" marL="0">
              <a:lnSpc>
                <a:spcPct val="115000"/>
              </a:lnSpc>
              <a:buNone/>
            </a:pPr>
            <a:r>
              <a:rPr lang="en-US" sz="500" dirty="0">
                <a:solidFill>
                  <a:srgbClr val="F3F3F3"/>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3F3F3"/>
                </a:solidFill>
                <a:latin typeface="Arial" pitchFamily="34" charset="0"/>
                <a:ea typeface="Arial" pitchFamily="34" charset="-122"/>
                <a:cs typeface="Arial" pitchFamily="34" charset="-120"/>
              </a:rPr>
              <a:t>Когда процесс завершился, космос открылся для более эффективных наблюдений. Этот этап стал важной границей между скрытой ранней Вселенной и эпохой, доступной астрономии.
</a:t>
            </a:r>
            <a:endParaRPr lang="en-US" sz="9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775200" y="2071217"/>
            <a:ext cx="4120500" cy="1967360"/>
          </a:xfrm>
          <a:prstGeom prst="rect">
            <a:avLst/>
          </a:prstGeom>
        </p:spPr>
      </p:pic>
      <p:sp>
        <p:nvSpPr>
          <p:cNvPr id="4" name="Text 0"/>
          <p:cNvSpPr txBox="1"/>
          <p:nvPr/>
        </p:nvSpPr>
        <p:spPr>
          <a:xfrm>
            <a:off x="5951418" y="2069400"/>
            <a:ext cx="2400300" cy="1044900"/>
          </a:xfrm>
          <a:prstGeom prst="rect">
            <a:avLst/>
          </a:prstGeom>
          <a:noFill/>
          <a:ln/>
        </p:spPr>
        <p:txBody>
          <a:bodyPr wrap="square" lIns="0" tIns="0" rIns="0" bIns="0" rtlCol="0" anchor="b"/>
          <a:lstStyle/>
          <a:p>
            <a:pPr algn="l" indent="0" marL="0">
              <a:lnSpc>
                <a:spcPct val="115000"/>
              </a:lnSpc>
              <a:buNone/>
            </a:pPr>
            <a:r>
              <a:rPr lang="en-US" sz="900" dirty="0">
                <a:solidFill>
                  <a:srgbClr val="F3F3F3"/>
                </a:solidFill>
                <a:latin typeface="Arial" pitchFamily="34" charset="0"/>
                <a:ea typeface="Arial" pitchFamily="34" charset="-122"/>
                <a:cs typeface="Arial" pitchFamily="34" charset="-120"/>
              </a:rPr>
              <a:t>Каждая точка на ленте времени соответствует новому этапу: от горячего начала к появлению структур, которые мы наблюдаем сегодня.
</a:t>
            </a:r>
            <a:endParaRPr lang="en-US" sz="900" dirty="0"/>
          </a:p>
        </p:txBody>
      </p:sp>
      <p:sp>
        <p:nvSpPr>
          <p:cNvPr id="5" name="Text 1"/>
          <p:cNvSpPr txBox="1"/>
          <p:nvPr/>
        </p:nvSpPr>
        <p:spPr>
          <a:xfrm>
            <a:off x="8502171" y="4758850"/>
            <a:ext cx="398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18</a:t>
            </a:r>
            <a:endParaRPr lang="en-US" sz="622" dirty="0"/>
          </a:p>
        </p:txBody>
      </p:sp>
      <p:sp>
        <p:nvSpPr>
          <p:cNvPr id="6" name="Text 2"/>
          <p:cNvSpPr txBox="1"/>
          <p:nvPr/>
        </p:nvSpPr>
        <p:spPr>
          <a:xfrm>
            <a:off x="775200" y="544625"/>
            <a:ext cx="7569900" cy="681900"/>
          </a:xfrm>
          <a:prstGeom prst="rect">
            <a:avLst/>
          </a:prstGeom>
          <a:noFill/>
          <a:ln/>
        </p:spPr>
        <p:txBody>
          <a:bodyPr wrap="square" lIns="0" tIns="0" rIns="0" bIns="0" rtlCol="0" anchor="ctr"/>
          <a:lstStyle/>
          <a:p>
            <a:pPr algn="l" indent="0" marL="0">
              <a:lnSpc>
                <a:spcPct val="100000"/>
              </a:lnSpc>
              <a:buNone/>
            </a:pPr>
            <a:r>
              <a:rPr lang="en-US" sz="2200" b="1" dirty="0">
                <a:solidFill>
                  <a:srgbClr val="F3F3F3"/>
                </a:solidFill>
                <a:latin typeface="Arial" pitchFamily="34" charset="0"/>
                <a:ea typeface="Arial" pitchFamily="34" charset="-122"/>
                <a:cs typeface="Arial" pitchFamily="34" charset="-120"/>
              </a:rPr>
              <a:t>Ключевые эпохи развития Вселенной
</a:t>
            </a:r>
            <a:endParaRPr lang="en-US" sz="2200" dirty="0"/>
          </a:p>
        </p:txBody>
      </p:sp>
      <p:sp>
        <p:nvSpPr>
          <p:cNvPr id="7" name="Text 3"/>
          <p:cNvSpPr txBox="1"/>
          <p:nvPr/>
        </p:nvSpPr>
        <p:spPr>
          <a:xfrm>
            <a:off x="5951418" y="3264647"/>
            <a:ext cx="2400300" cy="1044900"/>
          </a:xfrm>
          <a:prstGeom prst="rect">
            <a:avLst/>
          </a:prstGeom>
          <a:noFill/>
          <a:ln/>
        </p:spPr>
        <p:txBody>
          <a:bodyPr wrap="square" lIns="0" tIns="0" rIns="0" bIns="0" rtlCol="0" anchor="t"/>
          <a:lstStyle/>
          <a:p>
            <a:pPr algn="l" indent="0" marL="0">
              <a:lnSpc>
                <a:spcPct val="115000"/>
              </a:lnSpc>
              <a:buNone/>
            </a:pPr>
            <a:r>
              <a:rPr lang="en-US" sz="900" dirty="0">
                <a:solidFill>
                  <a:srgbClr val="F3F3F3"/>
                </a:solidFill>
                <a:latin typeface="Arial" pitchFamily="34" charset="0"/>
                <a:ea typeface="Arial" pitchFamily="34" charset="-122"/>
                <a:cs typeface="Arial" pitchFamily="34" charset="-120"/>
              </a:rPr>
              <a:t>История Вселенной — это последовательность переходов, а не один неизменный этап; именно поэтому далёкие объекты показывают разные стадии её эволюции.
</a:t>
            </a:r>
            <a:endParaRPr lang="en-US" sz="900" dirty="0"/>
          </a:p>
        </p:txBody>
      </p:sp>
      <p:sp>
        <p:nvSpPr>
          <p:cNvPr id="8" name="Text 4"/>
          <p:cNvSpPr txBox="1"/>
          <p:nvPr/>
        </p:nvSpPr>
        <p:spPr>
          <a:xfrm>
            <a:off x="775200" y="4130424"/>
            <a:ext cx="3648600" cy="179100"/>
          </a:xfrm>
          <a:prstGeom prst="rect">
            <a:avLst/>
          </a:prstGeom>
          <a:noFill/>
          <a:ln/>
        </p:spPr>
        <p:txBody>
          <a:bodyPr wrap="square" lIns="0" tIns="0" rIns="0" bIns="0" rtlCol="0" anchor="ctr"/>
          <a:lstStyle/>
          <a:p>
            <a:pPr algn="l" indent="0" marL="0">
              <a:lnSpc>
                <a:spcPct val="115000"/>
              </a:lnSpc>
              <a:buNone/>
            </a:pPr>
            <a:r>
              <a:rPr lang="en-US" sz="700" dirty="0">
                <a:solidFill>
                  <a:srgbClr val="F3F3F3"/>
                </a:solidFill>
                <a:latin typeface="Arial" pitchFamily="34" charset="0"/>
                <a:ea typeface="Arial" pitchFamily="34" charset="-122"/>
                <a:cs typeface="Arial" pitchFamily="34" charset="-120"/>
              </a:rPr>
              <a:t>Обобщение космологической хронологии по данным современной астрономии
</a:t>
            </a:r>
            <a:endParaRPr lang="en-US" sz="7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32672" y="1935525"/>
            <a:ext cx="268200" cy="268200"/>
          </a:xfrm>
          <a:prstGeom prst="rect">
            <a:avLst/>
          </a:prstGeom>
        </p:spPr>
      </p:pic>
      <p:pic>
        <p:nvPicPr>
          <p:cNvPr id="4" name="Image 2" descr="preencoded.png">    </p:cNvPr>
          <p:cNvPicPr>
            <a:picLocks noChangeAspect="1"/>
          </p:cNvPicPr>
          <p:nvPr/>
        </p:nvPicPr>
        <p:blipFill>
          <a:blip r:embed="rId3"/>
          <a:stretch>
            <a:fillRect/>
          </a:stretch>
        </p:blipFill>
        <p:spPr>
          <a:xfrm>
            <a:off x="4993424" y="1940958"/>
            <a:ext cx="234675" cy="268200"/>
          </a:xfrm>
          <a:prstGeom prst="rect">
            <a:avLst/>
          </a:prstGeom>
        </p:spPr>
      </p:pic>
      <p:pic>
        <p:nvPicPr>
          <p:cNvPr id="5" name="Image 3" descr="preencoded.png">    </p:cNvPr>
          <p:cNvPicPr>
            <a:picLocks noChangeAspect="1"/>
          </p:cNvPicPr>
          <p:nvPr/>
        </p:nvPicPr>
        <p:blipFill>
          <a:blip r:embed="rId4"/>
          <a:stretch>
            <a:fillRect/>
          </a:stretch>
        </p:blipFill>
        <p:spPr>
          <a:xfrm>
            <a:off x="532668" y="3429876"/>
            <a:ext cx="268200" cy="268200"/>
          </a:xfrm>
          <a:prstGeom prst="rect">
            <a:avLst/>
          </a:prstGeom>
        </p:spPr>
      </p:pic>
      <p:pic>
        <p:nvPicPr>
          <p:cNvPr id="6" name="Image 4" descr="preencoded.png">    </p:cNvPr>
          <p:cNvPicPr>
            <a:picLocks noChangeAspect="1"/>
          </p:cNvPicPr>
          <p:nvPr/>
        </p:nvPicPr>
        <p:blipFill>
          <a:blip r:embed="rId5"/>
          <a:stretch>
            <a:fillRect/>
          </a:stretch>
        </p:blipFill>
        <p:spPr>
          <a:xfrm>
            <a:off x="4993405" y="3429876"/>
            <a:ext cx="234675" cy="268200"/>
          </a:xfrm>
          <a:prstGeom prst="rect">
            <a:avLst/>
          </a:prstGeom>
        </p:spPr>
      </p:pic>
      <p:sp>
        <p:nvSpPr>
          <p:cNvPr id="7" name="Text 0"/>
          <p:cNvSpPr txBox="1"/>
          <p:nvPr/>
        </p:nvSpPr>
        <p:spPr>
          <a:xfrm>
            <a:off x="8502171" y="4758850"/>
            <a:ext cx="398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19</a:t>
            </a:r>
            <a:endParaRPr lang="en-US" sz="622" dirty="0"/>
          </a:p>
        </p:txBody>
      </p:sp>
      <p:sp>
        <p:nvSpPr>
          <p:cNvPr id="8" name="Text 1"/>
          <p:cNvSpPr txBox="1"/>
          <p:nvPr/>
        </p:nvSpPr>
        <p:spPr>
          <a:xfrm>
            <a:off x="775200" y="544625"/>
            <a:ext cx="7569900" cy="681900"/>
          </a:xfrm>
          <a:prstGeom prst="rect">
            <a:avLst/>
          </a:prstGeom>
          <a:noFill/>
          <a:ln/>
        </p:spPr>
        <p:txBody>
          <a:bodyPr wrap="square" lIns="0" tIns="0" rIns="0" bIns="0" rtlCol="0" anchor="ctr"/>
          <a:lstStyle/>
          <a:p>
            <a:pPr algn="l" indent="0" marL="0">
              <a:lnSpc>
                <a:spcPct val="100000"/>
              </a:lnSpc>
              <a:buNone/>
            </a:pPr>
            <a:r>
              <a:rPr lang="en-US" sz="2200" b="1" dirty="0">
                <a:solidFill>
                  <a:srgbClr val="F3F3F3"/>
                </a:solidFill>
                <a:latin typeface="Arial" pitchFamily="34" charset="0"/>
                <a:ea typeface="Arial" pitchFamily="34" charset="-122"/>
                <a:cs typeface="Arial" pitchFamily="34" charset="-120"/>
              </a:rPr>
              <a:t>Зачем изучать далёкий космос
</a:t>
            </a:r>
            <a:endParaRPr lang="en-US" sz="2200" dirty="0"/>
          </a:p>
        </p:txBody>
      </p:sp>
      <p:sp>
        <p:nvSpPr>
          <p:cNvPr id="9" name="Text 2"/>
          <p:cNvSpPr txBox="1"/>
          <p:nvPr/>
        </p:nvSpPr>
        <p:spPr>
          <a:xfrm>
            <a:off x="1387904" y="1986989"/>
            <a:ext cx="2622900" cy="818700"/>
          </a:xfrm>
          <a:prstGeom prst="rect">
            <a:avLst/>
          </a:prstGeom>
          <a:noFill/>
          <a:ln/>
        </p:spPr>
        <p:txBody>
          <a:bodyPr wrap="square" lIns="0" tIns="0" rIns="0" bIns="0" rtlCol="0" anchor="ctr"/>
          <a:lstStyle/>
          <a:p>
            <a:pPr algn="l" indent="0" marL="0">
              <a:lnSpc>
                <a:spcPct val="115000"/>
              </a:lnSpc>
              <a:buNone/>
            </a:pPr>
            <a:r>
              <a:rPr lang="en-US" sz="854" b="1" dirty="0">
                <a:solidFill>
                  <a:srgbClr val="F3F3F3"/>
                </a:solidFill>
                <a:latin typeface="Arial" pitchFamily="34" charset="0"/>
                <a:ea typeface="Arial" pitchFamily="34" charset="-122"/>
                <a:cs typeface="Arial" pitchFamily="34" charset="-120"/>
              </a:rPr>
              <a:t>Проверка модели
</a:t>
            </a:r>
            <a:pPr algn="l" indent="0" marL="0">
              <a:lnSpc>
                <a:spcPct val="115000"/>
              </a:lnSpc>
              <a:buNone/>
            </a:pPr>
            <a:r>
              <a:rPr lang="en-US" sz="475" dirty="0">
                <a:solidFill>
                  <a:srgbClr val="F3F3F3"/>
                </a:solidFill>
                <a:latin typeface="Arial" pitchFamily="34" charset="0"/>
                <a:ea typeface="Arial" pitchFamily="34" charset="-122"/>
                <a:cs typeface="Arial" pitchFamily="34" charset="-120"/>
              </a:rPr>
              <a:t>
</a:t>
            </a:r>
            <a:pPr algn="l" indent="0" marL="0">
              <a:lnSpc>
                <a:spcPct val="115000"/>
              </a:lnSpc>
              <a:buNone/>
            </a:pPr>
            <a:r>
              <a:rPr lang="en-US" sz="854" dirty="0">
                <a:solidFill>
                  <a:srgbClr val="F3F3F3"/>
                </a:solidFill>
                <a:latin typeface="Arial" pitchFamily="34" charset="0"/>
                <a:ea typeface="Arial" pitchFamily="34" charset="-122"/>
                <a:cs typeface="Arial" pitchFamily="34" charset="-120"/>
              </a:rPr>
              <a:t>Наблюдения далёких галактик и реликтового излучения позволяют проверять модель Большого взрыва. Сопоставляя данные с теориями, учёные уточняют, как Вселенная расширялась и когда возникли первые структуры.
</a:t>
            </a:r>
            <a:endParaRPr lang="en-US" sz="854" dirty="0"/>
          </a:p>
        </p:txBody>
      </p:sp>
      <p:sp>
        <p:nvSpPr>
          <p:cNvPr id="10" name="Text 3"/>
          <p:cNvSpPr txBox="1"/>
          <p:nvPr/>
        </p:nvSpPr>
        <p:spPr>
          <a:xfrm>
            <a:off x="5831894" y="1992422"/>
            <a:ext cx="2622900" cy="818700"/>
          </a:xfrm>
          <a:prstGeom prst="rect">
            <a:avLst/>
          </a:prstGeom>
          <a:noFill/>
          <a:ln/>
        </p:spPr>
        <p:txBody>
          <a:bodyPr wrap="square" lIns="0" tIns="0" rIns="0" bIns="0" rtlCol="0" anchor="ctr"/>
          <a:lstStyle/>
          <a:p>
            <a:pPr algn="l" indent="0" marL="0">
              <a:lnSpc>
                <a:spcPct val="115000"/>
              </a:lnSpc>
              <a:buNone/>
            </a:pPr>
            <a:r>
              <a:rPr lang="en-US" sz="854" b="1" dirty="0">
                <a:solidFill>
                  <a:srgbClr val="F3F3F3"/>
                </a:solidFill>
                <a:latin typeface="Arial" pitchFamily="34" charset="0"/>
                <a:ea typeface="Arial" pitchFamily="34" charset="-122"/>
                <a:cs typeface="Arial" pitchFamily="34" charset="-120"/>
              </a:rPr>
              <a:t>Измерение расширения
</a:t>
            </a:r>
            <a:pPr algn="l" indent="0" marL="0">
              <a:lnSpc>
                <a:spcPct val="115000"/>
              </a:lnSpc>
              <a:buNone/>
            </a:pPr>
            <a:r>
              <a:rPr lang="en-US" sz="475" dirty="0">
                <a:solidFill>
                  <a:srgbClr val="F3F3F3"/>
                </a:solidFill>
                <a:latin typeface="Arial" pitchFamily="34" charset="0"/>
                <a:ea typeface="Arial" pitchFamily="34" charset="-122"/>
                <a:cs typeface="Arial" pitchFamily="34" charset="-120"/>
              </a:rPr>
              <a:t>
</a:t>
            </a:r>
            <a:pPr algn="l" indent="0" marL="0">
              <a:lnSpc>
                <a:spcPct val="115000"/>
              </a:lnSpc>
              <a:buNone/>
            </a:pPr>
            <a:r>
              <a:rPr lang="en-US" sz="854" dirty="0">
                <a:solidFill>
                  <a:srgbClr val="F3F3F3"/>
                </a:solidFill>
                <a:latin typeface="Arial" pitchFamily="34" charset="0"/>
                <a:ea typeface="Arial" pitchFamily="34" charset="-122"/>
                <a:cs typeface="Arial" pitchFamily="34" charset="-120"/>
              </a:rPr>
              <a:t>По красному смещению и яркости удалённых источников можно оценивать скорость расширения Вселенной. Это помогает понять, как меняются расстояния между объектами и почему расширение ускоряется.
</a:t>
            </a:r>
            <a:endParaRPr lang="en-US" sz="854" dirty="0"/>
          </a:p>
        </p:txBody>
      </p:sp>
      <p:sp>
        <p:nvSpPr>
          <p:cNvPr id="11" name="Text 4"/>
          <p:cNvSpPr txBox="1"/>
          <p:nvPr/>
        </p:nvSpPr>
        <p:spPr>
          <a:xfrm>
            <a:off x="1387900" y="3481340"/>
            <a:ext cx="2622900" cy="818700"/>
          </a:xfrm>
          <a:prstGeom prst="rect">
            <a:avLst/>
          </a:prstGeom>
          <a:noFill/>
          <a:ln/>
        </p:spPr>
        <p:txBody>
          <a:bodyPr wrap="square" lIns="0" tIns="0" rIns="0" bIns="0" rtlCol="0" anchor="ctr"/>
          <a:lstStyle/>
          <a:p>
            <a:pPr algn="l" indent="0" marL="0">
              <a:lnSpc>
                <a:spcPct val="115000"/>
              </a:lnSpc>
              <a:buNone/>
            </a:pPr>
            <a:r>
              <a:rPr lang="en-US" sz="854" b="1" dirty="0">
                <a:solidFill>
                  <a:srgbClr val="F3F3F3"/>
                </a:solidFill>
                <a:latin typeface="Arial" pitchFamily="34" charset="0"/>
                <a:ea typeface="Arial" pitchFamily="34" charset="-122"/>
                <a:cs typeface="Arial" pitchFamily="34" charset="-120"/>
              </a:rPr>
              <a:t>Возраст структур
</a:t>
            </a:r>
            <a:pPr algn="l" indent="0" marL="0">
              <a:lnSpc>
                <a:spcPct val="115000"/>
              </a:lnSpc>
              <a:buNone/>
            </a:pPr>
            <a:r>
              <a:rPr lang="en-US" sz="475" dirty="0">
                <a:solidFill>
                  <a:srgbClr val="F3F3F3"/>
                </a:solidFill>
                <a:latin typeface="Arial" pitchFamily="34" charset="0"/>
                <a:ea typeface="Arial" pitchFamily="34" charset="-122"/>
                <a:cs typeface="Arial" pitchFamily="34" charset="-120"/>
              </a:rPr>
              <a:t>
</a:t>
            </a:r>
            <a:pPr algn="l" indent="0" marL="0">
              <a:lnSpc>
                <a:spcPct val="115000"/>
              </a:lnSpc>
              <a:buNone/>
            </a:pPr>
            <a:r>
              <a:rPr lang="en-US" sz="854" dirty="0">
                <a:solidFill>
                  <a:srgbClr val="F3F3F3"/>
                </a:solidFill>
                <a:latin typeface="Arial" pitchFamily="34" charset="0"/>
                <a:ea typeface="Arial" pitchFamily="34" charset="-122"/>
                <a:cs typeface="Arial" pitchFamily="34" charset="-120"/>
              </a:rPr>
              <a:t>Чем дальше объект, тем более раннюю эпоху его свет показывает. Поэтому далёкие наблюдения позволяют оценивать возраст звёздных систем, галактик и скоплений, а также сравнивать их развитие.
</a:t>
            </a:r>
            <a:endParaRPr lang="en-US" sz="854" dirty="0"/>
          </a:p>
        </p:txBody>
      </p:sp>
      <p:sp>
        <p:nvSpPr>
          <p:cNvPr id="12" name="Text 5"/>
          <p:cNvSpPr txBox="1"/>
          <p:nvPr/>
        </p:nvSpPr>
        <p:spPr>
          <a:xfrm>
            <a:off x="5831875" y="3481340"/>
            <a:ext cx="2622900" cy="818700"/>
          </a:xfrm>
          <a:prstGeom prst="rect">
            <a:avLst/>
          </a:prstGeom>
          <a:noFill/>
          <a:ln/>
        </p:spPr>
        <p:txBody>
          <a:bodyPr wrap="square" lIns="0" tIns="0" rIns="0" bIns="0" rtlCol="0" anchor="ctr"/>
          <a:lstStyle/>
          <a:p>
            <a:pPr algn="l" indent="0" marL="0">
              <a:lnSpc>
                <a:spcPct val="115000"/>
              </a:lnSpc>
              <a:buNone/>
            </a:pPr>
            <a:r>
              <a:rPr lang="en-US" sz="854" b="1" dirty="0">
                <a:solidFill>
                  <a:srgbClr val="F3F3F3"/>
                </a:solidFill>
                <a:latin typeface="Arial" pitchFamily="34" charset="0"/>
                <a:ea typeface="Arial" pitchFamily="34" charset="-122"/>
                <a:cs typeface="Arial" pitchFamily="34" charset="-120"/>
              </a:rPr>
              <a:t>Единая картина материи
</a:t>
            </a:r>
            <a:pPr algn="l" indent="0" marL="0">
              <a:lnSpc>
                <a:spcPct val="115000"/>
              </a:lnSpc>
              <a:buNone/>
            </a:pPr>
            <a:r>
              <a:rPr lang="en-US" sz="475" dirty="0">
                <a:solidFill>
                  <a:srgbClr val="F3F3F3"/>
                </a:solidFill>
                <a:latin typeface="Arial" pitchFamily="34" charset="0"/>
                <a:ea typeface="Arial" pitchFamily="34" charset="-122"/>
                <a:cs typeface="Arial" pitchFamily="34" charset="-120"/>
              </a:rPr>
              <a:t>
</a:t>
            </a:r>
            <a:pPr algn="l" indent="0" marL="0">
              <a:lnSpc>
                <a:spcPct val="115000"/>
              </a:lnSpc>
              <a:buNone/>
            </a:pPr>
            <a:r>
              <a:rPr lang="en-US" sz="854" dirty="0">
                <a:solidFill>
                  <a:srgbClr val="F3F3F3"/>
                </a:solidFill>
                <a:latin typeface="Arial" pitchFamily="34" charset="0"/>
                <a:ea typeface="Arial" pitchFamily="34" charset="-122"/>
                <a:cs typeface="Arial" pitchFamily="34" charset="-120"/>
              </a:rPr>
              <a:t>Дальняя астрономия соединяет физику, химию и космологию. Она объясняет, как из простого вещества возникли сложные структуры, и показывает историю материи как единый научный сюжет.
</a:t>
            </a:r>
            <a:endParaRPr lang="en-US" sz="854"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1011000" y="1029062"/>
            <a:ext cx="7122000" cy="1808400"/>
          </a:xfrm>
          <a:prstGeom prst="rect">
            <a:avLst/>
          </a:prstGeom>
          <a:noFill/>
          <a:ln/>
        </p:spPr>
        <p:txBody>
          <a:bodyPr wrap="square" lIns="0" tIns="0" rIns="0" bIns="0" rtlCol="0" anchor="t"/>
          <a:lstStyle/>
          <a:p>
            <a:pPr algn="l" indent="0" marL="0">
              <a:lnSpc>
                <a:spcPct val="100000"/>
              </a:lnSpc>
              <a:buNone/>
            </a:pPr>
            <a:r>
              <a:rPr lang="en-US" sz="2200" b="1" dirty="0">
                <a:solidFill>
                  <a:srgbClr val="F3F3F3"/>
                </a:solidFill>
                <a:latin typeface="Arial" pitchFamily="34" charset="0"/>
                <a:ea typeface="Arial" pitchFamily="34" charset="-122"/>
                <a:cs typeface="Arial" pitchFamily="34" charset="-120"/>
              </a:rPr>
              <a:t>Вселенная, прочитанная по свету
</a:t>
            </a:r>
            <a:endParaRPr lang="en-US" sz="2200" dirty="0"/>
          </a:p>
        </p:txBody>
      </p:sp>
      <p:sp>
        <p:nvSpPr>
          <p:cNvPr id="4" name="Text 1"/>
          <p:cNvSpPr txBox="1"/>
          <p:nvPr/>
        </p:nvSpPr>
        <p:spPr>
          <a:xfrm>
            <a:off x="1011000" y="3020478"/>
            <a:ext cx="4395600" cy="1144200"/>
          </a:xfrm>
          <a:prstGeom prst="rect">
            <a:avLst/>
          </a:prstGeom>
          <a:noFill/>
          <a:ln/>
        </p:spPr>
        <p:txBody>
          <a:bodyPr wrap="square" lIns="0" tIns="0" rIns="0" bIns="0" rtlCol="0" anchor="b"/>
          <a:lstStyle/>
          <a:p>
            <a:pPr algn="l" indent="0" marL="0">
              <a:lnSpc>
                <a:spcPct val="115000"/>
              </a:lnSpc>
              <a:buNone/>
            </a:pPr>
            <a:r>
              <a:rPr lang="en-US" sz="1000" dirty="0">
                <a:solidFill>
                  <a:srgbClr val="F3F3F3"/>
                </a:solidFill>
                <a:latin typeface="Arial" pitchFamily="34" charset="0"/>
                <a:ea typeface="Arial" pitchFamily="34" charset="-122"/>
                <a:cs typeface="Arial" pitchFamily="34" charset="-120"/>
              </a:rPr>
              <a:t>Далёкие объекты учат нас видеть прошлое космоса: их свет идёт миллиарды лет и несёт следы эволюции материи, расширения и рождения структур. Именно так астрономия восстанавливает историю Вселенной.
</a:t>
            </a:r>
            <a:endParaRPr lang="en-US" sz="10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2026-05-29T17:20:50Z</dcterms:created>
  <dcterms:modified xsi:type="dcterms:W3CDTF">2026-05-29T17:20:50Z</dcterms:modified>
</cp:coreProperties>
</file>