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image" Target="../media/image-3-8.png"/><Relationship Id="rId9" Type="http://schemas.openxmlformats.org/officeDocument/2006/relationships/image" Target="../media/image-3-9.png"/><Relationship Id="rId10" Type="http://schemas.openxmlformats.org/officeDocument/2006/relationships/image" Target="../media/image-3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jpeg"/><Relationship Id="rId4" Type="http://schemas.openxmlformats.org/officeDocument/2006/relationships/image" Target="../media/image-4-4.jpe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jpe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image" Target="../media/image-11-7.png"/><Relationship Id="rId8" Type="http://schemas.openxmlformats.org/officeDocument/2006/relationships/image" Target="../media/image-11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jpe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image" Target="../media/image-19-7.png"/><Relationship Id="rId8" Type="http://schemas.openxmlformats.org/officeDocument/2006/relationships/image" Target="../media/image-19-8.png"/><Relationship Id="rId9" Type="http://schemas.openxmlformats.org/officeDocument/2006/relationships/image" Target="../media/image-19-9.png"/><Relationship Id="rId10" Type="http://schemas.openxmlformats.org/officeDocument/2006/relationships/image" Target="../media/image-19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52500" y="1445274"/>
            <a:ext cx="7239000" cy="1242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«Прощание с Матёрой»: память, дом и нравственный выбор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2948850" y="269988"/>
            <a:ext cx="3246300" cy="19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46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46" dirty="0"/>
          </a:p>
        </p:txBody>
      </p:sp>
      <p:sp>
        <p:nvSpPr>
          <p:cNvPr id="6" name="Text 2"/>
          <p:cNvSpPr txBox="1"/>
          <p:nvPr/>
        </p:nvSpPr>
        <p:spPr>
          <a:xfrm>
            <a:off x="2228550" y="2865826"/>
            <a:ext cx="4686900" cy="103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98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утраты дома превращается у Распутина в вопрос о совести и памяти.
</a:t>
            </a:r>
            <a:endParaRPr lang="en-US" sz="986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34470" y="249934"/>
            <a:ext cx="3937359" cy="4666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70000" y="270000"/>
            <a:ext cx="4533900" cy="129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Повесть на фоне больших перемен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270000" y="2114150"/>
            <a:ext cx="3612000" cy="114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«Прощание с Матёрой» возникло в эпоху масштабных строек и переселений, когда ради индустриального развития менялся привычный уклад целых деревень. Распутин показывает, как исторический прогресс затрагивает не только экономику, но и человеческую память, культуру и чувство ответственности.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622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64878" y="1580311"/>
            <a:ext cx="860963" cy="7653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192813" y="2088061"/>
            <a:ext cx="573975" cy="7653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284497" y="1460927"/>
            <a:ext cx="669638" cy="7653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421052" y="1914509"/>
            <a:ext cx="765300" cy="7653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265800" y="270000"/>
            <a:ext cx="86124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Матёра как образ родины
</a:t>
            </a:r>
            <a:endParaRPr lang="en-US" sz="2212" dirty="0"/>
          </a:p>
        </p:txBody>
      </p:sp>
      <p:sp>
        <p:nvSpPr>
          <p:cNvPr id="13" name="Text 1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622" dirty="0"/>
          </a:p>
        </p:txBody>
      </p:sp>
      <p:sp>
        <p:nvSpPr>
          <p:cNvPr id="14" name="Text 2"/>
          <p:cNvSpPr txBox="1"/>
          <p:nvPr/>
        </p:nvSpPr>
        <p:spPr>
          <a:xfrm>
            <a:off x="265800" y="3051516"/>
            <a:ext cx="2059200" cy="106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999" b="1" dirty="0">
                <a:solidFill>
                  <a:srgbClr val="ED707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Родовой дом
</a:t>
            </a:r>
            <a:pPr algn="ctr" indent="0" marL="0">
              <a:lnSpc>
                <a:spcPct val="115000"/>
              </a:lnSpc>
              <a:buNone/>
            </a:pPr>
            <a:r>
              <a:rPr lang="en-US" sz="70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83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Матёра воспринимается как пространство, где дом хранит не только быт, но и преемственность поколений, а каждая изба напоминает о жизни предков и прочности привычного мира.
</a:t>
            </a:r>
            <a:endParaRPr lang="en-US" sz="999" dirty="0"/>
          </a:p>
        </p:txBody>
      </p:sp>
      <p:sp>
        <p:nvSpPr>
          <p:cNvPr id="15" name="Text 3"/>
          <p:cNvSpPr txBox="1"/>
          <p:nvPr/>
        </p:nvSpPr>
        <p:spPr>
          <a:xfrm>
            <a:off x="2450242" y="3614268"/>
            <a:ext cx="2059200" cy="106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999" b="1" dirty="0">
                <a:solidFill>
                  <a:srgbClr val="A5B9F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Историческая память
</a:t>
            </a:r>
            <a:pPr algn="ctr" indent="0" marL="0">
              <a:lnSpc>
                <a:spcPct val="115000"/>
              </a:lnSpc>
              <a:buNone/>
            </a:pPr>
            <a:r>
              <a:rPr lang="en-US" sz="70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83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Кладбище, церковь, старые тропы и береговые места связывают остров с прошлым, превращая его в живую память о людях, которые веками обживали эту землю.
</a:t>
            </a:r>
            <a:endParaRPr lang="en-US" sz="999" dirty="0"/>
          </a:p>
        </p:txBody>
      </p:sp>
      <p:sp>
        <p:nvSpPr>
          <p:cNvPr id="16" name="Text 4"/>
          <p:cNvSpPr txBox="1"/>
          <p:nvPr/>
        </p:nvSpPr>
        <p:spPr>
          <a:xfrm>
            <a:off x="4589737" y="2919200"/>
            <a:ext cx="2059200" cy="106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999" b="1" dirty="0">
                <a:solidFill>
                  <a:srgbClr val="7BDA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Укоренённость
</a:t>
            </a:r>
            <a:pPr algn="ctr" indent="0" marL="0">
              <a:lnSpc>
                <a:spcPct val="115000"/>
              </a:lnSpc>
              <a:buNone/>
            </a:pPr>
            <a:r>
              <a:rPr lang="en-US" sz="70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83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Природный ландшафт острова подчёркивает, что человек здесь не случайный житель, а часть единого мира, где земля, вода и труд образуют устойчивый жизненный порядок.
</a:t>
            </a:r>
            <a:endParaRPr lang="en-US" sz="999" dirty="0"/>
          </a:p>
        </p:txBody>
      </p:sp>
      <p:sp>
        <p:nvSpPr>
          <p:cNvPr id="17" name="Text 5"/>
          <p:cNvSpPr txBox="1"/>
          <p:nvPr/>
        </p:nvSpPr>
        <p:spPr>
          <a:xfrm>
            <a:off x="6774124" y="3421916"/>
            <a:ext cx="2059200" cy="106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999" b="1" dirty="0">
                <a:solidFill>
                  <a:srgbClr val="ED707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Уходящий мир
</a:t>
            </a:r>
            <a:pPr algn="ctr" indent="0" marL="0">
              <a:lnSpc>
                <a:spcPct val="115000"/>
              </a:lnSpc>
              <a:buNone/>
            </a:pPr>
            <a:r>
              <a:rPr lang="en-US" sz="70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83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Исчезновение Матёры означает не простое переселение, а распад целого уклада, в котором привычки, нравы и представления о долге передавались от старших к младшим.
</a:t>
            </a:r>
            <a:endParaRPr lang="en-US" sz="999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1025" y="1035882"/>
            <a:ext cx="3831300" cy="225238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51100" y="1037134"/>
            <a:ext cx="3945000" cy="224988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622" dirty="0"/>
          </a:p>
        </p:txBody>
      </p:sp>
      <p:sp>
        <p:nvSpPr>
          <p:cNvPr id="9" name="Text 1"/>
          <p:cNvSpPr txBox="1"/>
          <p:nvPr/>
        </p:nvSpPr>
        <p:spPr>
          <a:xfrm>
            <a:off x="848825" y="3496450"/>
            <a:ext cx="3318900" cy="114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Пустеющий берег
</a:t>
            </a:r>
            <a:pPr algn="ctr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Покосившиеся избы, заброшенные дворы и размытые тропы создают ощущение медленного угасания деревни. Пейзаж кажется тихим, но именно эта тишина усиливает тревогу: вода уже близко, и привычная жизнь постепенно отступает перед неизбежностью.
</a:t>
            </a:r>
            <a:endParaRPr lang="en-US" sz="1100" dirty="0"/>
          </a:p>
        </p:txBody>
      </p:sp>
      <p:sp>
        <p:nvSpPr>
          <p:cNvPr id="10" name="Text 2"/>
          <p:cNvSpPr txBox="1"/>
          <p:nvPr/>
        </p:nvSpPr>
        <p:spPr>
          <a:xfrm>
            <a:off x="4964150" y="3496450"/>
            <a:ext cx="3318900" cy="114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Следы времени
</a:t>
            </a:r>
            <a:pPr algn="ctr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Старые ограды, потемневшие брёвна и редеющие огороды показывают, что Матёра стареет вместе со своими жителями. В этих деталях чувствуется не только бытовая разруха, но и историческая обречённость целого мира.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270000" y="270000"/>
            <a:ext cx="8604000" cy="70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 уходящей деревни в деталях
</a:t>
            </a:r>
            <a:endParaRPr lang="en-US" sz="2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1491" y="1232075"/>
            <a:ext cx="8601018" cy="35679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65800" y="270000"/>
            <a:ext cx="8612400" cy="50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Сюжет повести: путь к неизбежному финалу
</a:t>
            </a:r>
            <a:endParaRPr lang="en-US" sz="2212" dirty="0"/>
          </a:p>
        </p:txBody>
      </p:sp>
      <p:sp>
        <p:nvSpPr>
          <p:cNvPr id="6" name="Text 1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622" dirty="0"/>
          </a:p>
        </p:txBody>
      </p:sp>
      <p:sp>
        <p:nvSpPr>
          <p:cNvPr id="7" name="Text 2"/>
          <p:cNvSpPr txBox="1"/>
          <p:nvPr/>
        </p:nvSpPr>
        <p:spPr>
          <a:xfrm>
            <a:off x="265800" y="808025"/>
            <a:ext cx="8612400" cy="28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1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отражает последовательность событий и нарастание трагического напряжения в повести.
</a:t>
            </a:r>
            <a:endParaRPr lang="en-US" sz="1112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65800" y="270000"/>
            <a:ext cx="86124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Дарья как нравственный центр повести
</a:t>
            </a:r>
            <a:endParaRPr lang="en-US" sz="2212" dirty="0"/>
          </a:p>
        </p:txBody>
      </p:sp>
      <p:sp>
        <p:nvSpPr>
          <p:cNvPr id="6" name="Text 1"/>
          <p:cNvSpPr txBox="1"/>
          <p:nvPr/>
        </p:nvSpPr>
        <p:spPr>
          <a:xfrm>
            <a:off x="270000" y="2225871"/>
            <a:ext cx="2757600" cy="127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Дарья мыслит не бытовыми удобствами, а категорией долга: для неё дом, земля и кладбище связаны с ответственностью перед родом и предками.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3193200" y="2225871"/>
            <a:ext cx="2757600" cy="127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Её внутренний протест рождается из понимания, что потеря родного места означает не только переезд, но и разрыв живой связи поколений.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6116400" y="2225871"/>
            <a:ext cx="2757600" cy="127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Через Дарью Распутин показывает человека, для которого память — не чувство, а нравственный закон, определяющий меру допустимого.
</a:t>
            </a:r>
            <a:endParaRPr lang="en-US" sz="986" dirty="0"/>
          </a:p>
        </p:txBody>
      </p:sp>
      <p:sp>
        <p:nvSpPr>
          <p:cNvPr id="9" name="Text 4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622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7900" y="1993739"/>
            <a:ext cx="4452300" cy="151247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65800" y="270000"/>
            <a:ext cx="86124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персонажи и их роль в произведении
</a:t>
            </a:r>
            <a:endParaRPr lang="en-US" sz="2212" dirty="0"/>
          </a:p>
        </p:txBody>
      </p:sp>
      <p:sp>
        <p:nvSpPr>
          <p:cNvPr id="6" name="Text 1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622" dirty="0"/>
          </a:p>
        </p:txBody>
      </p:sp>
      <p:sp>
        <p:nvSpPr>
          <p:cNvPr id="7" name="Text 2"/>
          <p:cNvSpPr txBox="1"/>
          <p:nvPr/>
        </p:nvSpPr>
        <p:spPr>
          <a:xfrm>
            <a:off x="5018700" y="1547875"/>
            <a:ext cx="38574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Краткое сопоставление персонажей помогает увидеть, как по-разному они отвечают на один исторический вызов.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5018700" y="2834450"/>
            <a:ext cx="38574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Система персонажей раскрывает не один конфликт, а целый спектр отношений к памяти, переселению и цене перемен.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267900" y="4044250"/>
            <a:ext cx="4452300" cy="22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Повесть В. Г. Распутина «Прощание с Матёрой»
</a:t>
            </a:r>
            <a:endParaRPr lang="en-US" sz="8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25900" y="1548787"/>
            <a:ext cx="4452300" cy="240252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65800" y="270000"/>
            <a:ext cx="86124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темы повести и их значимость
</a:t>
            </a:r>
            <a:endParaRPr lang="en-US" sz="2212" dirty="0"/>
          </a:p>
        </p:txBody>
      </p:sp>
      <p:sp>
        <p:nvSpPr>
          <p:cNvPr id="6" name="Text 1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622" dirty="0"/>
          </a:p>
        </p:txBody>
      </p:sp>
      <p:sp>
        <p:nvSpPr>
          <p:cNvPr id="7" name="Text 2"/>
          <p:cNvSpPr txBox="1"/>
          <p:nvPr/>
        </p:nvSpPr>
        <p:spPr>
          <a:xfrm>
            <a:off x="265800" y="1547938"/>
            <a:ext cx="38574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показывает, что смысл произведения сосредоточен не на событии как таковом, а на человеческой реакции на него.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265800" y="2834513"/>
            <a:ext cx="38574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 и память образуют ядро конфликта; остальные темы раскрывают его исторический и нравственный масштаб.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4425900" y="3987375"/>
            <a:ext cx="4452300" cy="22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Анализ повести В. Г. Распутина «Прощание с Матёрой»
</a:t>
            </a:r>
            <a:endParaRPr lang="en-US" sz="8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5800" y="270000"/>
            <a:ext cx="86124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Конфликт поколений и ценностей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265775" y="1437188"/>
            <a:ext cx="2060400" cy="176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Старшие жители видят в деревне наследие предков, которое нельзя оценивать только по удобству или хозяйственной пользе, потому что в нём заключена история семьи и рода.
</a:t>
            </a:r>
            <a:endParaRPr lang="en-US" sz="900" dirty="0"/>
          </a:p>
        </p:txBody>
      </p:sp>
      <p:sp>
        <p:nvSpPr>
          <p:cNvPr id="6" name="Text 2"/>
          <p:cNvSpPr txBox="1"/>
          <p:nvPr/>
        </p:nvSpPr>
        <p:spPr>
          <a:xfrm>
            <a:off x="2449790" y="1437188"/>
            <a:ext cx="2060400" cy="176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Молодые герои чаще ориентируются на переселение, практичность и новый порядок жизни, где прошлое воспринимается как нечто второстепенное и подлежащее уступке.
</a:t>
            </a:r>
            <a:endParaRPr lang="en-US" sz="900" dirty="0"/>
          </a:p>
        </p:txBody>
      </p:sp>
      <p:sp>
        <p:nvSpPr>
          <p:cNvPr id="7" name="Text 3"/>
          <p:cNvSpPr txBox="1"/>
          <p:nvPr/>
        </p:nvSpPr>
        <p:spPr>
          <a:xfrm>
            <a:off x="4633805" y="1437188"/>
            <a:ext cx="2060400" cy="176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Представители власти говорят языком плана, проекта и необходимости, поэтому личная боль деревенских людей для них оказывается почти невидимой.
</a:t>
            </a:r>
            <a:endParaRPr lang="en-US" sz="886" dirty="0"/>
          </a:p>
        </p:txBody>
      </p:sp>
      <p:sp>
        <p:nvSpPr>
          <p:cNvPr id="8" name="Text 4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622" dirty="0"/>
          </a:p>
        </p:txBody>
      </p:sp>
      <p:sp>
        <p:nvSpPr>
          <p:cNvPr id="9" name="Text 5"/>
          <p:cNvSpPr txBox="1"/>
          <p:nvPr/>
        </p:nvSpPr>
        <p:spPr>
          <a:xfrm>
            <a:off x="6817826" y="1437188"/>
            <a:ext cx="2060400" cy="176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Такой конфликт показывает различие не в возрасте, а в системе ценностей: одни защищают память, другие принимают перемены как неизбежную норму.
</a:t>
            </a:r>
            <a:endParaRPr lang="en-US" sz="886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89535" y="249925"/>
            <a:ext cx="3982931" cy="4666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70000" y="270000"/>
            <a:ext cx="4533900" cy="129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Кладбище как символ памяти и ответственности
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518125" y="2017951"/>
            <a:ext cx="3612000" cy="85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Кладбище в повести — это место, где сосредоточена связь с предками и нравственная обязанность живых. Его нельзя воспринимать как часть территории, которую можно просто перенести или затопить без внутренней потери.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622" dirty="0"/>
          </a:p>
        </p:txBody>
      </p:sp>
      <p:sp>
        <p:nvSpPr>
          <p:cNvPr id="9" name="Text 3"/>
          <p:cNvSpPr txBox="1"/>
          <p:nvPr/>
        </p:nvSpPr>
        <p:spPr>
          <a:xfrm>
            <a:off x="518125" y="3144888"/>
            <a:ext cx="3612000" cy="85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 старых могил подчёркивает главную мысль Распутина: разрыв с памятью о мёртвых ведёт к разрыву между поколениями. Поэтому защита кладбища становится для героев вопросом совести, а не только чувства.
</a:t>
            </a:r>
            <a:endParaRPr lang="en-US" sz="1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11962" y="1300556"/>
            <a:ext cx="351038" cy="468051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437064" y="3246630"/>
            <a:ext cx="462695" cy="411285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072770" y="2075016"/>
            <a:ext cx="462733" cy="462733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265800" y="270000"/>
            <a:ext cx="86124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Природа и вода как двойственный образ
</a:t>
            </a:r>
            <a:endParaRPr lang="en-US" sz="2212" dirty="0"/>
          </a:p>
        </p:txBody>
      </p:sp>
      <p:sp>
        <p:nvSpPr>
          <p:cNvPr id="11" name="Text 1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622" dirty="0"/>
          </a:p>
        </p:txBody>
      </p:sp>
      <p:sp>
        <p:nvSpPr>
          <p:cNvPr id="12" name="Text 2"/>
          <p:cNvSpPr txBox="1"/>
          <p:nvPr/>
        </p:nvSpPr>
        <p:spPr>
          <a:xfrm>
            <a:off x="1154273" y="1664665"/>
            <a:ext cx="3103500" cy="115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63" b="1" dirty="0">
                <a:solidFill>
                  <a:srgbClr val="ED707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Источник жизни
</a:t>
            </a:r>
            <a:pPr algn="l" indent="0" marL="0">
              <a:lnSpc>
                <a:spcPct val="115000"/>
              </a:lnSpc>
              <a:buNone/>
            </a:pPr>
            <a:r>
              <a:rPr lang="en-US" sz="82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начале повести вода воспринимается как часть естественного круговорота: она питает землю, задаёт ритм островной жизни и напоминает о зависимости человека от природы.
</a:t>
            </a:r>
            <a:endParaRPr lang="en-US" sz="1263" dirty="0"/>
          </a:p>
        </p:txBody>
      </p:sp>
      <p:sp>
        <p:nvSpPr>
          <p:cNvPr id="13" name="Text 3"/>
          <p:cNvSpPr txBox="1"/>
          <p:nvPr/>
        </p:nvSpPr>
        <p:spPr>
          <a:xfrm>
            <a:off x="2140953" y="3586389"/>
            <a:ext cx="3103500" cy="115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63" b="1" dirty="0">
                <a:solidFill>
                  <a:srgbClr val="A5B9F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Сила уничтожения
</a:t>
            </a:r>
            <a:pPr algn="l" indent="0" marL="0">
              <a:lnSpc>
                <a:spcPct val="115000"/>
              </a:lnSpc>
              <a:buNone/>
            </a:pPr>
            <a:r>
              <a:rPr lang="en-US" sz="82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Подъём воды в Ангаре превращается в угрозу: стихия стирает берега, затапливает дома и делает невозможным возвращение к привычному миру Матёры.
</a:t>
            </a:r>
            <a:endParaRPr lang="en-US" sz="1263" dirty="0"/>
          </a:p>
        </p:txBody>
      </p:sp>
      <p:sp>
        <p:nvSpPr>
          <p:cNvPr id="14" name="Text 4"/>
          <p:cNvSpPr txBox="1"/>
          <p:nvPr/>
        </p:nvSpPr>
        <p:spPr>
          <a:xfrm>
            <a:off x="5774703" y="2439289"/>
            <a:ext cx="3103500" cy="115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63" b="1" dirty="0">
                <a:solidFill>
                  <a:srgbClr val="7BDA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Необратимость времени
</a:t>
            </a:r>
            <a:pPr algn="l" indent="0" marL="0">
              <a:lnSpc>
                <a:spcPct val="115000"/>
              </a:lnSpc>
              <a:buNone/>
            </a:pPr>
            <a:r>
              <a:rPr lang="en-US" sz="82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Природный образ воды соединяется с темой исторического времени: как и течение реки, перемены нельзя остановить, а утрата прошлого становится окончательной.
</a:t>
            </a:r>
            <a:endParaRPr lang="en-US" sz="1263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53918" y="1073232"/>
            <a:ext cx="5636164" cy="22296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65800" y="270000"/>
            <a:ext cx="86124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художественные детали и их смысл
</a:t>
            </a:r>
            <a:endParaRPr lang="en-US" sz="2212" dirty="0"/>
          </a:p>
        </p:txBody>
      </p:sp>
      <p:sp>
        <p:nvSpPr>
          <p:cNvPr id="6" name="Text 1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622" dirty="0"/>
          </a:p>
        </p:txBody>
      </p:sp>
      <p:sp>
        <p:nvSpPr>
          <p:cNvPr id="7" name="Text 2"/>
          <p:cNvSpPr txBox="1"/>
          <p:nvPr/>
        </p:nvSpPr>
        <p:spPr>
          <a:xfrm>
            <a:off x="270000" y="3878725"/>
            <a:ext cx="4188900" cy="99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Художественные детали у Распутина создают систему символов, через которую бытовая история получает философское звучание.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4693508" y="3878700"/>
            <a:ext cx="4188900" cy="99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Каждая деталь связана не только с бытом, но и с нравственным выбором; вместе они превращают сюжет о переселении в размышление о судьбе культуры.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270000" y="3379225"/>
            <a:ext cx="3648900" cy="22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Повесть В. Г. Распутина «Прощание с Матёрой»
</a:t>
            </a:r>
            <a:endParaRPr lang="en-US" sz="8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5800" y="270000"/>
            <a:ext cx="86124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Проблема прогресса и его нравственной цены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270000" y="1219550"/>
            <a:ext cx="4633800" cy="84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Строительство ГЭС показано как исторически значимый проект, но его цена измеряется не только экономикой: под воду уходят дома, кладбище и уклад, который формировал человеческую общность.
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622" dirty="0"/>
          </a:p>
        </p:txBody>
      </p:sp>
      <p:sp>
        <p:nvSpPr>
          <p:cNvPr id="7" name="Text 3"/>
          <p:cNvSpPr txBox="1"/>
          <p:nvPr/>
        </p:nvSpPr>
        <p:spPr>
          <a:xfrm>
            <a:off x="270000" y="2260775"/>
            <a:ext cx="4633800" cy="84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Распутин не отрицает саму необходимость перемен, однако ставит вопрос о границах допустимого, когда развитие начинает разрушать память, корни и чувство ответственности перед местом, где жили поколения.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270000" y="3302000"/>
            <a:ext cx="4633800" cy="84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Такой взгляд делает повесть особенно важной для школьного чтения: она учит оценивать прогресс не только по пользе, но и по последствиям для людей, культуры и нравственной жизни.
</a:t>
            </a:r>
            <a:endParaRPr lang="en-US" sz="10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25900" y="1548787"/>
            <a:ext cx="4452300" cy="240252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65800" y="270000"/>
            <a:ext cx="86124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Нарастание трагизма в финальных главах
</a:t>
            </a:r>
            <a:endParaRPr lang="en-US" sz="2212" dirty="0"/>
          </a:p>
        </p:txBody>
      </p:sp>
      <p:sp>
        <p:nvSpPr>
          <p:cNvPr id="6" name="Text 1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622" dirty="0"/>
          </a:p>
        </p:txBody>
      </p:sp>
      <p:sp>
        <p:nvSpPr>
          <p:cNvPr id="7" name="Text 2"/>
          <p:cNvSpPr txBox="1"/>
          <p:nvPr/>
        </p:nvSpPr>
        <p:spPr>
          <a:xfrm>
            <a:off x="265800" y="1547938"/>
            <a:ext cx="38574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передаёт не только ход событий, но и постепенное изменение эмоционального тона: от тревоги к ощущению полной утраты.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265800" y="2834513"/>
            <a:ext cx="38574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 финалу трагизм достигает максимума, потому что внешнее событие становится необратимой нравственной катастрофой для героев.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4425900" y="3987375"/>
            <a:ext cx="4452300" cy="22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Повесть В. Г. Распутина «Прощание с Матёрой»
</a:t>
            </a:r>
            <a:endParaRPr lang="en-US" sz="8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1491" y="1232075"/>
            <a:ext cx="8601018" cy="35679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65800" y="270000"/>
            <a:ext cx="8612400" cy="50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Логика нравственного выбора героев
</a:t>
            </a:r>
            <a:endParaRPr lang="en-US" sz="2212" dirty="0"/>
          </a:p>
        </p:txBody>
      </p:sp>
      <p:sp>
        <p:nvSpPr>
          <p:cNvPr id="6" name="Text 1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622" dirty="0"/>
          </a:p>
        </p:txBody>
      </p:sp>
      <p:sp>
        <p:nvSpPr>
          <p:cNvPr id="7" name="Text 2"/>
          <p:cNvSpPr txBox="1"/>
          <p:nvPr/>
        </p:nvSpPr>
        <p:spPr>
          <a:xfrm>
            <a:off x="265800" y="808025"/>
            <a:ext cx="8612400" cy="28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1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внутреннего решения в ситуации переселения и утраты родного мира.
</a:t>
            </a:r>
            <a:endParaRPr lang="en-US" sz="1112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5800" y="270000"/>
            <a:ext cx="86124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Авторская позиция Валентина Распутина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265800" y="1233087"/>
            <a:ext cx="46338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Распутин изображает старую деревню с сочувствием: для него это не отсталый быт, а пространство, где сохраняются труд, память, ответственность и человеческое достоинство.
</a:t>
            </a:r>
            <a:endParaRPr lang="en-US" sz="900" dirty="0"/>
          </a:p>
        </p:txBody>
      </p:sp>
      <p:sp>
        <p:nvSpPr>
          <p:cNvPr id="6" name="Text 2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622" dirty="0"/>
          </a:p>
        </p:txBody>
      </p:sp>
      <p:sp>
        <p:nvSpPr>
          <p:cNvPr id="7" name="Text 3"/>
          <p:cNvSpPr txBox="1"/>
          <p:nvPr/>
        </p:nvSpPr>
        <p:spPr>
          <a:xfrm>
            <a:off x="265800" y="2107697"/>
            <a:ext cx="46338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Писатель подчёркивает ценность дома, земли и родовых связей как нравственной основы жизни, без которой человек утрачивает внутреннюю опору и чувство преемственности.
</a:t>
            </a:r>
            <a:endParaRPr lang="en-US" sz="900" dirty="0"/>
          </a:p>
        </p:txBody>
      </p:sp>
      <p:sp>
        <p:nvSpPr>
          <p:cNvPr id="8" name="Text 4"/>
          <p:cNvSpPr txBox="1"/>
          <p:nvPr/>
        </p:nvSpPr>
        <p:spPr>
          <a:xfrm>
            <a:off x="265800" y="2982330"/>
            <a:ext cx="46338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этом автор не сводит смысл повести к простому спору с техникой: он показывает, что любые преобразования должны учитывать судьбу людей и культурную память.
</a:t>
            </a:r>
            <a:endParaRPr lang="en-US" sz="900" dirty="0"/>
          </a:p>
        </p:txBody>
      </p:sp>
      <p:sp>
        <p:nvSpPr>
          <p:cNvPr id="9" name="Text 5"/>
          <p:cNvSpPr txBox="1"/>
          <p:nvPr/>
        </p:nvSpPr>
        <p:spPr>
          <a:xfrm>
            <a:off x="265800" y="3856958"/>
            <a:ext cx="46338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Именно поэтому прогресс у Распутина оценивается через меру совести: если развитие разрушает живое человеческое основание, оно превращается в утрату, а не в благо.
</a:t>
            </a:r>
            <a:endParaRPr lang="en-US" sz="9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89535" y="249925"/>
            <a:ext cx="3982931" cy="4666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70000" y="270000"/>
            <a:ext cx="4533900" cy="129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Пожар как символ последнего прощания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509700" y="1908125"/>
            <a:ext cx="3453000" cy="85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Поджог домов становится жестом, в котором соединяются отчаяние и достоинство. Люди уже не могут спасти Матёру, но стремятся сами обозначить конец и не отдать его безмолвно. Огонь здесь похож на последний человеческий голос.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622" dirty="0"/>
          </a:p>
        </p:txBody>
      </p:sp>
      <p:sp>
        <p:nvSpPr>
          <p:cNvPr id="8" name="Text 3"/>
          <p:cNvSpPr txBox="1"/>
          <p:nvPr/>
        </p:nvSpPr>
        <p:spPr>
          <a:xfrm>
            <a:off x="509700" y="3035069"/>
            <a:ext cx="3453000" cy="85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Этот эпизод придаёт финалу трагическую торжественность. Пламя освещает тёмный берег и силуэты людей, а вместе с этим подчёркивает окончательный разрыв с родным местом и невозможность вернуть прежнюю жизнь.
</a:t>
            </a:r>
            <a:endParaRPr lang="en-US" sz="10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25900" y="1548787"/>
            <a:ext cx="4452300" cy="240252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65800" y="270000"/>
            <a:ext cx="86124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Система мотивов в повести
</a:t>
            </a:r>
            <a:endParaRPr lang="en-US" sz="2212" dirty="0"/>
          </a:p>
        </p:txBody>
      </p:sp>
      <p:sp>
        <p:nvSpPr>
          <p:cNvPr id="6" name="Text 1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622" dirty="0"/>
          </a:p>
        </p:txBody>
      </p:sp>
      <p:sp>
        <p:nvSpPr>
          <p:cNvPr id="7" name="Text 2"/>
          <p:cNvSpPr txBox="1"/>
          <p:nvPr/>
        </p:nvSpPr>
        <p:spPr>
          <a:xfrm>
            <a:off x="265800" y="1547938"/>
            <a:ext cx="38574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Распределение мотивов помогает увидеть, какие смыслы объединяют бытовые сцены, пейзаж и конфликт героев в единое художественное целое.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265800" y="2834513"/>
            <a:ext cx="38574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Центр произведения образуют память, дом и вода; остальные мотивы поддерживают трагедию, но не отвлекают от главного нравственного узла.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4425900" y="3987375"/>
            <a:ext cx="4452300" cy="22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Повесть В. Г. Распутина «Прощание с Матёрой»
</a:t>
            </a:r>
            <a:endParaRPr lang="en-US" sz="8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2709" y="1580311"/>
            <a:ext cx="765300" cy="7653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049320" y="2088061"/>
            <a:ext cx="860963" cy="7653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176065" y="1488977"/>
            <a:ext cx="886500" cy="7092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373221" y="1914509"/>
            <a:ext cx="860963" cy="7653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265800" y="270000"/>
            <a:ext cx="86124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Современное значение повести для школьного читателя
</a:t>
            </a:r>
            <a:endParaRPr lang="en-US" sz="2212" dirty="0"/>
          </a:p>
        </p:txBody>
      </p:sp>
      <p:sp>
        <p:nvSpPr>
          <p:cNvPr id="13" name="Text 1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622" dirty="0"/>
          </a:p>
        </p:txBody>
      </p:sp>
      <p:sp>
        <p:nvSpPr>
          <p:cNvPr id="14" name="Text 2"/>
          <p:cNvSpPr txBox="1"/>
          <p:nvPr/>
        </p:nvSpPr>
        <p:spPr>
          <a:xfrm>
            <a:off x="265800" y="3051516"/>
            <a:ext cx="2059200" cy="106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999" b="1" dirty="0">
                <a:solidFill>
                  <a:srgbClr val="ED707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Экологический взгляд
</a:t>
            </a:r>
            <a:pPr algn="ctr" indent="0" marL="0">
              <a:lnSpc>
                <a:spcPct val="115000"/>
              </a:lnSpc>
              <a:buNone/>
            </a:pPr>
            <a:r>
              <a:rPr lang="en-US" sz="70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83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Повесть помогает обсуждать цену больших проектов для природы и человека, показывая, что преобразование среды всегда связано с ответственностью за последствия и утрату привычного мира.
</a:t>
            </a:r>
            <a:endParaRPr lang="en-US" sz="999" dirty="0"/>
          </a:p>
        </p:txBody>
      </p:sp>
      <p:sp>
        <p:nvSpPr>
          <p:cNvPr id="15" name="Text 3"/>
          <p:cNvSpPr txBox="1"/>
          <p:nvPr/>
        </p:nvSpPr>
        <p:spPr>
          <a:xfrm>
            <a:off x="2450242" y="3614268"/>
            <a:ext cx="2059200" cy="106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999" b="1" dirty="0">
                <a:solidFill>
                  <a:srgbClr val="A5B9F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Память семьи
</a:t>
            </a:r>
            <a:pPr algn="ctr" indent="0" marL="0">
              <a:lnSpc>
                <a:spcPct val="115000"/>
              </a:lnSpc>
              <a:buNone/>
            </a:pPr>
            <a:r>
              <a:rPr lang="en-US" sz="70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83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Текст напоминает, что дом, могилы предков и родовые места формируют чувство принадлежности. Их утрата становится не только бытовой, но и духовной потерей.
</a:t>
            </a:r>
            <a:endParaRPr lang="en-US" sz="999" dirty="0"/>
          </a:p>
        </p:txBody>
      </p:sp>
      <p:sp>
        <p:nvSpPr>
          <p:cNvPr id="16" name="Text 4"/>
          <p:cNvSpPr txBox="1"/>
          <p:nvPr/>
        </p:nvSpPr>
        <p:spPr>
          <a:xfrm>
            <a:off x="4589737" y="2919200"/>
            <a:ext cx="2059200" cy="106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999" b="1" dirty="0">
                <a:solidFill>
                  <a:srgbClr val="7BDA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Выбор и ответственность
</a:t>
            </a:r>
            <a:pPr algn="ctr" indent="0" marL="0">
              <a:lnSpc>
                <a:spcPct val="115000"/>
              </a:lnSpc>
              <a:buNone/>
            </a:pPr>
            <a:r>
              <a:rPr lang="en-US" sz="70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83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читатель видит, как личное решение влияет на судьбу других людей. В повести важно не только мнение героя, но и его способность отвечать за последствия.
</a:t>
            </a:r>
            <a:endParaRPr lang="en-US" sz="999" dirty="0"/>
          </a:p>
        </p:txBody>
      </p:sp>
      <p:sp>
        <p:nvSpPr>
          <p:cNvPr id="17" name="Text 5"/>
          <p:cNvSpPr txBox="1"/>
          <p:nvPr/>
        </p:nvSpPr>
        <p:spPr>
          <a:xfrm>
            <a:off x="6774124" y="3421916"/>
            <a:ext cx="2059200" cy="106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999" b="1" dirty="0">
                <a:solidFill>
                  <a:srgbClr val="ED707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Разговор о ценностях
</a:t>
            </a:r>
            <a:pPr algn="ctr" indent="0" marL="0">
              <a:lnSpc>
                <a:spcPct val="115000"/>
              </a:lnSpc>
              <a:buNone/>
            </a:pPr>
            <a:r>
              <a:rPr lang="en-US" sz="70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83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Произведение учит сопоставлять удобство и совесть, пользу и долг, настоящее и прошлое. Такой анализ развивает критическое мышление и уважение к культурной памяти.
</a:t>
            </a:r>
            <a:endParaRPr lang="en-US" sz="999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52500" y="1516357"/>
            <a:ext cx="7239000" cy="1242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350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«Прощание с Матёрой»: повесть о памяти, совести и цене перемен
</a:t>
            </a:r>
            <a:endParaRPr lang="en-US" sz="3350" dirty="0"/>
          </a:p>
        </p:txBody>
      </p:sp>
      <p:sp>
        <p:nvSpPr>
          <p:cNvPr id="5" name="Text 1"/>
          <p:cNvSpPr txBox="1"/>
          <p:nvPr/>
        </p:nvSpPr>
        <p:spPr>
          <a:xfrm>
            <a:off x="2581800" y="2936899"/>
            <a:ext cx="3980400" cy="103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98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Распутин показывает, что утрата родного дома и памяти предков разрушает не только пространство, но и внутренний мир человека; именно поэтому повесть остаётся важным нравственным уроком.
</a:t>
            </a:r>
            <a:endParaRPr lang="en-US" sz="986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2026-05-23T16:23:38Z</dcterms:created>
  <dcterms:modified xsi:type="dcterms:W3CDTF">2026-05-23T16:23:38Z</dcterms:modified>
</cp:coreProperties>
</file>