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jpe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98" y="0"/>
            <a:ext cx="2968205" cy="4180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92672" y="4502319"/>
            <a:ext cx="5938500" cy="19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души через страх, очищение и надежду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3392672" y="484753"/>
            <a:ext cx="6840300" cy="341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«Божественная комедия» Данте: путешествие через Ад, Чистилище и Рай
</a:t>
            </a:r>
            <a:endParaRPr lang="en-US" sz="4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32530" y="0"/>
            <a:ext cx="5758739" cy="6864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0575" y="2591575"/>
            <a:ext cx="4866600" cy="32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Данте жил во Флоренции в эпоху политических конфликтов и изгнания. Его поэма соединяет личный опыт, христианские представления и античную культуру, раскрывая средневековые взгляды на грех, справедливость и спасение души.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5066700" cy="16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Данте и мир Средневековья
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33425" y="2363600"/>
            <a:ext cx="43050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подчёркивает порядок и символику произведения, связанную с христианской Троицей.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3644525" y="4674150"/>
            <a:ext cx="49182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Данте Алигьери, «Божественная комедия»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581075" y="2363600"/>
            <a:ext cx="47736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4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
</a:t>
            </a:r>
            <a:pPr algn="ctr" indent="0" marL="0">
              <a:lnSpc>
                <a:spcPct val="120004"/>
              </a:lnSpc>
              <a:buNone/>
            </a:pPr>
            <a:r>
              <a:rPr lang="en-US" sz="1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2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песен образуют строгую композицию, где путь героя ведёт от мрака к свету.
</a:t>
            </a:r>
            <a:endParaRPr lang="en-US" sz="4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0430" y="609600"/>
            <a:ext cx="5129140" cy="5690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6375" y="1840825"/>
            <a:ext cx="5153400" cy="4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Тёмный лес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поэмы Данте сбивается с пути и оказывается в тёмном лесу. Этот образ показывает внутреннюю потерянность, страх и утрату духовной опоры.
</a:t>
            </a:r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Вергилий — проводник разума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помощь приходит Вергилий, автор «Энеиды». Он ведёт героя не силой, а мудростью и рассуждением, помогая понять смысл увиденного и сделать нравственные выводы.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536375" y="609600"/>
            <a:ext cx="51534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Тёмный лес и встреча с Вергилием
</a:t>
            </a:r>
            <a:endParaRPr lang="en-US" sz="3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800256"/>
            <a:ext cx="11188500" cy="45991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героя в «Божественной комедии»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450575" y="1143150"/>
            <a:ext cx="11188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отражает духовное движение от заблуждения к свету.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79975" y="3458325"/>
            <a:ext cx="31428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принцип называют контрпассом: кара отражает поступок человека. Насилие, ложь и предательство в поэме получают формы боли, холода, унижения или вечного беспокойства.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8181975" y="3458325"/>
            <a:ext cx="3476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Данте показывает собственное понимание справедливости. Наказание здесь не случайно, а логично связано с выбором человека и его нравственной ответственностью.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578100" y="3557625"/>
            <a:ext cx="3359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Аду Данте каждый круг соответствует определённому виду греха. Чем серьёзнее проступок, тем ниже расположен круг и тем суровее наказание, напоминающее сам грех.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50575" y="487150"/>
            <a:ext cx="10566000" cy="13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Ад: наказание, связанное с грехом
</a:t>
            </a:r>
            <a:endParaRPr lang="en-US" sz="3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верхних уровнях находятся грехи слабости и неверного выбора, а ниже — всё более тяжёлые преступления.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глубже круг, тем сильнее вина; вершина Ада связана с наибольшим нравственным падением.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5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Данте Алигьери, «Божественная комедия», строение Ада по девяти кругам
</a:t>
            </a:r>
            <a:endParaRPr lang="en-US" sz="1105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Девять кругов Ада и тяжесть грехов
</a:t>
            </a:r>
            <a:endParaRPr lang="en-US" sz="3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3398" y="2300483"/>
            <a:ext cx="276900" cy="246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3398" y="3461853"/>
            <a:ext cx="276900" cy="2215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3398" y="4599175"/>
            <a:ext cx="276900" cy="276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33398" y="5744446"/>
            <a:ext cx="276900" cy="316457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450575" y="487150"/>
            <a:ext cx="10933500" cy="11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Ада: мифологические существа и страшные картины
</a:t>
            </a:r>
            <a:endParaRPr lang="en-US" sz="3200" dirty="0"/>
          </a:p>
        </p:txBody>
      </p:sp>
      <p:sp>
        <p:nvSpPr>
          <p:cNvPr id="13" name="Text 2"/>
          <p:cNvSpPr txBox="1"/>
          <p:nvPr/>
        </p:nvSpPr>
        <p:spPr>
          <a:xfrm>
            <a:off x="1535150" y="204945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Харон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Перевозит души через реку и сразу задаёт мрачный тон подземного мира. Его образ напоминает о границе между жизнью и вечным наказанием.
</a:t>
            </a:r>
            <a:endParaRPr lang="en-US" sz="1700" dirty="0"/>
          </a:p>
        </p:txBody>
      </p:sp>
      <p:sp>
        <p:nvSpPr>
          <p:cNvPr id="14" name="Text 3"/>
          <p:cNvSpPr txBox="1"/>
          <p:nvPr/>
        </p:nvSpPr>
        <p:spPr>
          <a:xfrm>
            <a:off x="1535150" y="3214488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Минотавр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Страж жестокости и ярости, он подчёркивает, что в Аду царят сила и разрушение. Данте использует античный миф для усиления ощущения ужаса.
</a:t>
            </a:r>
            <a:endParaRPr lang="en-US" sz="1700" dirty="0"/>
          </a:p>
        </p:txBody>
      </p:sp>
      <p:sp>
        <p:nvSpPr>
          <p:cNvPr id="15" name="Text 4"/>
          <p:cNvSpPr txBox="1"/>
          <p:nvPr/>
        </p:nvSpPr>
        <p:spPr>
          <a:xfrm>
            <a:off x="1535150" y="437950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Цербер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Трёхглавый пёс охраняет души, погружённые в пороки. Его внешний вид делает наказание зримым и помогает читателю быстрее понять смысл сцены.
</a:t>
            </a:r>
            <a:endParaRPr lang="en-US" sz="1700" dirty="0"/>
          </a:p>
        </p:txBody>
      </p:sp>
      <p:sp>
        <p:nvSpPr>
          <p:cNvPr id="16" name="Text 5"/>
          <p:cNvSpPr txBox="1"/>
          <p:nvPr/>
        </p:nvSpPr>
        <p:spPr>
          <a:xfrm>
            <a:off x="1535150" y="554455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Коцит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Ледяное озеро предателей показывает самый холодный и безжизненный предел Ада. Здесь особенно ясно видно, что предательство для Данте — самый тяжёлый грех.
</a:t>
            </a:r>
            <a:endParaRPr lang="en-US" sz="1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57088" y="2521323"/>
            <a:ext cx="1877700" cy="18153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1625" y="2235046"/>
            <a:ext cx="3870000" cy="24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Чистилище изображено как высокая гора, где души не мучаются без конца, а трудятся над собой. Их подъём связан с терпением, признанием ошибок и желанием измениться.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840375" y="2235046"/>
            <a:ext cx="3870000" cy="24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этой части поэмы особенно заметна надежда: человек не обречён навсегда. Очищение показывает, что покаяние и усилие способны приблизить душу к добру и свету.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Чистилище: путь исправления и надежды
</a:t>
            </a:r>
            <a:endParaRPr lang="en-US" sz="3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800256"/>
            <a:ext cx="11188500" cy="45991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устроено очищение на горе Чистилища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450575" y="1143150"/>
            <a:ext cx="11188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отражают постепенное освобождение души от вины и страстей.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88575" y="21903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финальной части поэмы души находятся в мире, где нет страха и борьбы: всё наполнено светом, покоем и ясностью, а близость к Богу становится высшей целью.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5599200" y="21903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Данте показывает Рай как пространство согласия, где каждая душа занимает своё место. Здесь особенно заметно, что добро приносит не наказание, а радость и внутреннюю полноту.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3978100" y="44100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этой части звучит торжественно и возвышенно: поэт выбирает образы света, музыки и движения вверх, чтобы передать ощущение духовной высоты и чистоты.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8319300" y="44100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Рая — любовь сильнее страха и сомнений. Именно она ведёт человека к истине, помогает увидеть смысл жизни и завершает путь очищения.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Рай: свет, гармония и любовь
</a:t>
            </a:r>
            <a:endParaRPr lang="en-US" sz="3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 меняется тон поэмы: от тяжёлых испытаний к спокойствию и свету. Это не просто места, а разные состояния души.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герой продвигается, тем меньше мрака и тем больше надежды, очищения и смысла. Структура поэмы ведёт к духовному подъёму.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13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Содержательный анализ поэмы Данте Алигьери «Божественная комедия»
</a:t>
            </a:r>
            <a:endParaRPr lang="en-US" sz="1113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трёх частей поэмы
</a:t>
            </a:r>
            <a:endParaRPr lang="en-US" sz="3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3250" y="2124672"/>
            <a:ext cx="5955300" cy="2478456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844875" y="6155600"/>
            <a:ext cx="58137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Содержательный анализ поэмы Данте Алигьери «Божественная комедия»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герои и их значение в поэме
</a:t>
            </a:r>
            <a:endParaRPr lang="en-US" sz="3200" dirty="0"/>
          </a:p>
        </p:txBody>
      </p:sp>
      <p:sp>
        <p:nvSpPr>
          <p:cNvPr id="8" name="Text 3"/>
          <p:cNvSpPr txBox="1"/>
          <p:nvPr/>
        </p:nvSpPr>
        <p:spPr>
          <a:xfrm>
            <a:off x="565400" y="1527025"/>
            <a:ext cx="4630200" cy="36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увидеть, что персонажи у Данте выражают не только действия, но и важные идеи.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персонажей превращает путешествие героя в наглядный урок: разум, вера и любовь помогают человеку выйти из ошибки и приблизиться к истине.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образов и идей у Данте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1294925" y="2513800"/>
            <a:ext cx="3169200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4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Античное наследие
</a:t>
            </a:r>
            <a:pPr algn="l" indent="0" marL="0">
              <a:lnSpc>
                <a:spcPct val="115000"/>
              </a:lnSpc>
              <a:buNone/>
            </a:pPr>
            <a:r>
              <a:rPr lang="en-US" sz="628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5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Данте обращается к мифам и к образам древнеримской культуры, особенно к Вергилию. Античность помогает ему показать путь героя и придать поэме величие.
</a:t>
            </a:r>
            <a:endParaRPr lang="en-US" sz="1524" dirty="0"/>
          </a:p>
        </p:txBody>
      </p:sp>
      <p:sp>
        <p:nvSpPr>
          <p:cNvPr id="9" name="Text 2"/>
          <p:cNvSpPr txBox="1"/>
          <p:nvPr/>
        </p:nvSpPr>
        <p:spPr>
          <a:xfrm>
            <a:off x="2846725" y="4977950"/>
            <a:ext cx="3169200" cy="117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Христианская традиция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Библии и церковных представлений поэт берёт идеи греха, покаяния, суда и спасения. Именно они определяют устройство Ада, Чистилища и Рая.
</a:t>
            </a:r>
            <a:endParaRPr lang="en-US" sz="1700" dirty="0"/>
          </a:p>
        </p:txBody>
      </p:sp>
      <p:sp>
        <p:nvSpPr>
          <p:cNvPr id="10" name="Text 3"/>
          <p:cNvSpPr txBox="1"/>
          <p:nvPr/>
        </p:nvSpPr>
        <p:spPr>
          <a:xfrm>
            <a:off x="6308925" y="3869025"/>
            <a:ext cx="3169200" cy="117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5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Средневековый взгляд на мир
</a:t>
            </a:r>
            <a:pPr algn="l" indent="0" marL="0">
              <a:lnSpc>
                <a:spcPct val="115000"/>
              </a:lnSpc>
              <a:buNone/>
            </a:pPr>
            <a:r>
              <a:rPr lang="en-US" sz="649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5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отражает представления эпохи о справедливости, порядке и судьбе души. Данте соединяет личные переживания с общими для Средневековья вопросами о добре и зле.
</a:t>
            </a:r>
            <a:endParaRPr lang="en-US" sz="1575" dirty="0"/>
          </a:p>
        </p:txBody>
      </p:sp>
      <p:sp>
        <p:nvSpPr>
          <p:cNvPr id="11" name="Text 4"/>
          <p:cNvSpPr txBox="1"/>
          <p:nvPr/>
        </p:nvSpPr>
        <p:spPr>
          <a:xfrm>
            <a:off x="8423100" y="2208150"/>
            <a:ext cx="3016800" cy="117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5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Итальянский язык
</a:t>
            </a:r>
            <a:pPr algn="l" indent="0" marL="0">
              <a:lnSpc>
                <a:spcPct val="115000"/>
              </a:lnSpc>
              <a:buNone/>
            </a:pPr>
            <a:r>
              <a:rPr lang="en-US" sz="649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5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Данте пишет не на латыни, а на родном итальянском языке. Благодаря этому поэма стала понятнее читателям и сыграла большую роль в развитии литературного итальянского языка.
</a:t>
            </a:r>
            <a:endParaRPr lang="en-US" sz="1575" dirty="0"/>
          </a:p>
        </p:txBody>
      </p:sp>
      <p:sp>
        <p:nvSpPr>
          <p:cNvPr id="12" name="Text 5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157022"/>
            <a:ext cx="3681600" cy="248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8975" y="1157022"/>
            <a:ext cx="3681600" cy="248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36150" y="1157022"/>
            <a:ext cx="3681600" cy="24879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Тёмный лес сразу задаёт тревожное настроение и показывает, что герой оказался в состоянии внутреннего кризиса. Это не просто место, а образ растерянности человека, который больше не видит верного направления. Из такого состояния и начинается поиск смысла.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45057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Тёмный лес: начало потери пути
</a:t>
            </a:r>
            <a:endParaRPr lang="en-US" sz="2000" dirty="0"/>
          </a:p>
        </p:txBody>
      </p:sp>
      <p:sp>
        <p:nvSpPr>
          <p:cNvPr id="12" name="Text 3"/>
          <p:cNvSpPr txBox="1"/>
          <p:nvPr/>
        </p:nvSpPr>
        <p:spPr>
          <a:xfrm>
            <a:off x="424882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Гора Чистилища напоминает, что исправление не бывает лёгким. Душам нужно подниматься шаг за шагом, преодолевать слабость и учиться ответственности. Этот образ особенно важен, потому что он показывает: путь к добру требует усилий и терпения.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24882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Гора Чистилища: трудный подъём
</a:t>
            </a:r>
            <a:endParaRPr lang="en-US" sz="2000" dirty="0"/>
          </a:p>
        </p:txBody>
      </p:sp>
      <p:sp>
        <p:nvSpPr>
          <p:cNvPr id="14" name="Text 5"/>
          <p:cNvSpPr txBox="1"/>
          <p:nvPr/>
        </p:nvSpPr>
        <p:spPr>
          <a:xfrm>
            <a:off x="8036000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в поэме связан с истиной, а число три создаёт ощущение завершённости и гармонии. Вместе эти символы помогают увидеть, что мир Данте устроен не хаотично, а по строгому духовному закону, где надежда всегда сильнее мрака.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8036000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и число три: порядок и надежда
</a:t>
            </a:r>
            <a:endParaRPr lang="en-US" sz="2000" dirty="0"/>
          </a:p>
        </p:txBody>
      </p:sp>
      <p:sp>
        <p:nvSpPr>
          <p:cNvPr id="16" name="Text 7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Символы, которые помогают понять поэму
</a:t>
            </a:r>
            <a:endParaRPr lang="en-US" sz="3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300" y="2464261"/>
            <a:ext cx="5955300" cy="193547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3300" y="6190850"/>
            <a:ext cx="58068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Содержательный анализ поэмы Данте Алигьери «Божественная комедия»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эпизоды «Божественной комедии»
</a:t>
            </a:r>
            <a:endParaRPr lang="en-US" sz="3200" dirty="0"/>
          </a:p>
        </p:txBody>
      </p:sp>
      <p:sp>
        <p:nvSpPr>
          <p:cNvPr id="8" name="Text 3"/>
          <p:cNvSpPr txBox="1"/>
          <p:nvPr/>
        </p:nvSpPr>
        <p:spPr>
          <a:xfrm>
            <a:off x="7015250" y="1466550"/>
            <a:ext cx="4643700" cy="3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ключевые сцены поэмы и помогает понять, как каждый эпизод раскрывает тему духовного пути.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Эпизоды выстроены как цепочка испытаний и открытий: от растерянности к очищению и затем к более высокому пониманию мира и человека.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585725" y="1966950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напоминает, что каждый поступок имеет последствия. Данте показывает: выбирать между добром и злом приходится не только героям, но и каждому человеку в повседневной жизни.
</a:t>
            </a:r>
            <a:endParaRPr lang="en-US" sz="1500" dirty="0"/>
          </a:p>
        </p:txBody>
      </p:sp>
      <p:sp>
        <p:nvSpPr>
          <p:cNvPr id="8" name="Text 1"/>
          <p:cNvSpPr txBox="1"/>
          <p:nvPr/>
        </p:nvSpPr>
        <p:spPr>
          <a:xfrm>
            <a:off x="1585725" y="3111488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«Божественная комедия» учит не бояться ошибок, если за ними следует раскаяние и желание исправиться. Эта мысль особенно понятна школьникам, которые тоже учатся отвечать за свои решения.
</a:t>
            </a:r>
            <a:endParaRPr lang="en-US" sz="1500" dirty="0"/>
          </a:p>
        </p:txBody>
      </p:sp>
      <p:sp>
        <p:nvSpPr>
          <p:cNvPr id="9" name="Text 2"/>
          <p:cNvSpPr txBox="1"/>
          <p:nvPr/>
        </p:nvSpPr>
        <p:spPr>
          <a:xfrm>
            <a:off x="1585725" y="4256007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произведении важны дружба, верность, совесть, любовь и вера. Эти ценности помогают человеку не потеряться, даже когда путь кажется сложным и запутанным.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1585725" y="5400550"/>
            <a:ext cx="98217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остаётся живой, потому что говорит о вечных вопросах простым и ярким языком образов. Она помогает задуматься о себе, о других людях и о смысле жизни.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поэма остаётся важной сегодня
</a:t>
            </a:r>
            <a:endParaRPr lang="en-US" sz="3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показывает не события по времени, а рост героя как личности. Каждая остановка приносит новый опыт и меняет его взгляд на мир.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подчёркивает, что духовное развитие у Данте идёт по восходящей: чем больше испытаний, тем сильнее понимание, надежда и внутренняя ясность.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13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Содержательный анализ поэмы Данте Алигьери «Божественная комедия»
</a:t>
            </a:r>
            <a:endParaRPr lang="en-US" sz="1113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Внутренний путь героя: от страха к пониманию
</a:t>
            </a:r>
            <a:endParaRPr lang="en-US" sz="3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8156" y="4719850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44106" y="4719850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87569" y="2462715"/>
            <a:ext cx="218400" cy="1747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541331" y="2436975"/>
            <a:ext cx="197925" cy="226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18156" y="2440875"/>
            <a:ext cx="218400" cy="2184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4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стиль Данте
</a:t>
            </a:r>
            <a:endParaRPr lang="en-US" sz="3200" dirty="0"/>
          </a:p>
        </p:txBody>
      </p:sp>
      <p:sp>
        <p:nvSpPr>
          <p:cNvPr id="15" name="Text 2"/>
          <p:cNvSpPr txBox="1"/>
          <p:nvPr/>
        </p:nvSpPr>
        <p:spPr>
          <a:xfrm>
            <a:off x="511450" y="5253200"/>
            <a:ext cx="51792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Трёхчастная композиция и повторяющиеся мотивы создают строгий ритм. Из-за этого поэма кажется хорошо собранной и очень продуманной.
</a:t>
            </a:r>
            <a:endParaRPr lang="en-US" sz="1300" dirty="0"/>
          </a:p>
        </p:txBody>
      </p:sp>
      <p:sp>
        <p:nvSpPr>
          <p:cNvPr id="16" name="Text 3"/>
          <p:cNvSpPr txBox="1"/>
          <p:nvPr/>
        </p:nvSpPr>
        <p:spPr>
          <a:xfrm>
            <a:off x="1166275" y="4573225"/>
            <a:ext cx="45243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и порядок
</a:t>
            </a:r>
            <a:endParaRPr lang="en-US" sz="1500" dirty="0"/>
          </a:p>
        </p:txBody>
      </p:sp>
      <p:sp>
        <p:nvSpPr>
          <p:cNvPr id="17" name="Text 4"/>
          <p:cNvSpPr txBox="1"/>
          <p:nvPr/>
        </p:nvSpPr>
        <p:spPr>
          <a:xfrm>
            <a:off x="6414050" y="5253200"/>
            <a:ext cx="52806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есть и драматические сцены, и философские размышления, и поэтическая красота. Поэтому поэма звучит одновременно как история, урок и размышление о человеке.
</a:t>
            </a:r>
            <a:endParaRPr lang="en-US" sz="1300" dirty="0"/>
          </a:p>
        </p:txBody>
      </p:sp>
      <p:sp>
        <p:nvSpPr>
          <p:cNvPr id="18" name="Text 5"/>
          <p:cNvSpPr txBox="1"/>
          <p:nvPr/>
        </p:nvSpPr>
        <p:spPr>
          <a:xfrm>
            <a:off x="7068875" y="4565125"/>
            <a:ext cx="4625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и живой тон
</a:t>
            </a:r>
            <a:endParaRPr lang="en-US" sz="1500" dirty="0"/>
          </a:p>
        </p:txBody>
      </p:sp>
      <p:sp>
        <p:nvSpPr>
          <p:cNvPr id="19" name="Text 6"/>
          <p:cNvSpPr txBox="1"/>
          <p:nvPr/>
        </p:nvSpPr>
        <p:spPr>
          <a:xfrm>
            <a:off x="4380875" y="2990875"/>
            <a:ext cx="3370200" cy="97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поэме много конкретных сцен и точных наблюдений. Они помогают почувствовать, что путешествие героя происходит в живом и убедительном мире.
</a:t>
            </a:r>
            <a:endParaRPr lang="en-US" sz="1300" dirty="0"/>
          </a:p>
        </p:txBody>
      </p:sp>
      <p:sp>
        <p:nvSpPr>
          <p:cNvPr id="20" name="Text 7"/>
          <p:cNvSpPr txBox="1"/>
          <p:nvPr/>
        </p:nvSpPr>
        <p:spPr>
          <a:xfrm>
            <a:off x="5035700" y="2297100"/>
            <a:ext cx="27153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деталей
</a:t>
            </a:r>
            <a:endParaRPr lang="en-US" sz="1500" dirty="0"/>
          </a:p>
        </p:txBody>
      </p:sp>
      <p:sp>
        <p:nvSpPr>
          <p:cNvPr id="21" name="Text 8"/>
          <p:cNvSpPr txBox="1"/>
          <p:nvPr/>
        </p:nvSpPr>
        <p:spPr>
          <a:xfrm>
            <a:off x="8324400" y="2990875"/>
            <a:ext cx="3370200" cy="97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каждым образом у Данте скрыта идея: лес означает потерянность, гора — усилие, свет — истину. Символы делают текст многослойным и глубоким.
</a:t>
            </a:r>
            <a:endParaRPr lang="en-US" sz="1300" dirty="0"/>
          </a:p>
        </p:txBody>
      </p:sp>
      <p:sp>
        <p:nvSpPr>
          <p:cNvPr id="22" name="Text 9"/>
          <p:cNvSpPr txBox="1"/>
          <p:nvPr/>
        </p:nvSpPr>
        <p:spPr>
          <a:xfrm>
            <a:off x="8979225" y="2297100"/>
            <a:ext cx="2729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Символический смысл
</a:t>
            </a:r>
            <a:endParaRPr lang="en-US" sz="1500" dirty="0"/>
          </a:p>
        </p:txBody>
      </p:sp>
      <p:sp>
        <p:nvSpPr>
          <p:cNvPr id="23" name="Text 10"/>
          <p:cNvSpPr txBox="1"/>
          <p:nvPr/>
        </p:nvSpPr>
        <p:spPr>
          <a:xfrm>
            <a:off x="511450" y="2990875"/>
            <a:ext cx="3238800" cy="97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Данте создаёт сильные зрительные картины: тьму, огонь, лёд, свет и движение. Благодаря этому даже сложные идеи становятся понятными и запоминающимися.
</a:t>
            </a:r>
            <a:endParaRPr lang="en-US" sz="1300" dirty="0"/>
          </a:p>
        </p:txBody>
      </p:sp>
      <p:sp>
        <p:nvSpPr>
          <p:cNvPr id="24" name="Text 11"/>
          <p:cNvSpPr txBox="1"/>
          <p:nvPr/>
        </p:nvSpPr>
        <p:spPr>
          <a:xfrm>
            <a:off x="1166275" y="2297100"/>
            <a:ext cx="25839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образы
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30325" y="2826433"/>
            <a:ext cx="6353700" cy="26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Данте показывает, что человек сам отвечает за свой путь, но всегда может стремиться к очищению и свету. Именно поэтому это произведение остаётся важным и сегодня.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30325" y="664450"/>
            <a:ext cx="8943900" cy="12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идея «Божественной комедии»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2026-05-22T17:52:08Z</dcterms:created>
  <dcterms:modified xsi:type="dcterms:W3CDTF">2026-05-22T17:52:08Z</dcterms:modified>
</cp:coreProperties>
</file>