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image" Target="../media/image-7-7.png"/><Relationship Id="rId8" Type="http://schemas.openxmlformats.org/officeDocument/2006/relationships/image" Target="../media/image-7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jpe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jpeg"/><Relationship Id="rId4" Type="http://schemas.openxmlformats.org/officeDocument/2006/relationships/image" Target="../media/image-12-4.jpeg"/><Relationship Id="rId5" Type="http://schemas.openxmlformats.org/officeDocument/2006/relationships/image" Target="../media/image-12-5.jpeg"/><Relationship Id="rId6" Type="http://schemas.openxmlformats.org/officeDocument/2006/relationships/image" Target="../media/image-12-6.jpeg"/><Relationship Id="rId7" Type="http://schemas.openxmlformats.org/officeDocument/2006/relationships/image" Target="../media/image-12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jpe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image" Target="../media/image-19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89625" y="1679700"/>
            <a:ext cx="7012800" cy="139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Словообразование действительных причастий
</a:t>
            </a:r>
            <a:endParaRPr lang="en-US" sz="2400" dirty="0"/>
          </a:p>
        </p:txBody>
      </p:sp>
      <p:sp>
        <p:nvSpPr>
          <p:cNvPr id="4" name="Text 1"/>
          <p:cNvSpPr txBox="1"/>
          <p:nvPr/>
        </p:nvSpPr>
        <p:spPr>
          <a:xfrm>
            <a:off x="289625" y="270000"/>
            <a:ext cx="3480300" cy="20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800" dirty="0"/>
          </a:p>
        </p:txBody>
      </p:sp>
      <p:sp>
        <p:nvSpPr>
          <p:cNvPr id="5" name="Text 2"/>
          <p:cNvSpPr txBox="1"/>
          <p:nvPr/>
        </p:nvSpPr>
        <p:spPr>
          <a:xfrm>
            <a:off x="289632" y="3759006"/>
            <a:ext cx="3504600" cy="1114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глагол становится признаком предмета?
</a:t>
            </a:r>
            <a:endParaRPr lang="en-US" sz="10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864700" y="1651"/>
            <a:ext cx="5279400" cy="514019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6200" y="270000"/>
            <a:ext cx="3516000" cy="95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нужно помнить о причастии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276200" y="2114275"/>
            <a:ext cx="3117000" cy="152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Причастие объединяет признаки глагола и прилагательного: оно называет действие и отвечает на вопросы «какой? какая? какое? какие?». Чтобы правильно образовать действительное причастие, нужно определить вид, время, спряжение и основу глагола.
</a:t>
            </a:r>
            <a:endParaRPr lang="en-US" sz="957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622" dirty="0"/>
          </a:p>
        </p:txBody>
      </p:sp>
      <p:sp>
        <p:nvSpPr>
          <p:cNvPr id="8" name="Text 1"/>
          <p:cNvSpPr txBox="1"/>
          <p:nvPr/>
        </p:nvSpPr>
        <p:spPr>
          <a:xfrm>
            <a:off x="276200" y="270000"/>
            <a:ext cx="8597700" cy="66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действительное причастие
</a:t>
            </a:r>
            <a:endParaRPr lang="en-US" sz="2000" dirty="0"/>
          </a:p>
        </p:txBody>
      </p:sp>
      <p:sp>
        <p:nvSpPr>
          <p:cNvPr id="9" name="Text 2"/>
          <p:cNvSpPr txBox="1"/>
          <p:nvPr/>
        </p:nvSpPr>
        <p:spPr>
          <a:xfrm>
            <a:off x="276200" y="1991600"/>
            <a:ext cx="2095200" cy="151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Признак по действию
</a:t>
            </a:r>
            <a:pPr algn="l" indent="0" marL="0">
              <a:lnSpc>
                <a:spcPct val="115000"/>
              </a:lnSpc>
              <a:buNone/>
            </a:pPr>
            <a:r>
              <a:rPr lang="en-US" sz="5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Действительное причастие обозначает признак предмета, который сам выполняет действие. Поэтому оно не просто называет предмет, а показывает, что именно он делает в данный момент или раньше.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2443743" y="1991605"/>
            <a:ext cx="2095200" cy="151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с существительным
</a:t>
            </a:r>
            <a:pPr algn="l" indent="0" marL="0">
              <a:lnSpc>
                <a:spcPct val="115000"/>
              </a:lnSpc>
              <a:buNone/>
            </a:pPr>
            <a:r>
              <a:rPr lang="en-US" sz="5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предложении такое слово обычно зависит от существительного и уточняет его признак. Оно помогает сделать описание точнее и понятнее, не меняя основного смысла сообщения.
</a:t>
            </a:r>
            <a:endParaRPr lang="en-US" sz="1100" dirty="0"/>
          </a:p>
        </p:txBody>
      </p:sp>
      <p:sp>
        <p:nvSpPr>
          <p:cNvPr id="11" name="Text 4"/>
          <p:cNvSpPr txBox="1"/>
          <p:nvPr/>
        </p:nvSpPr>
        <p:spPr>
          <a:xfrm>
            <a:off x="4611290" y="1991605"/>
            <a:ext cx="2095200" cy="151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Живые примеры
</a:t>
            </a:r>
            <a:pPr algn="l" indent="0" marL="0">
              <a:lnSpc>
                <a:spcPct val="115000"/>
              </a:lnSpc>
              <a:buNone/>
            </a:pPr>
            <a:r>
              <a:rPr lang="en-US" sz="5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Формы бегущий, сияющее, прочитавший, играющие сразу показывают действие, связанное с предметом. По ним легко увидеть, что признак возникает не сам по себе, а через действие.
</a:t>
            </a:r>
            <a:endParaRPr lang="en-US" sz="1100" dirty="0"/>
          </a:p>
        </p:txBody>
      </p:sp>
      <p:sp>
        <p:nvSpPr>
          <p:cNvPr id="12" name="Text 5"/>
          <p:cNvSpPr txBox="1"/>
          <p:nvPr/>
        </p:nvSpPr>
        <p:spPr>
          <a:xfrm>
            <a:off x="6778840" y="1991605"/>
            <a:ext cx="2095200" cy="151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это важно
</a:t>
            </a:r>
            <a:pPr algn="l" indent="0" marL="0">
              <a:lnSpc>
                <a:spcPct val="115000"/>
              </a:lnSpc>
              <a:buNone/>
            </a:pPr>
            <a:r>
              <a:rPr lang="en-US" sz="5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Понимание значения причастия помогает быстрее находить его в тексте и правильно выбирать суффикс. Без этого легко перепутать причастие с обычным прилагательным или глагольной формой.
</a:t>
            </a:r>
            <a:endParaRPr lang="en-US" sz="11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70000" y="270000"/>
            <a:ext cx="7815300" cy="74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 каких глаголов образуются причастия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622" dirty="0"/>
          </a:p>
        </p:txBody>
      </p:sp>
      <p:sp>
        <p:nvSpPr>
          <p:cNvPr id="9" name="Text 2"/>
          <p:cNvSpPr txBox="1"/>
          <p:nvPr/>
        </p:nvSpPr>
        <p:spPr>
          <a:xfrm>
            <a:off x="469425" y="1517900"/>
            <a:ext cx="3534000" cy="122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Найти исходный глагол
</a:t>
            </a:r>
            <a:pPr algn="l" indent="0" marL="0">
              <a:lnSpc>
                <a:spcPct val="115000"/>
              </a:lnSpc>
              <a:buNone/>
            </a:pPr>
            <a:r>
              <a:rPr lang="en-US" sz="5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Действительное причастие всегда образуется от глагола. Сначала нужно определить, какое действие лежит в основе слова: читать, строить, слышать, принести и другие.
</a:t>
            </a:r>
            <a:endParaRPr lang="en-US" sz="1157" dirty="0"/>
          </a:p>
        </p:txBody>
      </p:sp>
      <p:sp>
        <p:nvSpPr>
          <p:cNvPr id="10" name="Text 3"/>
          <p:cNvSpPr txBox="1"/>
          <p:nvPr/>
        </p:nvSpPr>
        <p:spPr>
          <a:xfrm>
            <a:off x="469375" y="3220375"/>
            <a:ext cx="3534000" cy="122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Прошедшее время
</a:t>
            </a:r>
            <a:pPr algn="l" indent="0" marL="0">
              <a:lnSpc>
                <a:spcPct val="115000"/>
              </a:lnSpc>
              <a:buNone/>
            </a:pPr>
            <a:r>
              <a:rPr lang="en-US" sz="5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Причастия прошедшего времени образуются от глаголов любого вида, но особенно часто от совершенного. Так появляются формы прочитать — прочитавший, принести — принесший.
</a:t>
            </a:r>
            <a:endParaRPr lang="en-US" sz="1157" dirty="0"/>
          </a:p>
        </p:txBody>
      </p:sp>
      <p:sp>
        <p:nvSpPr>
          <p:cNvPr id="11" name="Text 4"/>
          <p:cNvSpPr txBox="1"/>
          <p:nvPr/>
        </p:nvSpPr>
        <p:spPr>
          <a:xfrm>
            <a:off x="4820849" y="1517900"/>
            <a:ext cx="3534000" cy="122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Настоящее время
</a:t>
            </a:r>
            <a:pPr algn="l" indent="0" marL="0">
              <a:lnSpc>
                <a:spcPct val="115000"/>
              </a:lnSpc>
              <a:buNone/>
            </a:pPr>
            <a:r>
              <a:rPr lang="en-US" sz="5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Причастия настоящего времени образуются только от глаголов несовершенного вида. Поэтому подходят формы читать — читающий, строить — строящий, а действие в них воспринимается как происходящее сейчас.
</a:t>
            </a:r>
            <a:endParaRPr lang="en-US" sz="1157" dirty="0"/>
          </a:p>
        </p:txBody>
      </p:sp>
      <p:sp>
        <p:nvSpPr>
          <p:cNvPr id="12" name="Text 5"/>
          <p:cNvSpPr txBox="1"/>
          <p:nvPr/>
        </p:nvSpPr>
        <p:spPr>
          <a:xfrm>
            <a:off x="4822900" y="3220375"/>
            <a:ext cx="3534000" cy="122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по смыслу
</a:t>
            </a:r>
            <a:pPr algn="l" indent="0" marL="0">
              <a:lnSpc>
                <a:spcPct val="115000"/>
              </a:lnSpc>
              <a:buNone/>
            </a:pPr>
            <a:r>
              <a:rPr lang="en-US" sz="5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слово называет признак предмета через уже выполненное или выполняемое действие, перед нами именно причастие. Это помогает отличать его от других слов с похожим окончанием.
</a:t>
            </a:r>
            <a:endParaRPr lang="en-US" sz="1157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70123" y="1426575"/>
            <a:ext cx="8603753" cy="33729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70000" y="270000"/>
            <a:ext cx="8604000" cy="36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Порядок образования действительного причастия
</a:t>
            </a:r>
            <a:endParaRPr lang="en-US" sz="2000" dirty="0"/>
          </a:p>
        </p:txBody>
      </p:sp>
      <p:sp>
        <p:nvSpPr>
          <p:cNvPr id="4" name="Text 1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622" dirty="0"/>
          </a:p>
        </p:txBody>
      </p:sp>
      <p:sp>
        <p:nvSpPr>
          <p:cNvPr id="5" name="Text 2"/>
          <p:cNvSpPr txBox="1"/>
          <p:nvPr/>
        </p:nvSpPr>
        <p:spPr>
          <a:xfrm>
            <a:off x="270000" y="690550"/>
            <a:ext cx="8604000" cy="25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шагов при выборе формы и суффикса
</a:t>
            </a:r>
            <a:endParaRPr lang="en-US" sz="11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70000" y="2166594"/>
            <a:ext cx="4794300" cy="980011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627900" y="270000"/>
            <a:ext cx="3249000" cy="95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Суффиксы настоящих действительных причастий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5625625" y="1581524"/>
            <a:ext cx="3249000" cy="991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Выбор суффикса зависит от спряжения глагола в форме 3-го лица множественного числа.
</a:t>
            </a:r>
            <a:endParaRPr lang="en-US" sz="957" dirty="0"/>
          </a:p>
        </p:txBody>
      </p:sp>
      <p:sp>
        <p:nvSpPr>
          <p:cNvPr id="7" name="Text 3"/>
          <p:cNvSpPr txBox="1"/>
          <p:nvPr/>
        </p:nvSpPr>
        <p:spPr>
          <a:xfrm>
            <a:off x="5621075" y="2690599"/>
            <a:ext cx="3249000" cy="104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распознать спряжение по форме 3-го лица множественного числа, суффикс выбирается быстро и без ошибки.
</a:t>
            </a:r>
            <a:endParaRPr lang="en-US" sz="957" dirty="0"/>
          </a:p>
        </p:txBody>
      </p:sp>
      <p:sp>
        <p:nvSpPr>
          <p:cNvPr id="8" name="Text 4"/>
          <p:cNvSpPr txBox="1"/>
          <p:nvPr/>
        </p:nvSpPr>
        <p:spPr>
          <a:xfrm>
            <a:off x="270000" y="4721388"/>
            <a:ext cx="3561900" cy="1521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52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Русский язык: образование действительных причастий настоящего времени
</a:t>
            </a:r>
            <a:endParaRPr lang="en-US" sz="752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5124" y="1377928"/>
            <a:ext cx="108000" cy="216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940951" y="1377928"/>
            <a:ext cx="189000" cy="216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58127" y="3197877"/>
            <a:ext cx="162000" cy="2160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3940951" y="3197878"/>
            <a:ext cx="189000" cy="2160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622" dirty="0"/>
          </a:p>
        </p:txBody>
      </p:sp>
      <p:sp>
        <p:nvSpPr>
          <p:cNvPr id="11" name="Text 1"/>
          <p:cNvSpPr txBox="1"/>
          <p:nvPr/>
        </p:nvSpPr>
        <p:spPr>
          <a:xfrm>
            <a:off x="270000" y="270000"/>
            <a:ext cx="8604000" cy="65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определить спряжение глагола
</a:t>
            </a:r>
            <a:endParaRPr lang="en-US" sz="2000" dirty="0"/>
          </a:p>
        </p:txBody>
      </p:sp>
      <p:sp>
        <p:nvSpPr>
          <p:cNvPr id="12" name="Text 2"/>
          <p:cNvSpPr txBox="1"/>
          <p:nvPr/>
        </p:nvSpPr>
        <p:spPr>
          <a:xfrm>
            <a:off x="809625" y="1377925"/>
            <a:ext cx="2687700" cy="130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4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Форма 3-го лица
</a:t>
            </a:r>
            <a:pPr algn="l" indent="0" marL="0">
              <a:lnSpc>
                <a:spcPct val="115000"/>
              </a:lnSpc>
              <a:buNone/>
            </a:pPr>
            <a:r>
              <a:rPr lang="en-US" sz="44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6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поставьте глагол в 3-е лицо множественного числа. Эта форма лучше всего показывает, к какому спряжению относится слово и какой суффикс нужно выбрать.
</a:t>
            </a:r>
            <a:endParaRPr lang="en-US" sz="1045" dirty="0"/>
          </a:p>
        </p:txBody>
      </p:sp>
      <p:sp>
        <p:nvSpPr>
          <p:cNvPr id="13" name="Text 3"/>
          <p:cNvSpPr txBox="1"/>
          <p:nvPr/>
        </p:nvSpPr>
        <p:spPr>
          <a:xfrm>
            <a:off x="4305900" y="1377925"/>
            <a:ext cx="2687700" cy="130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4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Окончания —ут, -ют
</a:t>
            </a:r>
            <a:pPr algn="l" indent="0" marL="0">
              <a:lnSpc>
                <a:spcPct val="115000"/>
              </a:lnSpc>
              <a:buNone/>
            </a:pPr>
            <a:r>
              <a:rPr lang="en-US" sz="44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6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слышится и пишется -ут или -ют, перед вами I спряжение: пишут, строят, рисуют. От него образуются причастия с суффиксами -ущ- и -ющ-.
</a:t>
            </a:r>
            <a:endParaRPr lang="en-US" sz="1045" dirty="0"/>
          </a:p>
        </p:txBody>
      </p:sp>
      <p:sp>
        <p:nvSpPr>
          <p:cNvPr id="14" name="Text 4"/>
          <p:cNvSpPr txBox="1"/>
          <p:nvPr/>
        </p:nvSpPr>
        <p:spPr>
          <a:xfrm>
            <a:off x="809637" y="3197874"/>
            <a:ext cx="2687700" cy="130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4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Окончания —ат, -ят
</a:t>
            </a:r>
            <a:pPr algn="l" indent="0" marL="0">
              <a:lnSpc>
                <a:spcPct val="115000"/>
              </a:lnSpc>
              <a:buNone/>
            </a:pPr>
            <a:r>
              <a:rPr lang="en-US" sz="44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6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глагол имеет окончания -ат или -ят, это II спряжение: слышат, видят, гонят. Для него характерны суффиксы -ащ- и -ящ-.
</a:t>
            </a:r>
            <a:endParaRPr lang="en-US" sz="1045" dirty="0"/>
          </a:p>
        </p:txBody>
      </p:sp>
      <p:sp>
        <p:nvSpPr>
          <p:cNvPr id="15" name="Text 5"/>
          <p:cNvSpPr txBox="1"/>
          <p:nvPr/>
        </p:nvSpPr>
        <p:spPr>
          <a:xfrm>
            <a:off x="4305900" y="3197875"/>
            <a:ext cx="2687700" cy="130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4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с причастием
</a:t>
            </a:r>
            <a:pPr algn="l" indent="0" marL="0">
              <a:lnSpc>
                <a:spcPct val="115000"/>
              </a:lnSpc>
              <a:buNone/>
            </a:pPr>
            <a:r>
              <a:rPr lang="en-US" sz="44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6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Определение спряжения нужно не само по себе, а ради правильного причастия. Именно от него зависит, какой суффикс будет стоять в новой форме слова.
</a:t>
            </a:r>
            <a:endParaRPr lang="en-US" sz="1045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913522" y="0"/>
            <a:ext cx="3229756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622" dirty="0"/>
          </a:p>
        </p:txBody>
      </p:sp>
      <p:sp>
        <p:nvSpPr>
          <p:cNvPr id="9" name="Text 1"/>
          <p:cNvSpPr txBox="1"/>
          <p:nvPr/>
        </p:nvSpPr>
        <p:spPr>
          <a:xfrm>
            <a:off x="270000" y="270000"/>
            <a:ext cx="5474100" cy="57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образования настоящих причастий
</a:t>
            </a:r>
            <a:endParaRPr lang="en-US" sz="2000" dirty="0"/>
          </a:p>
        </p:txBody>
      </p:sp>
      <p:sp>
        <p:nvSpPr>
          <p:cNvPr id="10" name="Text 2"/>
          <p:cNvSpPr txBox="1"/>
          <p:nvPr/>
        </p:nvSpPr>
        <p:spPr>
          <a:xfrm>
            <a:off x="508887" y="1196412"/>
            <a:ext cx="4896300" cy="82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Читать — читающий
</a:t>
            </a:r>
            <a:pPr algn="l" indent="0" marL="0">
              <a:lnSpc>
                <a:spcPct val="115000"/>
              </a:lnSpc>
              <a:buNone/>
            </a:pPr>
            <a:r>
              <a:rPr lang="en-US" sz="498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слове читающий видно, как действие переходит в признак предмета. Глагольная основа сохраняется, а суффикс помогает показать, что действие происходит в настоящем времени.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508887" y="2080242"/>
            <a:ext cx="4896300" cy="82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Строить — строящий
</a:t>
            </a:r>
            <a:pPr algn="l" indent="0" marL="0">
              <a:lnSpc>
                <a:spcPct val="115000"/>
              </a:lnSpc>
              <a:buNone/>
            </a:pPr>
            <a:r>
              <a:rPr lang="en-US" sz="498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Форма строящий образуется от глагола строить и сохраняет его значение. Она называет предмет, который сам выполняет действие, например строительную бригаду или человека на площадке.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508887" y="2964065"/>
            <a:ext cx="4896300" cy="82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Слышать — слышащий
</a:t>
            </a:r>
            <a:pPr algn="l" indent="0" marL="0">
              <a:lnSpc>
                <a:spcPct val="115000"/>
              </a:lnSpc>
              <a:buNone/>
            </a:pPr>
            <a:r>
              <a:rPr lang="en-US" sz="498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Причастие слышащий связано с глаголом слышать и подчеркивает активное восприятие. В тексте оно помогает точнее описать того, кто сам воспринимает звук или событие.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510775" y="3847887"/>
            <a:ext cx="4896300" cy="82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Видеть — видящий
</a:t>
            </a:r>
            <a:pPr algn="l" indent="0" marL="0">
              <a:lnSpc>
                <a:spcPct val="115000"/>
              </a:lnSpc>
              <a:buNone/>
            </a:pPr>
            <a:r>
              <a:rPr lang="en-US" sz="498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Форма видящий показывает, что предмет сам осуществляет действие видеть. Такие примеры удобно запоминать: глагол сначала обозначает действие, а причастие делает его признаком предмета.
</a:t>
            </a:r>
            <a:endParaRPr lang="en-US" sz="12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80770" y="1165600"/>
            <a:ext cx="4792160" cy="2982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0000" y="270000"/>
            <a:ext cx="8604000" cy="62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суффиксов по спряжениям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274550" y="1581562"/>
            <a:ext cx="3249000" cy="991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схеме видно, что в настоящем времени суффикс выбирается не по смыслу, а по спряжению и форме глагола.
</a:t>
            </a:r>
            <a:endParaRPr lang="en-US" sz="957" dirty="0"/>
          </a:p>
        </p:txBody>
      </p:sp>
      <p:sp>
        <p:nvSpPr>
          <p:cNvPr id="7" name="Text 3"/>
          <p:cNvSpPr txBox="1"/>
          <p:nvPr/>
        </p:nvSpPr>
        <p:spPr>
          <a:xfrm>
            <a:off x="270000" y="2690637"/>
            <a:ext cx="3249000" cy="104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подтверждает главное правило: I спряжение связано с -ущ-, -ющ-, а II спряжение — с -ащ-, -ящ-.
</a:t>
            </a:r>
            <a:endParaRPr lang="en-US" sz="957" dirty="0"/>
          </a:p>
        </p:txBody>
      </p:sp>
      <p:sp>
        <p:nvSpPr>
          <p:cNvPr id="8" name="Text 4"/>
          <p:cNvSpPr txBox="1"/>
          <p:nvPr/>
        </p:nvSpPr>
        <p:spPr>
          <a:xfrm>
            <a:off x="274550" y="4355850"/>
            <a:ext cx="3249000" cy="419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57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 по теме «Словообразование действительных причастий»
</a:t>
            </a:r>
            <a:endParaRPr lang="en-US" sz="757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76200" y="270000"/>
            <a:ext cx="8597700" cy="58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Прошедшие действительные причастия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622" dirty="0"/>
          </a:p>
        </p:txBody>
      </p:sp>
      <p:sp>
        <p:nvSpPr>
          <p:cNvPr id="9" name="Text 2"/>
          <p:cNvSpPr txBox="1"/>
          <p:nvPr/>
        </p:nvSpPr>
        <p:spPr>
          <a:xfrm>
            <a:off x="423977" y="2084817"/>
            <a:ext cx="3648000" cy="80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3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Суффикс после гласной
</a:t>
            </a:r>
            <a:pPr algn="l" indent="0" marL="0">
              <a:lnSpc>
                <a:spcPct val="115000"/>
              </a:lnSpc>
              <a:buNone/>
            </a:pPr>
            <a:r>
              <a:rPr lang="en-US" sz="59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6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основа глагола оканчивается на гласную, обычно пишется суффикс -вш-. Так образуются формы увидевший, построивший, посеявший, где хорошо слышна связь с исходным глаголом.
</a:t>
            </a:r>
            <a:endParaRPr lang="en-US" sz="1037" dirty="0"/>
          </a:p>
        </p:txBody>
      </p:sp>
      <p:sp>
        <p:nvSpPr>
          <p:cNvPr id="10" name="Text 3"/>
          <p:cNvSpPr txBox="1"/>
          <p:nvPr/>
        </p:nvSpPr>
        <p:spPr>
          <a:xfrm>
            <a:off x="423977" y="3079489"/>
            <a:ext cx="3648000" cy="80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3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Суффикс после согласной
</a:t>
            </a:r>
            <a:pPr algn="l" indent="0" marL="0">
              <a:lnSpc>
                <a:spcPct val="115000"/>
              </a:lnSpc>
              <a:buNone/>
            </a:pPr>
            <a:r>
              <a:rPr lang="en-US" sz="59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6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основа оканчивается на согласную, используется суффикс -ш-. В эту группу входят несший, росший, замёрзший. Такие формы часто встречаются в описаниях действий, которые уже завершились.
</a:t>
            </a:r>
            <a:endParaRPr lang="en-US" sz="1037" dirty="0"/>
          </a:p>
        </p:txBody>
      </p:sp>
      <p:sp>
        <p:nvSpPr>
          <p:cNvPr id="11" name="Text 4"/>
          <p:cNvSpPr txBox="1"/>
          <p:nvPr/>
        </p:nvSpPr>
        <p:spPr>
          <a:xfrm>
            <a:off x="423977" y="1090150"/>
            <a:ext cx="3648000" cy="80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формы
</a:t>
            </a:r>
            <a:pPr algn="l" indent="0" marL="0">
              <a:lnSpc>
                <a:spcPct val="115000"/>
              </a:lnSpc>
              <a:buNone/>
            </a:pPr>
            <a:r>
              <a:rPr lang="en-US" sz="64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4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Прошедшие действительные причастия называют признак предмета по уже выполненному действию. Они помогают показать, что событие произошло раньше момента речи.
</a:t>
            </a:r>
            <a:endParaRPr lang="en-US" sz="1127" dirty="0"/>
          </a:p>
        </p:txBody>
      </p:sp>
      <p:sp>
        <p:nvSpPr>
          <p:cNvPr id="12" name="Text 5"/>
          <p:cNvSpPr txBox="1"/>
          <p:nvPr/>
        </p:nvSpPr>
        <p:spPr>
          <a:xfrm>
            <a:off x="423977" y="4074149"/>
            <a:ext cx="3648000" cy="80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запомнить
</a:t>
            </a:r>
            <a:pPr algn="l" indent="0" marL="0">
              <a:lnSpc>
                <a:spcPct val="115000"/>
              </a:lnSpc>
              <a:buNone/>
            </a:pPr>
            <a:r>
              <a:rPr lang="en-US" sz="6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3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Чтобы не ошибиться, сначала найдите глагол и посмотрите на основу. После этого легко выбрать нужный суффикс и понять, какое действие стало признаком предмета.
</a:t>
            </a:r>
            <a:endParaRPr lang="en-US" sz="1109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622" dirty="0"/>
          </a:p>
        </p:txBody>
      </p:sp>
      <p:sp>
        <p:nvSpPr>
          <p:cNvPr id="4" name="Text 1"/>
          <p:cNvSpPr txBox="1"/>
          <p:nvPr/>
        </p:nvSpPr>
        <p:spPr>
          <a:xfrm>
            <a:off x="268800" y="1955850"/>
            <a:ext cx="3516000" cy="123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Два варианта суффикса позволяют безошибочно образовать прошедшее действительное причастие: выбор зависит только от основы глагола.
</a:t>
            </a:r>
            <a:endParaRPr lang="en-US" sz="957" dirty="0"/>
          </a:p>
        </p:txBody>
      </p:sp>
      <p:sp>
        <p:nvSpPr>
          <p:cNvPr id="5" name="Text 2"/>
          <p:cNvSpPr txBox="1"/>
          <p:nvPr/>
        </p:nvSpPr>
        <p:spPr>
          <a:xfrm>
            <a:off x="4331600" y="1045761"/>
            <a:ext cx="4542300" cy="1231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7200" b="1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
</a:t>
            </a:r>
            <a:endParaRPr lang="en-US" sz="7200" dirty="0"/>
          </a:p>
        </p:txBody>
      </p:sp>
      <p:sp>
        <p:nvSpPr>
          <p:cNvPr id="6" name="Text 3"/>
          <p:cNvSpPr txBox="1"/>
          <p:nvPr/>
        </p:nvSpPr>
        <p:spPr>
          <a:xfrm>
            <a:off x="4331600" y="2377711"/>
            <a:ext cx="4542300" cy="12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23" b="1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правила помогают быстро отличить форму с суффиксом после гласной от формы после согласной.
</a:t>
            </a:r>
            <a:endParaRPr lang="en-US" sz="2423" dirty="0"/>
          </a:p>
        </p:txBody>
      </p:sp>
      <p:sp>
        <p:nvSpPr>
          <p:cNvPr id="7" name="Text 4"/>
          <p:cNvSpPr txBox="1"/>
          <p:nvPr/>
        </p:nvSpPr>
        <p:spPr>
          <a:xfrm>
            <a:off x="268800" y="4721675"/>
            <a:ext cx="3516000" cy="22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Правило образования прошедших действительных причастий в школьной грамматике русского языка
</a:t>
            </a:r>
            <a:endParaRPr lang="en-US" sz="757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8CC5F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86" y="2683375"/>
            <a:ext cx="2078229" cy="23541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191400" y="2942423"/>
            <a:ext cx="2322900" cy="2200403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630388" y="2967023"/>
            <a:ext cx="2322900" cy="2200403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7070386" y="2529775"/>
            <a:ext cx="2078229" cy="23541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270000" y="270000"/>
            <a:ext cx="8604000" cy="65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Пары слов для запоминания
</a:t>
            </a:r>
            <a:endParaRPr lang="en-US" sz="2000" dirty="0"/>
          </a:p>
        </p:txBody>
      </p:sp>
      <p:sp>
        <p:nvSpPr>
          <p:cNvPr id="10" name="Text 1"/>
          <p:cNvSpPr txBox="1"/>
          <p:nvPr/>
        </p:nvSpPr>
        <p:spPr>
          <a:xfrm>
            <a:off x="270000" y="1018775"/>
            <a:ext cx="1723200" cy="128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 и действие рядом
</a:t>
            </a:r>
            <a:pPr algn="l" indent="0" marL="0">
              <a:lnSpc>
                <a:spcPct val="115000"/>
              </a:lnSpc>
              <a:buNone/>
            </a:pPr>
            <a:r>
              <a:rPr lang="en-US" sz="1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карточке рядом стоят глагол и причастие: сказать — сказавший. Такая пара сразу показывает, как из действия рождается признак предмета. Подчёркнутый суффикс помогает заметить, что форма относится к прошедшему времени и уже завершённому действию.
</a:t>
            </a:r>
            <a:endParaRPr lang="en-US" sz="857" dirty="0"/>
          </a:p>
        </p:txBody>
      </p:sp>
      <p:sp>
        <p:nvSpPr>
          <p:cNvPr id="11" name="Text 2"/>
          <p:cNvSpPr txBox="1"/>
          <p:nvPr/>
        </p:nvSpPr>
        <p:spPr>
          <a:xfrm>
            <a:off x="2277200" y="1018775"/>
            <a:ext cx="1723200" cy="128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действие уже произошло
</a:t>
            </a:r>
            <a:pPr algn="l" indent="0" marL="0">
              <a:lnSpc>
                <a:spcPct val="115000"/>
              </a:lnSpc>
              <a:buNone/>
            </a:pPr>
            <a:r>
              <a:rPr lang="en-US" sz="1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Потерять — потерявший, принести — принесший. В этих примерах легко увидеть связь между результатом действия и признаком человека или предмета. Иллюстрация может показать ученика с карточками, где глагол слева, а причастие справа.
</a:t>
            </a:r>
            <a:endParaRPr lang="en-US" sz="857" dirty="0"/>
          </a:p>
        </p:txBody>
      </p:sp>
      <p:sp>
        <p:nvSpPr>
          <p:cNvPr id="12" name="Text 3"/>
          <p:cNvSpPr txBox="1"/>
          <p:nvPr/>
        </p:nvSpPr>
        <p:spPr>
          <a:xfrm>
            <a:off x="4704550" y="1018775"/>
            <a:ext cx="1723200" cy="128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Одинаковая модель в новых словах
</a:t>
            </a:r>
            <a:pPr algn="l" indent="0" marL="0">
              <a:lnSpc>
                <a:spcPct val="115000"/>
              </a:lnSpc>
              <a:buNone/>
            </a:pPr>
            <a:r>
              <a:rPr lang="en-US" sz="1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Вырости — выросший — ещё одна удобная пара для запоминания. Смысл остаётся один: кто-то уже совершил действие, и это действие стало его признаком. На изображении уместно выделить суффикс и показать стрелку от глагола к причастию.
</a:t>
            </a:r>
            <a:endParaRPr lang="en-US" sz="857" dirty="0"/>
          </a:p>
        </p:txBody>
      </p:sp>
      <p:sp>
        <p:nvSpPr>
          <p:cNvPr id="13" name="Text 4"/>
          <p:cNvSpPr txBox="1"/>
          <p:nvPr/>
        </p:nvSpPr>
        <p:spPr>
          <a:xfrm>
            <a:off x="7150850" y="1018775"/>
            <a:ext cx="1723200" cy="128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Короткие пары для тренировки
</a:t>
            </a:r>
            <a:pPr algn="l" indent="0" marL="0">
              <a:lnSpc>
                <a:spcPct val="115000"/>
              </a:lnSpc>
              <a:buNone/>
            </a:pPr>
            <a:r>
              <a:rPr lang="en-US" sz="1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ряды удобно повторять вслух и сравнивать по образцу. Чем внимательнее ученик смотрит на основу слова, тем легче ему заметить нужный суффикс и не перепутать причастие с другой формой глагола.
</a:t>
            </a:r>
            <a:endParaRPr lang="en-US" sz="857" dirty="0"/>
          </a:p>
        </p:txBody>
      </p:sp>
      <p:sp>
        <p:nvSpPr>
          <p:cNvPr id="14" name="Text 5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622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70123" y="1426575"/>
            <a:ext cx="8603753" cy="33729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70000" y="270000"/>
            <a:ext cx="8604000" cy="36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Памятка выбора суффикса
</a:t>
            </a:r>
            <a:endParaRPr lang="en-US" sz="2000" dirty="0"/>
          </a:p>
        </p:txBody>
      </p:sp>
      <p:sp>
        <p:nvSpPr>
          <p:cNvPr id="4" name="Text 1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622" dirty="0"/>
          </a:p>
        </p:txBody>
      </p:sp>
      <p:sp>
        <p:nvSpPr>
          <p:cNvPr id="5" name="Text 2"/>
          <p:cNvSpPr txBox="1"/>
          <p:nvPr/>
        </p:nvSpPr>
        <p:spPr>
          <a:xfrm>
            <a:off x="270000" y="690550"/>
            <a:ext cx="8604000" cy="25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 последовательность действий при образовании действительных причастий: от определения формы глагола до выбора суффикса и окончания.
</a:t>
            </a:r>
            <a:endParaRPr lang="en-US" sz="11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572594" y="919100"/>
            <a:ext cx="5999013" cy="20379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0000" y="270000"/>
            <a:ext cx="8604000" cy="49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модели и примеры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783838" y="3711102"/>
            <a:ext cx="3249000" cy="99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помогает увидеть, как время и строение основы влияют на выбор суффикса в действительных причастиях.
</a:t>
            </a:r>
            <a:endParaRPr lang="en-US" sz="957" dirty="0"/>
          </a:p>
        </p:txBody>
      </p:sp>
      <p:sp>
        <p:nvSpPr>
          <p:cNvPr id="7" name="Text 3"/>
          <p:cNvSpPr txBox="1"/>
          <p:nvPr/>
        </p:nvSpPr>
        <p:spPr>
          <a:xfrm>
            <a:off x="5111162" y="3686502"/>
            <a:ext cx="3249000" cy="104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настоящем времени решает спряжение, а в прошедшем — конечный звук основы. Поэтому важно сначала определить форму глагола, а уже потом выбирать суффикс.
</a:t>
            </a:r>
            <a:endParaRPr lang="en-US" sz="957" dirty="0"/>
          </a:p>
        </p:txBody>
      </p:sp>
      <p:sp>
        <p:nvSpPr>
          <p:cNvPr id="8" name="Text 4"/>
          <p:cNvSpPr txBox="1"/>
          <p:nvPr/>
        </p:nvSpPr>
        <p:spPr>
          <a:xfrm>
            <a:off x="783850" y="3149788"/>
            <a:ext cx="3561900" cy="1521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57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Школьные модели образования действительных причастий в русском языке
</a:t>
            </a:r>
            <a:endParaRPr lang="en-US" sz="757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80725" y="1675625"/>
            <a:ext cx="303450" cy="3468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513142" y="1675625"/>
            <a:ext cx="216750" cy="3468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658883" y="1675625"/>
            <a:ext cx="303450" cy="3468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837233" y="1719065"/>
            <a:ext cx="324900" cy="25992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622" dirty="0"/>
          </a:p>
        </p:txBody>
      </p:sp>
      <p:sp>
        <p:nvSpPr>
          <p:cNvPr id="7" name="Text 1"/>
          <p:cNvSpPr txBox="1"/>
          <p:nvPr/>
        </p:nvSpPr>
        <p:spPr>
          <a:xfrm>
            <a:off x="270000" y="270000"/>
            <a:ext cx="8604000" cy="65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Окончания причастий
</a:t>
            </a:r>
            <a:endParaRPr lang="en-US" sz="2000" dirty="0"/>
          </a:p>
        </p:txBody>
      </p:sp>
      <p:sp>
        <p:nvSpPr>
          <p:cNvPr id="8" name="Text 2"/>
          <p:cNvSpPr txBox="1"/>
          <p:nvPr/>
        </p:nvSpPr>
        <p:spPr>
          <a:xfrm>
            <a:off x="270000" y="2366023"/>
            <a:ext cx="2036700" cy="156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Мужской род
</a:t>
            </a:r>
            <a:pPr algn="l" indent="0" marL="0">
              <a:lnSpc>
                <a:spcPct val="115000"/>
              </a:lnSpc>
              <a:buNone/>
            </a:pPr>
            <a:r>
              <a:rPr lang="en-US" sz="2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Читающий ученик отвечает на вопрос какой? и согласуется со словом ученик. Окончание показывает род, число и падеж, как у прилагательного.
</a:t>
            </a:r>
            <a:endParaRPr lang="en-US" sz="1057" dirty="0"/>
          </a:p>
        </p:txBody>
      </p:sp>
      <p:sp>
        <p:nvSpPr>
          <p:cNvPr id="9" name="Text 3"/>
          <p:cNvSpPr txBox="1"/>
          <p:nvPr/>
        </p:nvSpPr>
        <p:spPr>
          <a:xfrm>
            <a:off x="2459081" y="2366023"/>
            <a:ext cx="2036700" cy="156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Женский род
</a:t>
            </a:r>
            <a:pPr algn="l" indent="0" marL="0">
              <a:lnSpc>
                <a:spcPct val="115000"/>
              </a:lnSpc>
              <a:buNone/>
            </a:pPr>
            <a:r>
              <a:rPr lang="en-US" sz="2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Читающая девочка — пример согласования причастия с существительным женского рода. Изменение окончания помогает связать признак с нужным словом в предложении.
</a:t>
            </a:r>
            <a:endParaRPr lang="en-US" sz="1057" dirty="0"/>
          </a:p>
        </p:txBody>
      </p:sp>
      <p:sp>
        <p:nvSpPr>
          <p:cNvPr id="10" name="Text 4"/>
          <p:cNvSpPr txBox="1"/>
          <p:nvPr/>
        </p:nvSpPr>
        <p:spPr>
          <a:xfrm>
            <a:off x="4648162" y="2366023"/>
            <a:ext cx="2036700" cy="156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Средний род
</a:t>
            </a:r>
            <a:pPr algn="l" indent="0" marL="0">
              <a:lnSpc>
                <a:spcPct val="115000"/>
              </a:lnSpc>
              <a:buNone/>
            </a:pPr>
            <a:r>
              <a:rPr lang="en-US" sz="2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Читающее письмо показывает, что причастие может стоять и при слове среднего рода. Форма меняется по тем же грамматическим признакам, что и прилагательное.
</a:t>
            </a:r>
            <a:endParaRPr lang="en-US" sz="1057" dirty="0"/>
          </a:p>
        </p:txBody>
      </p:sp>
      <p:sp>
        <p:nvSpPr>
          <p:cNvPr id="11" name="Text 5"/>
          <p:cNvSpPr txBox="1"/>
          <p:nvPr/>
        </p:nvSpPr>
        <p:spPr>
          <a:xfrm>
            <a:off x="6837243" y="2366023"/>
            <a:ext cx="2036700" cy="156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Множественное число
</a:t>
            </a:r>
            <a:pPr algn="l" indent="0" marL="0">
              <a:lnSpc>
                <a:spcPct val="115000"/>
              </a:lnSpc>
              <a:buNone/>
            </a:pPr>
            <a:r>
              <a:rPr lang="en-US" sz="2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Читающие дети — форма множественного числа. Причастие сохраняет связь с существительным и подстраивает окончание под число, падеж и смысл высказывания.
</a:t>
            </a:r>
            <a:endParaRPr lang="en-US" sz="1057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70000" y="270000"/>
            <a:ext cx="7815300" cy="74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орфографические трудности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622" dirty="0"/>
          </a:p>
        </p:txBody>
      </p:sp>
      <p:sp>
        <p:nvSpPr>
          <p:cNvPr id="9" name="Text 2"/>
          <p:cNvSpPr txBox="1"/>
          <p:nvPr/>
        </p:nvSpPr>
        <p:spPr>
          <a:xfrm>
            <a:off x="469425" y="1517900"/>
            <a:ext cx="3534000" cy="122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определяют вид
</a:t>
            </a:r>
            <a:pPr algn="l" indent="0" marL="0">
              <a:lnSpc>
                <a:spcPct val="115000"/>
              </a:lnSpc>
              <a:buNone/>
            </a:pPr>
            <a:r>
              <a:rPr lang="en-US" sz="5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Ошибка часто начинается с неверного выбора формы. Если не понять, совершенного или несовершенного вида глагол, легко подобрать не тот суффикс и получить неправильное причастие.
</a:t>
            </a:r>
            <a:endParaRPr lang="en-US" sz="1157" dirty="0"/>
          </a:p>
        </p:txBody>
      </p:sp>
      <p:sp>
        <p:nvSpPr>
          <p:cNvPr id="10" name="Text 3"/>
          <p:cNvSpPr txBox="1"/>
          <p:nvPr/>
        </p:nvSpPr>
        <p:spPr>
          <a:xfrm>
            <a:off x="469375" y="3220375"/>
            <a:ext cx="3534000" cy="122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Смотрят на основу
</a:t>
            </a:r>
            <a:pPr algn="l" indent="0" marL="0">
              <a:lnSpc>
                <a:spcPct val="115000"/>
              </a:lnSpc>
              <a:buNone/>
            </a:pPr>
            <a:r>
              <a:rPr lang="en-US" sz="5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прошедших причастиях нужно внимательно проверить, чем оканчивается основа глагола. После гласной обычно пишется -вш-, а после согласной — -ш-, например: увидевший, несший.
</a:t>
            </a:r>
            <a:endParaRPr lang="en-US" sz="1157" dirty="0"/>
          </a:p>
        </p:txBody>
      </p:sp>
      <p:sp>
        <p:nvSpPr>
          <p:cNvPr id="11" name="Text 4"/>
          <p:cNvSpPr txBox="1"/>
          <p:nvPr/>
        </p:nvSpPr>
        <p:spPr>
          <a:xfrm>
            <a:off x="4820849" y="1517900"/>
            <a:ext cx="3534000" cy="122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Проверяют спряжение
</a:t>
            </a:r>
            <a:pPr algn="l" indent="0" marL="0">
              <a:lnSpc>
                <a:spcPct val="115000"/>
              </a:lnSpc>
              <a:buNone/>
            </a:pPr>
            <a:r>
              <a:rPr lang="en-US" sz="5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настоящего времени особенно важно определить спряжение по форме 3-го лица множественного числа. Именно оно подсказывает, писать ли -ущ-, -ющ- или -ащ-, -ящ-.
</a:t>
            </a:r>
            <a:endParaRPr lang="en-US" sz="1157" dirty="0"/>
          </a:p>
        </p:txBody>
      </p:sp>
      <p:sp>
        <p:nvSpPr>
          <p:cNvPr id="12" name="Text 5"/>
          <p:cNvSpPr txBox="1"/>
          <p:nvPr/>
        </p:nvSpPr>
        <p:spPr>
          <a:xfrm>
            <a:off x="4822900" y="3220375"/>
            <a:ext cx="3534000" cy="122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 угадывают по смыслу
</a:t>
            </a:r>
            <a:pPr algn="l" indent="0" marL="0">
              <a:lnSpc>
                <a:spcPct val="115000"/>
              </a:lnSpc>
              <a:buNone/>
            </a:pPr>
            <a:r>
              <a:rPr lang="en-US" sz="5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Смысл слова не заменяет правило. Формы видящий, слышащий, строящий, читающий нужно выводить по алгоритму, а не подбирать на слух или по похожим словам.
</a:t>
            </a:r>
            <a:endParaRPr lang="en-US" sz="1157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80770" y="1165600"/>
            <a:ext cx="4792160" cy="2982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0000" y="270000"/>
            <a:ext cx="8604000" cy="62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влияет на форму причастия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274550" y="1581562"/>
            <a:ext cx="3249000" cy="991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каждого причастия сначала нужен подходящий глагол, а затем — грамматическая проверка его признаков.
</a:t>
            </a:r>
            <a:endParaRPr lang="en-US" sz="957" dirty="0"/>
          </a:p>
        </p:txBody>
      </p:sp>
      <p:sp>
        <p:nvSpPr>
          <p:cNvPr id="7" name="Text 3"/>
          <p:cNvSpPr txBox="1"/>
          <p:nvPr/>
        </p:nvSpPr>
        <p:spPr>
          <a:xfrm>
            <a:off x="270000" y="2690637"/>
            <a:ext cx="3249000" cy="104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 четыре фактора равны по значимости: без любого из них форма либо не образуется, либо пишется с ошибкой.
</a:t>
            </a:r>
            <a:endParaRPr lang="en-US" sz="957" dirty="0"/>
          </a:p>
        </p:txBody>
      </p:sp>
      <p:sp>
        <p:nvSpPr>
          <p:cNvPr id="8" name="Text 4"/>
          <p:cNvSpPr txBox="1"/>
          <p:nvPr/>
        </p:nvSpPr>
        <p:spPr>
          <a:xfrm>
            <a:off x="274550" y="4355850"/>
            <a:ext cx="3249000" cy="419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57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 материалам школьного курса русского языка
</a:t>
            </a:r>
            <a:endParaRPr lang="en-US" sz="757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622" dirty="0"/>
          </a:p>
        </p:txBody>
      </p:sp>
      <p:sp>
        <p:nvSpPr>
          <p:cNvPr id="8" name="Text 1"/>
          <p:cNvSpPr txBox="1"/>
          <p:nvPr/>
        </p:nvSpPr>
        <p:spPr>
          <a:xfrm>
            <a:off x="276200" y="270000"/>
            <a:ext cx="8597700" cy="66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Частые ошибки учеников
</a:t>
            </a:r>
            <a:endParaRPr lang="en-US" sz="2000" dirty="0"/>
          </a:p>
        </p:txBody>
      </p:sp>
      <p:sp>
        <p:nvSpPr>
          <p:cNvPr id="9" name="Text 2"/>
          <p:cNvSpPr txBox="1"/>
          <p:nvPr/>
        </p:nvSpPr>
        <p:spPr>
          <a:xfrm>
            <a:off x="276200" y="1991600"/>
            <a:ext cx="2095200" cy="151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Суффикс по смыслу
</a:t>
            </a:r>
            <a:pPr algn="l" indent="0" marL="0">
              <a:lnSpc>
                <a:spcPct val="115000"/>
              </a:lnSpc>
              <a:buNone/>
            </a:pPr>
            <a:r>
              <a:rPr lang="en-US" sz="5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ученики подбирают суффикс по звучанию или смыслу слова. Это ведёт к ошибкам вроде пишащий вместо пишущий, хотя проверка должна начинаться с глагола.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2443743" y="1991605"/>
            <a:ext cx="2095200" cy="151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Путаница в спряжении
</a:t>
            </a:r>
            <a:pPr algn="l" indent="0" marL="0">
              <a:lnSpc>
                <a:spcPct val="115000"/>
              </a:lnSpc>
              <a:buNone/>
            </a:pPr>
            <a:r>
              <a:rPr lang="en-US" sz="5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не определить спряжение, легко выбрать неверный суффикс настоящего времени. Формы слышат, видят, строят и пишут помогают правильно установить нужный тип спряжения.
</a:t>
            </a:r>
            <a:endParaRPr lang="en-US" sz="1100" dirty="0"/>
          </a:p>
        </p:txBody>
      </p:sp>
      <p:sp>
        <p:nvSpPr>
          <p:cNvPr id="11" name="Text 4"/>
          <p:cNvSpPr txBox="1"/>
          <p:nvPr/>
        </p:nvSpPr>
        <p:spPr>
          <a:xfrm>
            <a:off x="4611290" y="1991605"/>
            <a:ext cx="2095200" cy="151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Неверная основа
</a:t>
            </a:r>
            <a:pPr algn="l" indent="0" marL="0">
              <a:lnSpc>
                <a:spcPct val="115000"/>
              </a:lnSpc>
              <a:buNone/>
            </a:pPr>
            <a:r>
              <a:rPr lang="en-US" sz="5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прошедших причастиях ошибаются, когда не замечают, на что оканчивается основа. Именно от этого зависит выбор между -вш- и -ш-, например: замёрзший, а не замёрзвший.
</a:t>
            </a:r>
            <a:endParaRPr lang="en-US" sz="1100" dirty="0"/>
          </a:p>
        </p:txBody>
      </p:sp>
      <p:sp>
        <p:nvSpPr>
          <p:cNvPr id="12" name="Text 5"/>
          <p:cNvSpPr txBox="1"/>
          <p:nvPr/>
        </p:nvSpPr>
        <p:spPr>
          <a:xfrm>
            <a:off x="6778840" y="1991605"/>
            <a:ext cx="2095200" cy="151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без алгоритма
</a:t>
            </a:r>
            <a:pPr algn="l" indent="0" marL="0">
              <a:lnSpc>
                <a:spcPct val="115000"/>
              </a:lnSpc>
              <a:buNone/>
            </a:pPr>
            <a:r>
              <a:rPr lang="en-US" sz="5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Чтобы избежать ошибок, нужно идти по шагам: найти глагол, определить форму, затем выбрать суффикс. Без этой последовательности легко получить неправильные формы, например строющий.
</a:t>
            </a:r>
            <a:endParaRPr lang="en-US" sz="11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407479" y="0"/>
            <a:ext cx="4736641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622" dirty="0"/>
          </a:p>
        </p:txBody>
      </p:sp>
      <p:sp>
        <p:nvSpPr>
          <p:cNvPr id="10" name="Text 1"/>
          <p:cNvSpPr txBox="1"/>
          <p:nvPr/>
        </p:nvSpPr>
        <p:spPr>
          <a:xfrm>
            <a:off x="276200" y="270000"/>
            <a:ext cx="3847500" cy="95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 разбора слова
</a:t>
            </a:r>
            <a:endParaRPr lang="en-US" sz="2000" dirty="0"/>
          </a:p>
        </p:txBody>
      </p:sp>
      <p:sp>
        <p:nvSpPr>
          <p:cNvPr id="11" name="Text 2"/>
          <p:cNvSpPr txBox="1"/>
          <p:nvPr/>
        </p:nvSpPr>
        <p:spPr>
          <a:xfrm>
            <a:off x="450575" y="2138365"/>
            <a:ext cx="3481500" cy="62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1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Определить вид и время
</a:t>
            </a:r>
            <a:pPr algn="l" indent="0" marL="0">
              <a:lnSpc>
                <a:spcPct val="115000"/>
              </a:lnSpc>
              <a:buNone/>
            </a:pPr>
            <a:r>
              <a:rPr lang="en-US" sz="49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3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Затем выясняют, относится ли форма к настоящему или прошедшему времени. Это сразу сужает выбор суффиксов и помогает понять, какой путь разборa выбрать дальше.
</a:t>
            </a:r>
            <a:endParaRPr lang="en-US" sz="1019" dirty="0"/>
          </a:p>
        </p:txBody>
      </p:sp>
      <p:sp>
        <p:nvSpPr>
          <p:cNvPr id="12" name="Text 3"/>
          <p:cNvSpPr txBox="1"/>
          <p:nvPr/>
        </p:nvSpPr>
        <p:spPr>
          <a:xfrm>
            <a:off x="450575" y="2840443"/>
            <a:ext cx="3481500" cy="62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1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Проверить спряжение или основу
</a:t>
            </a:r>
            <a:pPr algn="l" indent="0" marL="0">
              <a:lnSpc>
                <a:spcPct val="115000"/>
              </a:lnSpc>
              <a:buNone/>
            </a:pPr>
            <a:r>
              <a:rPr lang="en-US" sz="49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3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настоящего времени определяют спряжение, а для прошедшего внимательно смотрят на конец основы. От этого зависит, появится ли -ущ-, -ющ-, -ащ-, -ящ-, -вш- или -ш-.
</a:t>
            </a:r>
            <a:endParaRPr lang="en-US" sz="1019" dirty="0"/>
          </a:p>
        </p:txBody>
      </p:sp>
      <p:sp>
        <p:nvSpPr>
          <p:cNvPr id="13" name="Text 4"/>
          <p:cNvSpPr txBox="1"/>
          <p:nvPr/>
        </p:nvSpPr>
        <p:spPr>
          <a:xfrm>
            <a:off x="450575" y="1436274"/>
            <a:ext cx="3481500" cy="62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7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Найти исходный глагол
</a:t>
            </a:r>
            <a:pPr algn="l" indent="0" marL="0">
              <a:lnSpc>
                <a:spcPct val="115000"/>
              </a:lnSpc>
              <a:buNone/>
            </a:pPr>
            <a:r>
              <a:rPr lang="en-US" sz="46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9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нужно восстановить глагол, от которого образовано причастие. Именно он показывает, какое действие лежит в основе слова и какие грамматические признаки нужно проверить.
</a:t>
            </a:r>
            <a:endParaRPr lang="en-US" sz="976" dirty="0"/>
          </a:p>
        </p:txBody>
      </p:sp>
      <p:sp>
        <p:nvSpPr>
          <p:cNvPr id="14" name="Text 5"/>
          <p:cNvSpPr txBox="1"/>
          <p:nvPr/>
        </p:nvSpPr>
        <p:spPr>
          <a:xfrm>
            <a:off x="450575" y="3542521"/>
            <a:ext cx="3481500" cy="62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1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Добавить суффикс
</a:t>
            </a:r>
            <a:pPr algn="l" indent="0" marL="0">
              <a:lnSpc>
                <a:spcPct val="115000"/>
              </a:lnSpc>
              <a:buNone/>
            </a:pPr>
            <a:r>
              <a:rPr lang="en-US" sz="49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3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проверки выбирают нужный суффикс и образуют причастие: читающий, строящий, прочитавший, несший. Этот шаг закрепляет связь слова с действием и временем.
</a:t>
            </a:r>
            <a:endParaRPr lang="en-US" sz="1019" dirty="0"/>
          </a:p>
        </p:txBody>
      </p:sp>
      <p:sp>
        <p:nvSpPr>
          <p:cNvPr id="15" name="Text 6"/>
          <p:cNvSpPr txBox="1"/>
          <p:nvPr/>
        </p:nvSpPr>
        <p:spPr>
          <a:xfrm>
            <a:off x="450575" y="4244599"/>
            <a:ext cx="3481500" cy="62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1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Подобрать окончание
</a:t>
            </a:r>
            <a:pPr algn="l" indent="0" marL="0">
              <a:lnSpc>
                <a:spcPct val="115000"/>
              </a:lnSpc>
              <a:buNone/>
            </a:pPr>
            <a:r>
              <a:rPr lang="en-US" sz="49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3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конце причастие согласуют с существительным по роду, числу и падежу. Так форма становится грамматически точной и подходит для предложения без ошибки.
</a:t>
            </a:r>
            <a:endParaRPr lang="en-US" sz="1019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89625" y="1084998"/>
            <a:ext cx="7012800" cy="1392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важно запомнить
</a:t>
            </a:r>
            <a:endParaRPr lang="en-US" sz="2400" dirty="0"/>
          </a:p>
        </p:txBody>
      </p:sp>
      <p:sp>
        <p:nvSpPr>
          <p:cNvPr id="4" name="Text 1"/>
          <p:cNvSpPr txBox="1"/>
          <p:nvPr/>
        </p:nvSpPr>
        <p:spPr>
          <a:xfrm>
            <a:off x="289625" y="2690125"/>
            <a:ext cx="4487100" cy="130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Действительные причастия образуются от глаголов и сохраняют связь с действием. Если определить вид, спряжение и основу слова, выбрать суффикс и окончание будет намного проще.
</a:t>
            </a:r>
            <a:endParaRPr lang="en-US" sz="1057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2026-05-28T06:07:07Z</dcterms:created>
  <dcterms:modified xsi:type="dcterms:W3CDTF">2026-05-28T06:07:07Z</dcterms:modified>
</cp:coreProperties>
</file>