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jpeg"/><Relationship Id="rId6" Type="http://schemas.openxmlformats.org/officeDocument/2006/relationships/image" Target="../media/image-14-6.png"/><Relationship Id="rId7" Type="http://schemas.openxmlformats.org/officeDocument/2006/relationships/image" Target="../media/image-14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88718" y="1625601"/>
            <a:ext cx="2407130" cy="251777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3855" y="1259173"/>
            <a:ext cx="4447671" cy="23909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окружность: основные понятия и связи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многоугольники связаны с окружностью и почему это важно?
</a:t>
            </a:r>
            <a:endParaRPr lang="en-US" sz="3500" dirty="0"/>
          </a:p>
        </p:txBody>
      </p:sp>
      <p:sp>
        <p:nvSpPr>
          <p:cNvPr id="7" name="Text 1"/>
          <p:cNvSpPr txBox="1"/>
          <p:nvPr/>
        </p:nvSpPr>
        <p:spPr>
          <a:xfrm>
            <a:off x="953854" y="3740289"/>
            <a:ext cx="4447671" cy="5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8125" y="2946713"/>
            <a:ext cx="8620125" cy="18688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2065" y="952499"/>
            <a:ext cx="8199870" cy="176783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многоугольники и 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фигуры помогают находить углы, строить чертежи и решать задачи на периметр, площадь и доказательства свойств фигур.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многоугольник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73258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 образован замкнутой ломаной, у которой каждое звено соединяется с соседним, а соседние звенья не лежат на одной прямой.
</a:t>
            </a:r>
            <a:endParaRPr lang="en-US" sz="1328" dirty="0"/>
          </a:p>
        </p:txBody>
      </p:sp>
      <p:sp>
        <p:nvSpPr>
          <p:cNvPr id="11" name="Text 3"/>
          <p:cNvSpPr txBox="1"/>
          <p:nvPr/>
        </p:nvSpPr>
        <p:spPr>
          <a:xfrm>
            <a:off x="2337649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любой такой фигуры можно выделить стороны, вершины и внутренние углы. Именно эти элементы используют при вычислениях и доказательствах.
</a:t>
            </a:r>
            <a:endParaRPr lang="en-US" sz="1328" dirty="0"/>
          </a:p>
        </p:txBody>
      </p:sp>
      <p:sp>
        <p:nvSpPr>
          <p:cNvPr id="12" name="Text 4"/>
          <p:cNvSpPr txBox="1"/>
          <p:nvPr/>
        </p:nvSpPr>
        <p:spPr>
          <a:xfrm>
            <a:off x="4002040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 числу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имеет три стороны, четырёхугольник — четыре, пятиугольник — пять. Название фигуры обычно связано с количеством её сторон.
</a:t>
            </a:r>
            <a:endParaRPr lang="en-US" sz="1328" dirty="0"/>
          </a:p>
        </p:txBody>
      </p:sp>
      <p:sp>
        <p:nvSpPr>
          <p:cNvPr id="13" name="Text 5"/>
          <p:cNvSpPr txBox="1"/>
          <p:nvPr/>
        </p:nvSpPr>
        <p:spPr>
          <a:xfrm>
            <a:off x="5666432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Выпуклый многоугольник целиком лежит по одну сторону от каждой своей стороны, поэтому его углы не превышают 180°.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330823" y="2699766"/>
            <a:ext cx="1279777" cy="192807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Невыпуклые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невыпуклого многоугольника есть хотя бы один внутренний угол больше 180°. Такая форма встречается реже, но тоже изучается в геометрии.
</a:t>
            </a:r>
            <a:endParaRPr lang="en-US" sz="13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круг и их элементы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640699" y="2648455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задаётся центром и радиусом: это линия, все точки которой находятся на одинаковом расстоянии от центра.
</a:t>
            </a:r>
            <a:endParaRPr lang="en-US" sz="860" dirty="0"/>
          </a:p>
        </p:txBody>
      </p:sp>
      <p:sp>
        <p:nvSpPr>
          <p:cNvPr id="12" name="Text 3"/>
          <p:cNvSpPr txBox="1"/>
          <p:nvPr/>
        </p:nvSpPr>
        <p:spPr>
          <a:xfrm>
            <a:off x="640699" y="3056432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и 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 точкой окружности. Диаметр проходит через центр, а его длина равна двум радиусам.
</a:t>
            </a:r>
            <a:endParaRPr lang="en-US" sz="860" dirty="0"/>
          </a:p>
        </p:txBody>
      </p:sp>
      <p:sp>
        <p:nvSpPr>
          <p:cNvPr id="13" name="Text 4"/>
          <p:cNvSpPr txBox="1"/>
          <p:nvPr/>
        </p:nvSpPr>
        <p:spPr>
          <a:xfrm>
            <a:off x="640699" y="3464409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любые две точки окружности. В отличие от диаметра, она не обязана проходить через центр.
</a:t>
            </a:r>
            <a:endParaRPr lang="en-US" sz="860" dirty="0"/>
          </a:p>
        </p:txBody>
      </p:sp>
      <p:sp>
        <p:nvSpPr>
          <p:cNvPr id="14" name="Text 5"/>
          <p:cNvSpPr txBox="1"/>
          <p:nvPr/>
        </p:nvSpPr>
        <p:spPr>
          <a:xfrm>
            <a:off x="640699" y="3872385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Дуга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Дугой называют часть окружности между двумя точками. Она помогает описывать и сравнивать участки окружности в задачах.
</a:t>
            </a:r>
            <a:endParaRPr lang="en-US" sz="860" dirty="0"/>
          </a:p>
        </p:txBody>
      </p:sp>
      <p:sp>
        <p:nvSpPr>
          <p:cNvPr id="15" name="Text 6"/>
          <p:cNvSpPr txBox="1"/>
          <p:nvPr/>
        </p:nvSpPr>
        <p:spPr>
          <a:xfrm>
            <a:off x="640699" y="4280361"/>
            <a:ext cx="3751420" cy="3385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
</a:t>
            </a:r>
            <a:pPr algn="l" indent="0" marL="0">
              <a:lnSpc>
                <a:spcPct val="100000"/>
              </a:lnSpc>
              <a:buNone/>
            </a:pPr>
            <a:r>
              <a:rPr lang="en-US" sz="1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включает все точки внутри окружности вместе с самой границей, поэтому это не только линия, но и внутренняя область.
</a:t>
            </a:r>
            <a:endParaRPr lang="en-US" sz="8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изменяется сумма внутренних углов многоугольника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каждым новым боком сумма увеличивается на 180°, поэтому удобно пользоваться общей формулой для любого числа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многоугольника, тем больше сумма его внутренних углов; правило одинаково для всех n-угольников.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формула суммы внутренних углов многоугольника: (n−2)×180°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767393"/>
            <a:ext cx="4392940" cy="140186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многоугольников и их признаки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меняются число сторон и сумма внутренних углов у самых распространённых многоугольников.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сторон ведёт к росту суммы внутренних углов; правильный многоугольник дополнительно имеет равные стороны и равные углы.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геометрии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7260" y="1014846"/>
            <a:ext cx="3987384" cy="348857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и внешние углы многоугольника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5224244" y="1039007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Смежные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8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и внешний углы при одной вершине образуют смежную пару, поэтому их сумма всегда равна 180°. Это удобно при решении задач.
</a:t>
            </a:r>
            <a:endParaRPr lang="en-US" sz="1374" dirty="0"/>
          </a:p>
        </p:txBody>
      </p:sp>
      <p:sp>
        <p:nvSpPr>
          <p:cNvPr id="10" name="Text 3"/>
          <p:cNvSpPr txBox="1"/>
          <p:nvPr/>
        </p:nvSpPr>
        <p:spPr>
          <a:xfrm>
            <a:off x="5224244" y="1993623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внутренних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любого n-угольника сумма внутренних углов вычисляется по формуле (n−2)×180°. Она помогает находить неизвестные углы без полного измерения фигуры.
</a:t>
            </a:r>
            <a:endParaRPr lang="en-US" sz="1215" dirty="0"/>
          </a:p>
        </p:txBody>
      </p:sp>
      <p:sp>
        <p:nvSpPr>
          <p:cNvPr id="11" name="Text 4"/>
          <p:cNvSpPr txBox="1"/>
          <p:nvPr/>
        </p:nvSpPr>
        <p:spPr>
          <a:xfrm>
            <a:off x="5224244" y="2948239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внешних углов
</a:t>
            </a:r>
            <a:pPr algn="l" indent="0" marL="0">
              <a:lnSpc>
                <a:spcPct val="100000"/>
              </a:lnSpc>
              <a:buNone/>
            </a:pPr>
            <a:r>
              <a:rPr lang="en-US" sz="8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многоугольник выпуклый, сумма всех его внешних углов всегда равна 360°, независимо от числа сторон. Это важное и очень удобное свойство.
</a:t>
            </a:r>
            <a:endParaRPr lang="en-US" sz="1296" dirty="0"/>
          </a:p>
        </p:txBody>
      </p:sp>
      <p:sp>
        <p:nvSpPr>
          <p:cNvPr id="12" name="Text 5"/>
          <p:cNvSpPr txBox="1"/>
          <p:nvPr/>
        </p:nvSpPr>
        <p:spPr>
          <a:xfrm>
            <a:off x="5224244" y="3902856"/>
            <a:ext cx="3498254" cy="78344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углы особенно полезны для правильных многоугольников: если известен один угол, остальные легко найти по одинаковому распределению углов.
</a:t>
            </a:r>
            <a:endParaRPr lang="en-US" sz="127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1649" y="2572166"/>
            <a:ext cx="2458231" cy="20837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2356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и касание сторон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351023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называют вписанной, если она касается каждой стороны многоугольника. Тогда она находится внутри фигуры и не выходит за её границы.
</a:t>
            </a:r>
            <a:endParaRPr lang="en-US" sz="1144" dirty="0"/>
          </a:p>
        </p:txBody>
      </p:sp>
      <p:sp>
        <p:nvSpPr>
          <p:cNvPr id="11" name="Text 3"/>
          <p:cNvSpPr txBox="1"/>
          <p:nvPr/>
        </p:nvSpPr>
        <p:spPr>
          <a:xfrm>
            <a:off x="351023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к стороне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из центра опустить перпендикуляр на сторону, полученный отрезок будет радиусом вписанной окружности. Он равен расстоянию до любой стороны.
</a:t>
            </a:r>
            <a:endParaRPr lang="en-US" sz="1144" dirty="0"/>
          </a:p>
        </p:txBody>
      </p:sp>
      <p:sp>
        <p:nvSpPr>
          <p:cNvPr id="12" name="Text 4"/>
          <p:cNvSpPr txBox="1"/>
          <p:nvPr/>
        </p:nvSpPr>
        <p:spPr>
          <a:xfrm>
            <a:off x="6413454" y="2612988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вписанной окружности одинаково удалён от всех сторон многоугольника. Именно поэтому его положение очень важно при построении.
</a:t>
            </a:r>
            <a:endParaRPr lang="en-US" sz="1144" dirty="0"/>
          </a:p>
        </p:txBody>
      </p:sp>
      <p:sp>
        <p:nvSpPr>
          <p:cNvPr id="13" name="Text 5"/>
          <p:cNvSpPr txBox="1"/>
          <p:nvPr/>
        </p:nvSpPr>
        <p:spPr>
          <a:xfrm>
            <a:off x="6413456" y="3802171"/>
            <a:ext cx="2288587" cy="9450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строится легко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правильном треугольнике, квадрате и правильном шестиугольнике вписанную окружность строить особенно удобно, потому что у них есть симметрия.
</a:t>
            </a:r>
            <a:endParaRPr lang="en-US" sz="110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определить, можно ли провести окружность через все вершины фигуры.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возможности описать окружность около многоугольника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260" y="1014846"/>
            <a:ext cx="3987384" cy="339226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Описанная окружность около многоугольника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5224244" y="1069116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все вершины многоугольника лежат на одной окружности, то этот многоугольник называют вписанным в окружность, а сама окружность становится описанной.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224244" y="2337533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 описанной окружности одинаково удалён от всех вершин фигуры. Поэтому радиусы, проведённые к вершинам, обязательно равны между собой.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224244" y="3605949"/>
            <a:ext cx="3498254" cy="103272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 задачах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свойство помогает находить расстояния, углы и строить фигуры с заданными параметрами, особенно в задачах на треугольники и четырёхугольники.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4800" y="2321816"/>
            <a:ext cx="4714800" cy="15045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85050" y="900032"/>
            <a:ext cx="8477950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вписанной и описанной окружности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175140" y="1972447"/>
            <a:ext cx="2480100" cy="22033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чем отличаются окружности, связанные с многоугольником, и по каким признакам их можно распознать.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Вписанная окружность связана со сторонами, а описанная — с вершинами. В правильных многоугольниках обе окружности часто имеют общий центр.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4800" y="4246794"/>
            <a:ext cx="4714800" cy="6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Определения и свойства окружностей в школьной геометрии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177043"/>
            <a:ext cx="4133850" cy="2478695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7260" y="1014846"/>
            <a:ext cx="8386996" cy="9488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736899" y="2176462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правильного многоугольника все стороны одинаковой длины, поэтому его периметр удобно находить по одной стороне, умноженной на число сторон.
</a:t>
            </a:r>
            <a:endParaRPr lang="en-US" sz="1018" dirty="0"/>
          </a:p>
        </p:txBody>
      </p:sp>
      <p:sp>
        <p:nvSpPr>
          <p:cNvPr id="11" name="Text 3"/>
          <p:cNvSpPr txBox="1"/>
          <p:nvPr/>
        </p:nvSpPr>
        <p:spPr>
          <a:xfrm>
            <a:off x="736899" y="2826840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внутренние углы тоже равны между собой, а значит, фигуру легко проверять по одному известному углу и общим формулам.
</a:t>
            </a:r>
            <a:endParaRPr lang="en-US" sz="1018" dirty="0"/>
          </a:p>
        </p:txBody>
      </p:sp>
      <p:sp>
        <p:nvSpPr>
          <p:cNvPr id="12" name="Text 4"/>
          <p:cNvSpPr txBox="1"/>
          <p:nvPr/>
        </p:nvSpPr>
        <p:spPr>
          <a:xfrm>
            <a:off x="736899" y="3477217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фигуры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многоугольники обладают осевой и поворотной симметрией, из-за чего выглядят «ровно» и часто используются в чертежах и орнаментах.
</a:t>
            </a:r>
            <a:endParaRPr lang="en-US" sz="1018" dirty="0"/>
          </a:p>
        </p:txBody>
      </p:sp>
      <p:sp>
        <p:nvSpPr>
          <p:cNvPr id="13" name="Text 5"/>
          <p:cNvSpPr txBox="1"/>
          <p:nvPr/>
        </p:nvSpPr>
        <p:spPr>
          <a:xfrm>
            <a:off x="736899" y="4127595"/>
            <a:ext cx="3370282" cy="528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центры
</a:t>
            </a:r>
            <a:pPr algn="l" indent="0" marL="0">
              <a:lnSpc>
                <a:spcPct val="100000"/>
              </a:lnSpc>
              <a:buNone/>
            </a:pPr>
            <a:r>
              <a:rPr lang="en-US" sz="33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правильных многоугольников центр нередко совпадает для вписанной и описанной окружности, поэтому задачи на расстояния и построения становятся проще.
</a:t>
            </a:r>
            <a:endParaRPr lang="en-US" sz="101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многоугольники в жизни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выбирают не случайно: одни удобны для укладки, другие — для прочности, а третьи — для чёткой разметки и повторяющегося рисунка.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особенно полезны там, где важны устойчивость, экономия пространства и простота соединения одинаковых элементов.
</a:t>
            </a:r>
            <a:endParaRPr lang="en-US" sz="1158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повседневной среды и школьного курса геометрии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9617" y="1429638"/>
            <a:ext cx="3264562" cy="97873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9617" y="2496753"/>
            <a:ext cx="3264562" cy="97873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9617" y="3563854"/>
            <a:ext cx="3264562" cy="978731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79617" y="757002"/>
            <a:ext cx="8111932" cy="53839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6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Хорды, диаметры и стороны правильного многоугольника
</a:t>
            </a:r>
            <a:endParaRPr lang="en-US" sz="2162" dirty="0"/>
          </a:p>
        </p:txBody>
      </p:sp>
      <p:sp>
        <p:nvSpPr>
          <p:cNvPr id="10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3916567" y="1575056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отрезки по окружности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правильный многоугольник вписан в окружность, его вершины соединяются равными хордами. Из-за этого все стороны получаются одинаковыми, а фигура выглядит аккуратно и симметрично. Такой способ связи с окружностью помогает сравнивать многоугольники разных видов.
</a:t>
            </a:r>
            <a:endParaRPr lang="en-US" sz="997" dirty="0"/>
          </a:p>
        </p:txBody>
      </p:sp>
      <p:sp>
        <p:nvSpPr>
          <p:cNvPr id="12" name="Text 3"/>
          <p:cNvSpPr txBox="1"/>
          <p:nvPr/>
        </p:nvSpPr>
        <p:spPr>
          <a:xfrm>
            <a:off x="3916567" y="26421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как особая хорда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отличается от обычной хорды тем, что проходит через центр окружности и является самой длинной хордой. На чертеже его легко узнать по положению внутри круга. Именно он часто задаёт удобную ось симметрии и помогает строить фигуру.
</a:t>
            </a:r>
            <a:endParaRPr lang="en-US" sz="997" dirty="0"/>
          </a:p>
        </p:txBody>
      </p:sp>
      <p:sp>
        <p:nvSpPr>
          <p:cNvPr id="13" name="Text 4"/>
          <p:cNvSpPr txBox="1"/>
          <p:nvPr/>
        </p:nvSpPr>
        <p:spPr>
          <a:xfrm>
            <a:off x="3916567" y="3709271"/>
            <a:ext cx="4562020" cy="687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сторон — больше сходство с кругом
</a:t>
            </a:r>
            <a:pPr algn="l" indent="0" marL="0">
              <a:lnSpc>
                <a:spcPct val="100000"/>
              </a:lnSpc>
              <a:buNone/>
            </a:pPr>
            <a:r>
              <a:rPr lang="en-US" sz="7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 у правильного многоугольника, тем короче каждая отдельная сторона по сравнению с общей длиной границы. Ломаная линия становится всё плавнее и зрительно приближается к окружности. Поэтому многоугольники используют как удобную модель круга.
</a:t>
            </a:r>
            <a:endParaRPr lang="en-US" sz="99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20" y="4004025"/>
            <a:ext cx="7608000" cy="5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на одинаковые треугольники помогает быстро связать площадь с апофемой, стороной и числом сторон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4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правильных многоугольников и школьные формулы площади
</a:t>
            </a:r>
            <a:endParaRPr lang="en-US" sz="1196" dirty="0"/>
          </a:p>
        </p:txBody>
      </p:sp>
      <p:sp>
        <p:nvSpPr>
          <p:cNvPr id="6" name="Text 1"/>
          <p:cNvSpPr txBox="1"/>
          <p:nvPr/>
        </p:nvSpPr>
        <p:spPr>
          <a:xfrm>
            <a:off x="3378813" y="1734547"/>
            <a:ext cx="2613900" cy="94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pPr algn="ctr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равных треугольников особенно удобно получается при разбиении правильного шестиугольника на части с общей вершиной в центре.
</a:t>
            </a:r>
            <a:endParaRPr lang="en-US" sz="2308" dirty="0"/>
          </a:p>
        </p:txBody>
      </p:sp>
      <p:sp>
        <p:nvSpPr>
          <p:cNvPr id="7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43400" y="2592968"/>
            <a:ext cx="4392940" cy="175071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7660" y="934152"/>
            <a:ext cx="8332480" cy="7879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Формулы, которые нужны для темы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07660" y="2215668"/>
            <a:ext cx="2480100" cy="114265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зависимости помогают считать углы, длины и площади в задачах на многоугольники и окружность.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связывают свойства многоугольников и окружности, поэтому их удобно применять вместе при вычислениях и доказательствах.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07660" y="3567030"/>
            <a:ext cx="2480100" cy="1057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9 класса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782" y="1828800"/>
            <a:ext cx="8092749" cy="27863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8194" y="1517100"/>
            <a:ext cx="8101924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построение по равным дугам или центральным углам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78194" y="754380"/>
            <a:ext cx="8101924" cy="641067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правильного многоугольника около окружности
</a:t>
            </a:r>
            <a:endParaRPr lang="en-US" sz="2522" dirty="0"/>
          </a:p>
        </p:txBody>
      </p:sp>
      <p:sp>
        <p:nvSpPr>
          <p:cNvPr id="6" name="Text 2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2572498"/>
            <a:ext cx="4133850" cy="208307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1649" y="1027911"/>
            <a:ext cx="8332625" cy="103323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в теме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84431" y="2648455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круг и 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 — это только граница, а круг включает ещё и внутреннюю область. Если не различать эти понятия, легко ошибиться в рисунке и в ответе к задаче.
</a:t>
            </a:r>
            <a:endParaRPr lang="en-US" sz="811" dirty="0"/>
          </a:p>
        </p:txBody>
      </p:sp>
      <p:sp>
        <p:nvSpPr>
          <p:cNvPr id="11" name="Text 3"/>
          <p:cNvSpPr txBox="1"/>
          <p:nvPr/>
        </p:nvSpPr>
        <p:spPr>
          <a:xfrm>
            <a:off x="684431" y="3156098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выбирают описанную окружность
</a:t>
            </a:r>
            <a:pPr algn="l" indent="0" marL="0">
              <a:lnSpc>
                <a:spcPct val="100000"/>
              </a:lnSpc>
              <a:buNone/>
            </a:pPr>
            <a:r>
              <a:rPr lang="en-US" sz="2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у каждого четырёхугольника можно провести окружность через все вершины. Для такого случая нужно проверять специальное условие, а не предполагать его заранее.
</a:t>
            </a:r>
            <a:endParaRPr lang="en-US" sz="784" dirty="0"/>
          </a:p>
        </p:txBody>
      </p:sp>
      <p:sp>
        <p:nvSpPr>
          <p:cNvPr id="12" name="Text 4"/>
          <p:cNvSpPr txBox="1"/>
          <p:nvPr/>
        </p:nvSpPr>
        <p:spPr>
          <a:xfrm>
            <a:off x="684431" y="3663741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Забывают про внешние углы
</a:t>
            </a:r>
            <a:pPr algn="l" indent="0" marL="0">
              <a:lnSpc>
                <a:spcPct val="100000"/>
              </a:lnSpc>
              <a:buNone/>
            </a:pPr>
            <a:r>
              <a:rPr lang="en-US" sz="2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Сумма внешних углов выпуклого многоугольника всегда равна 360°, независимо от числа сторон. Это правило часто помогает быстро находить неизвестный угол.
</a:t>
            </a:r>
            <a:endParaRPr lang="en-US" sz="788" dirty="0"/>
          </a:p>
        </p:txBody>
      </p:sp>
      <p:sp>
        <p:nvSpPr>
          <p:cNvPr id="13" name="Text 5"/>
          <p:cNvSpPr txBox="1"/>
          <p:nvPr/>
        </p:nvSpPr>
        <p:spPr>
          <a:xfrm>
            <a:off x="684431" y="4171383"/>
            <a:ext cx="3655221" cy="4122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хорду и диаметр
</a:t>
            </a:r>
            <a:pPr algn="l" indent="0" marL="0">
              <a:lnSpc>
                <a:spcPct val="100000"/>
              </a:lnSpc>
              <a:buNone/>
            </a:pPr>
            <a:r>
              <a:rPr lang="en-US" sz="2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соединяет любые две точки окружности, а диаметр обязательно проходит через центр. Поэтому диаметр — это частный случай хорды, но не наоборот.
</a:t>
            </a:r>
            <a:endParaRPr lang="en-US" sz="79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024" y="1750939"/>
            <a:ext cx="5168456" cy="287718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24" y="241404"/>
            <a:ext cx="1148675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77024" y="676974"/>
            <a:ext cx="7843076" cy="813415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многоугольник при увеличении числа сторон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940000" y="1749389"/>
            <a:ext cx="2480100" cy="1742046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сторон, тем меньше заметны отдельные углы и тем плавнее выглядит граница фигуры.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числа сторон приближает правильный многоугольник к окружности, поэтому такие фигуры используют для её приближённого изображения.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940000" y="3685222"/>
            <a:ext cx="2480100" cy="944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понятий о многоугольниках и их форме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84610" y="919375"/>
            <a:ext cx="7794892" cy="16523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окружность: что важно запомнить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Многоугольники и окружность тесно связаны через стороны, вершины, хорды и углы. Если помнить основные признаки вписанных и описанных фигур, задачи по геометрии становятся намного понятнее.
</a:t>
            </a:r>
            <a:endParaRPr lang="en-US" sz="3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2026-06-03T12:31:57Z</dcterms:created>
  <dcterms:modified xsi:type="dcterms:W3CDTF">2026-06-03T12:31:57Z</dcterms:modified>
</cp:coreProperties>
</file>