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2055" y="0"/>
            <a:ext cx="4801939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9900" y="1151600"/>
            <a:ext cx="3543600" cy="174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Климат, природа и человек в Аргентине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539900" y="3176275"/>
            <a:ext cx="35436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от тропиков до ледников через климат и природу страны.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76219" y="0"/>
            <a:ext cx="376721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1504750"/>
            <a:ext cx="4660800" cy="945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Аргентина: страна контрастов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2616300"/>
            <a:ext cx="4503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Аргентина тянется через разные широты, поэтому в одной стране соседствуют жаркие равнины, влажные леса, прохладные степи и снежные горы. Климат здесь напрямую влияет на природу, занятия людей и способы защиты от опасностей.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9400"/>
            <a:ext cx="8310900" cy="5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здесь и снег, и степи?
</a:t>
            </a:r>
            <a:endParaRPr lang="en-US" sz="2612" dirty="0"/>
          </a:p>
        </p:txBody>
      </p:sp>
      <p:sp>
        <p:nvSpPr>
          <p:cNvPr id="4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5" name="Text 2"/>
          <p:cNvSpPr txBox="1"/>
          <p:nvPr/>
        </p:nvSpPr>
        <p:spPr>
          <a:xfrm>
            <a:off x="261611" y="1252404"/>
            <a:ext cx="4937113" cy="5892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Аргентина протянулась с севера на юг почти на 3 700 километров. Из-за этого на её территории встречаются очень разные температуры, влажность и природные условия.
</a:t>
            </a:r>
            <a:endParaRPr lang="en-US" sz="1049" dirty="0"/>
          </a:p>
        </p:txBody>
      </p:sp>
      <p:sp>
        <p:nvSpPr>
          <p:cNvPr id="6" name="Text 3"/>
          <p:cNvSpPr txBox="1"/>
          <p:nvPr/>
        </p:nvSpPr>
        <p:spPr>
          <a:xfrm>
            <a:off x="261642" y="1013255"/>
            <a:ext cx="4937113" cy="191567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протяжённость
</a:t>
            </a:r>
            <a:endParaRPr lang="en-US" sz="1161" dirty="0"/>
          </a:p>
        </p:txBody>
      </p:sp>
      <p:sp>
        <p:nvSpPr>
          <p:cNvPr id="7" name="Text 4"/>
          <p:cNvSpPr txBox="1"/>
          <p:nvPr/>
        </p:nvSpPr>
        <p:spPr>
          <a:xfrm>
            <a:off x="261611" y="2226409"/>
            <a:ext cx="4937113" cy="5892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западе поднимаются Анды, а на востоке лежит Атлантический океан. Горы и море по-разному влияют на воздух, осадки и смену погоды.
</a:t>
            </a:r>
            <a:endParaRPr lang="en-US" sz="1049" dirty="0"/>
          </a:p>
        </p:txBody>
      </p:sp>
      <p:sp>
        <p:nvSpPr>
          <p:cNvPr id="8" name="Text 5"/>
          <p:cNvSpPr txBox="1"/>
          <p:nvPr/>
        </p:nvSpPr>
        <p:spPr>
          <a:xfrm>
            <a:off x="261642" y="1987223"/>
            <a:ext cx="4937113" cy="191567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и океан
</a:t>
            </a:r>
            <a:endParaRPr lang="en-US" sz="1161" dirty="0"/>
          </a:p>
        </p:txBody>
      </p:sp>
      <p:sp>
        <p:nvSpPr>
          <p:cNvPr id="9" name="Text 6"/>
          <p:cNvSpPr txBox="1"/>
          <p:nvPr/>
        </p:nvSpPr>
        <p:spPr>
          <a:xfrm>
            <a:off x="261598" y="3200429"/>
            <a:ext cx="4937113" cy="5892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объясняет, где будут степи, леса, сухие районы и ледниковые области. От него зависят урожай, вода, транспорт и даже число жителей.
</a:t>
            </a:r>
            <a:endParaRPr lang="en-US" sz="1049" dirty="0"/>
          </a:p>
        </p:txBody>
      </p:sp>
      <p:sp>
        <p:nvSpPr>
          <p:cNvPr id="10" name="Text 7"/>
          <p:cNvSpPr txBox="1"/>
          <p:nvPr/>
        </p:nvSpPr>
        <p:spPr>
          <a:xfrm>
            <a:off x="261628" y="2961243"/>
            <a:ext cx="4937113" cy="191567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 жизнь
</a:t>
            </a:r>
            <a:endParaRPr lang="en-US" sz="1161" dirty="0"/>
          </a:p>
        </p:txBody>
      </p:sp>
      <p:sp>
        <p:nvSpPr>
          <p:cNvPr id="11" name="Text 8"/>
          <p:cNvSpPr txBox="1"/>
          <p:nvPr/>
        </p:nvSpPr>
        <p:spPr>
          <a:xfrm>
            <a:off x="261598" y="4174462"/>
            <a:ext cx="4937113" cy="5892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 мы разберём, почему климат меняется, какие зоны есть в стране и как люди приспосабливаются к разным природным условиям.
</a:t>
            </a:r>
            <a:endParaRPr lang="en-US" sz="1049" dirty="0"/>
          </a:p>
        </p:txBody>
      </p:sp>
      <p:sp>
        <p:nvSpPr>
          <p:cNvPr id="12" name="Text 9"/>
          <p:cNvSpPr txBox="1"/>
          <p:nvPr/>
        </p:nvSpPr>
        <p:spPr>
          <a:xfrm>
            <a:off x="261628" y="3935277"/>
            <a:ext cx="4937113" cy="191567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урока
</a:t>
            </a:r>
            <a:endParaRPr lang="en-US" sz="116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00" y="1353705"/>
            <a:ext cx="8620800" cy="338164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9400"/>
            <a:ext cx="8620800" cy="50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чего зависят климатические различия
</a:t>
            </a:r>
            <a:endParaRPr lang="en-US" sz="2612" dirty="0"/>
          </a:p>
        </p:txBody>
      </p:sp>
      <p:sp>
        <p:nvSpPr>
          <p:cNvPr id="5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839131"/>
            <a:ext cx="8620800" cy="35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природные факторы по-разному воздействуют на территорию страны.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2200" y="1121138"/>
            <a:ext cx="4453800" cy="118739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2200" y="2388505"/>
            <a:ext cx="4453800" cy="118739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2200" y="3655880"/>
            <a:ext cx="4453800" cy="118739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1600" y="262050"/>
            <a:ext cx="86208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выглядит климатическая карта страны
</a:t>
            </a:r>
            <a:endParaRPr lang="en-US" sz="2612" dirty="0"/>
          </a:p>
        </p:txBody>
      </p:sp>
      <p:sp>
        <p:nvSpPr>
          <p:cNvPr id="9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858800" y="1120683"/>
            <a:ext cx="40230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Влажный северо-восток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северо-востоке цветёт влажная зелёная полоса: леса, травы и множество рек создают ощущение почти тропического края. Карта помогает увидеть, где осадков больше всего и почему здесь так густо растут растения.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858800" y="2388050"/>
            <a:ext cx="40230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Сухой центральный пояс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центре страны цвета на карте становятся спокойнее и суше. Это показывает переход к более умеренным условиям, где природные зоны сменяются постепенно и сильнее ощущается влияние равнин.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858800" y="3655425"/>
            <a:ext cx="40230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Холодный юг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Юг выделяется холодными оттенками и длинными линиями горных барьеров. Здесь важно показать не только низкие температуры, но и влияние Анд и Патагонии на жизнь людей и природу.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818466"/>
            <a:ext cx="9144000" cy="232171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9400"/>
            <a:ext cx="86208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Пампа: хлебная равнина страны
</a:t>
            </a:r>
            <a:endParaRPr lang="en-US" sz="2612" dirty="0"/>
          </a:p>
        </p:txBody>
      </p:sp>
      <p:sp>
        <p:nvSpPr>
          <p:cNvPr id="5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61575" y="1698680"/>
            <a:ext cx="20811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Пампа — широкая равнина с мягким, достаточно влажным климатом. Здесь растут высокие травы, а почвы считаются очень плодородными, поэтому район давно стал главным сельскохозяйственным пространством страны.
</a:t>
            </a:r>
            <a:endParaRPr lang="en-US" sz="787" dirty="0"/>
          </a:p>
        </p:txBody>
      </p:sp>
      <p:sp>
        <p:nvSpPr>
          <p:cNvPr id="7" name="Text 3"/>
          <p:cNvSpPr txBox="1"/>
          <p:nvPr/>
        </p:nvSpPr>
        <p:spPr>
          <a:xfrm>
            <a:off x="261587" y="1238708"/>
            <a:ext cx="20811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Равнины и почвы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441430" y="1698680"/>
            <a:ext cx="20811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этой зоны характерны пампасная лиса, нанду и множество птиц. Открытые пространства дают животным хорошую видимость, а людям — большие площади для полей и пастбищ.
</a:t>
            </a:r>
            <a:endParaRPr lang="en-US" sz="900" dirty="0"/>
          </a:p>
        </p:txBody>
      </p:sp>
      <p:sp>
        <p:nvSpPr>
          <p:cNvPr id="9" name="Text 5"/>
          <p:cNvSpPr txBox="1"/>
          <p:nvPr/>
        </p:nvSpPr>
        <p:spPr>
          <a:xfrm>
            <a:off x="2441440" y="1238708"/>
            <a:ext cx="20811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Живой мир степи
</a:t>
            </a:r>
            <a:endParaRPr lang="en-US" sz="1000" dirty="0"/>
          </a:p>
        </p:txBody>
      </p:sp>
      <p:sp>
        <p:nvSpPr>
          <p:cNvPr id="10" name="Text 6"/>
          <p:cNvSpPr txBox="1"/>
          <p:nvPr/>
        </p:nvSpPr>
        <p:spPr>
          <a:xfrm>
            <a:off x="4621285" y="1697797"/>
            <a:ext cx="20811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удобным природным условиям здесь выращивают пшеницу, кукурузу и сою. Равнинный рельеф помогает использовать технику, а умеренное тепло поддерживает стабильный рост культур.
</a:t>
            </a:r>
            <a:endParaRPr lang="en-US" sz="883" dirty="0"/>
          </a:p>
        </p:txBody>
      </p:sp>
      <p:sp>
        <p:nvSpPr>
          <p:cNvPr id="11" name="Text 7"/>
          <p:cNvSpPr txBox="1"/>
          <p:nvPr/>
        </p:nvSpPr>
        <p:spPr>
          <a:xfrm>
            <a:off x="4621294" y="1237825"/>
            <a:ext cx="20811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Зерновое хозяйство
</a:t>
            </a:r>
            <a:endParaRPr lang="en-US" sz="1000" dirty="0"/>
          </a:p>
        </p:txBody>
      </p:sp>
      <p:sp>
        <p:nvSpPr>
          <p:cNvPr id="12" name="Text 8"/>
          <p:cNvSpPr txBox="1"/>
          <p:nvPr/>
        </p:nvSpPr>
        <p:spPr>
          <a:xfrm>
            <a:off x="6801131" y="1704497"/>
            <a:ext cx="20811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Пампа особенно важна для всей страны, потому что даёт много продовольствия и кормов. Именно поэтому её часто называют хлебной равниной Аргентины.
</a:t>
            </a:r>
            <a:endParaRPr lang="en-US" sz="900" dirty="0"/>
          </a:p>
        </p:txBody>
      </p:sp>
      <p:sp>
        <p:nvSpPr>
          <p:cNvPr id="13" name="Text 9"/>
          <p:cNvSpPr txBox="1"/>
          <p:nvPr/>
        </p:nvSpPr>
        <p:spPr>
          <a:xfrm>
            <a:off x="6801141" y="1244525"/>
            <a:ext cx="20811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для страны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980" y="1081132"/>
            <a:ext cx="2787900" cy="18268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78225" y="1081132"/>
            <a:ext cx="2787900" cy="182683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4474" y="1081132"/>
            <a:ext cx="2787900" cy="182683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261600" y="2995827"/>
            <a:ext cx="2787900" cy="176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Жаркий и сухой край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Гран-Чако встречает жарой, густым воздухом и долгим сухим сезоном. Летом здесь бывает влажно, но засухи всё равно остаются частой проблемой для людей, растений и животных.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3177848" y="2995827"/>
            <a:ext cx="2787900" cy="176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и кустарники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этой зоны — редколесья, кустарники и пальмы. В кронах и среди трав живут насекомые и птицы, а растительность приспособлена к нехватке влаги.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6094097" y="2995827"/>
            <a:ext cx="2787900" cy="176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Хозяйство и вода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Местные жители выращивают хлопок, разводят скот и заготавливают древесину. В таких условиях вода становится особенно ценной, поэтому её расход стараются контролировать.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261600" y="262050"/>
            <a:ext cx="86208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Гран-Чако: жара, леса и засухи
</a:t>
            </a:r>
            <a:endParaRPr lang="en-US" sz="321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240063"/>
            <a:ext cx="9144000" cy="19020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1600" y="259400"/>
            <a:ext cx="8618100" cy="50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Анды: высота меняет всё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64425" y="2225901"/>
            <a:ext cx="20610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подъёмом в горы температура быстро снижается, поэтому рядом могут соседствовать тёплые долины и холодные вершины. Высота делает климат гораздо суровее, чем на равнинах.
</a:t>
            </a:r>
            <a:endParaRPr lang="en-US" sz="800" dirty="0"/>
          </a:p>
        </p:txBody>
      </p:sp>
      <p:sp>
        <p:nvSpPr>
          <p:cNvPr id="11" name="Text 3"/>
          <p:cNvSpPr txBox="1"/>
          <p:nvPr/>
        </p:nvSpPr>
        <p:spPr>
          <a:xfrm>
            <a:off x="264434" y="1851325"/>
            <a:ext cx="2061000" cy="30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и холод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2453008" y="2225901"/>
            <a:ext cx="20610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верхних частях Анд лежат снег и ледники, а ниже встречаются горные луга и каменистые склоны. Эти ледяные запасы питают реки в тёплое время года.
</a:t>
            </a:r>
            <a:endParaRPr lang="en-US" sz="800" dirty="0"/>
          </a:p>
        </p:txBody>
      </p:sp>
      <p:sp>
        <p:nvSpPr>
          <p:cNvPr id="13" name="Text 5"/>
          <p:cNvSpPr txBox="1"/>
          <p:nvPr/>
        </p:nvSpPr>
        <p:spPr>
          <a:xfrm>
            <a:off x="2453017" y="1851325"/>
            <a:ext cx="2061000" cy="30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Ледники и реки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4637334" y="2225901"/>
            <a:ext cx="20610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предгорьях и долинах люди используют пастбища и выращивают виноград. Условия здесь лучше, чем на высоте, поэтому земледелие возможно только в отдельных местах.
</a:t>
            </a:r>
            <a:endParaRPr lang="en-US" sz="800" dirty="0"/>
          </a:p>
        </p:txBody>
      </p:sp>
      <p:sp>
        <p:nvSpPr>
          <p:cNvPr id="15" name="Text 7"/>
          <p:cNvSpPr txBox="1"/>
          <p:nvPr/>
        </p:nvSpPr>
        <p:spPr>
          <a:xfrm>
            <a:off x="4637343" y="1851325"/>
            <a:ext cx="2061000" cy="30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 долинах
</a:t>
            </a:r>
            <a:endParaRPr lang="en-US" sz="900" dirty="0"/>
          </a:p>
        </p:txBody>
      </p:sp>
      <p:sp>
        <p:nvSpPr>
          <p:cNvPr id="16" name="Text 8"/>
          <p:cNvSpPr txBox="1"/>
          <p:nvPr/>
        </p:nvSpPr>
        <p:spPr>
          <a:xfrm>
            <a:off x="6821663" y="2225901"/>
            <a:ext cx="20610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привлекают туристов: сюда едут смотреть на вершины, тропы и необычные ландшафты. Туризм становится важной частью местной экономики.
</a:t>
            </a:r>
            <a:endParaRPr lang="en-US" sz="800" dirty="0"/>
          </a:p>
        </p:txBody>
      </p:sp>
      <p:sp>
        <p:nvSpPr>
          <p:cNvPr id="17" name="Text 9"/>
          <p:cNvSpPr txBox="1"/>
          <p:nvPr/>
        </p:nvSpPr>
        <p:spPr>
          <a:xfrm>
            <a:off x="6821672" y="1851325"/>
            <a:ext cx="2061000" cy="30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Туризм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7528" y="225"/>
            <a:ext cx="448549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9400"/>
            <a:ext cx="4136100" cy="621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Патагония: ветер, степи и холод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61626" y="1418473"/>
            <a:ext cx="4167512" cy="5563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Патагония известна сухим воздухом, сильными ветрами и прохладной погодой. Чем южнее, тем холоднее становится климат, а поселения встречаются всё реже.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261651" y="1192428"/>
            <a:ext cx="4167512" cy="180939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и холод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61626" y="2339108"/>
            <a:ext cx="4167512" cy="5563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раскинулись степи, кустарники, озёра и ледники. Контраст между сухими равнинами и ледяными массивами делает природу региона особенно необычной.
</a:t>
            </a:r>
            <a:endParaRPr lang="en-US" sz="900" dirty="0"/>
          </a:p>
        </p:txBody>
      </p:sp>
      <p:sp>
        <p:nvSpPr>
          <p:cNvPr id="10" name="Text 5"/>
          <p:cNvSpPr txBox="1"/>
          <p:nvPr/>
        </p:nvSpPr>
        <p:spPr>
          <a:xfrm>
            <a:off x="261653" y="2113028"/>
            <a:ext cx="4167512" cy="180939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Пейзажи Патагонии
</a:t>
            </a:r>
            <a:endParaRPr lang="en-US" sz="1000" dirty="0"/>
          </a:p>
        </p:txBody>
      </p:sp>
      <p:sp>
        <p:nvSpPr>
          <p:cNvPr id="11" name="Text 6"/>
          <p:cNvSpPr txBox="1"/>
          <p:nvPr/>
        </p:nvSpPr>
        <p:spPr>
          <a:xfrm>
            <a:off x="261626" y="3259728"/>
            <a:ext cx="4167512" cy="5563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 животных можно встретить гуанако, андского кондора и пингвинов у побережья. Они приспособлены к открытым пространствам, ветру и низким температурам.
</a:t>
            </a:r>
            <a:endParaRPr lang="en-US" sz="900" dirty="0"/>
          </a:p>
        </p:txBody>
      </p:sp>
      <p:sp>
        <p:nvSpPr>
          <p:cNvPr id="12" name="Text 7"/>
          <p:cNvSpPr txBox="1"/>
          <p:nvPr/>
        </p:nvSpPr>
        <p:spPr>
          <a:xfrm>
            <a:off x="261653" y="3033648"/>
            <a:ext cx="4167512" cy="180939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Животный мир
</a:t>
            </a:r>
            <a:endParaRPr lang="en-US" sz="1000" dirty="0"/>
          </a:p>
        </p:txBody>
      </p:sp>
      <p:sp>
        <p:nvSpPr>
          <p:cNvPr id="13" name="Text 8"/>
          <p:cNvSpPr txBox="1"/>
          <p:nvPr/>
        </p:nvSpPr>
        <p:spPr>
          <a:xfrm>
            <a:off x="261613" y="4180369"/>
            <a:ext cx="4167512" cy="5563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Основой хозяйства остаётся овцеводство, потому что пастбища подходят для выпаса. Но из-за сурового климата жить и работать здесь намного труднее, чем в северных районах.
</a:t>
            </a:r>
            <a:endParaRPr lang="en-US" sz="900" dirty="0"/>
          </a:p>
        </p:txBody>
      </p:sp>
      <p:sp>
        <p:nvSpPr>
          <p:cNvPr id="14" name="Text 9"/>
          <p:cNvSpPr txBox="1"/>
          <p:nvPr/>
        </p:nvSpPr>
        <p:spPr>
          <a:xfrm>
            <a:off x="261640" y="3954289"/>
            <a:ext cx="4167512" cy="180939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Редкое население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4291" y="225"/>
            <a:ext cx="411881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1600" y="259400"/>
            <a:ext cx="4552800" cy="8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Влажный северо-восток и побережье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634776" y="1540678"/>
            <a:ext cx="4179600" cy="5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Влажный воздух с Атлантики приносит сюда больше осадков, чем в центральные районы. Поэтому реки полноводнее, а растительность гуще и выше.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634795" y="1300525"/>
            <a:ext cx="4179600" cy="192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Влажный воздух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634776" y="2420729"/>
            <a:ext cx="4179600" cy="5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северо-востоке много лесов, лугов, болотистых участков и пойм рек. Такие условия создают удобную среду для водных и болотных растений.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634795" y="2180576"/>
            <a:ext cx="4179600" cy="192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Речные ландшафты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634776" y="3300785"/>
            <a:ext cx="4179600" cy="5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выращивают мате, цитрусовые и рис, потому что тепло и влага помогают этим культурам расти. Речные пути удобны для перевозок.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634795" y="3060632"/>
            <a:ext cx="4179600" cy="192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
</a:t>
            </a:r>
            <a:endParaRPr lang="en-US" sz="1000" dirty="0"/>
          </a:p>
        </p:txBody>
      </p:sp>
      <p:sp>
        <p:nvSpPr>
          <p:cNvPr id="16" name="Text 8"/>
          <p:cNvSpPr txBox="1"/>
          <p:nvPr/>
        </p:nvSpPr>
        <p:spPr>
          <a:xfrm>
            <a:off x="634776" y="4180856"/>
            <a:ext cx="4179600" cy="5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не только питают поля, но и связывают поселения. Влажные районы важны для жизни людей, торговли и природного разнообразия.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634795" y="3940704"/>
            <a:ext cx="4179600" cy="192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рек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6100" y="1480990"/>
            <a:ext cx="4776300" cy="25931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9400"/>
            <a:ext cx="8310900" cy="87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Эль-Ниньо и Ла-Нинья
</a:t>
            </a:r>
            <a:endParaRPr lang="en-US" sz="2612" dirty="0"/>
          </a:p>
        </p:txBody>
      </p:sp>
      <p:sp>
        <p:nvSpPr>
          <p:cNvPr id="5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656137"/>
            <a:ext cx="36354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Эль-Ниньо и Ла-Нинья по-разному меняют режим осадков, рек и риск пожаров. Для Аргентины это особенно важно в сельском хозяйстве и при планировании водных ресурсов.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984416"/>
            <a:ext cx="36354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показывает: Эль-Ниньо чаще усиливает влагу и паводки, а Ла-Нинья — дефицит воды, засухи и вторичные потери для хозяйства.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106100" y="4130050"/>
            <a:ext cx="4776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учебного материала о климатических колебаниях Эль-Ниньо и Ла-Нинья; без точных числовых наблюдений, схема носит качественный характер.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9400"/>
            <a:ext cx="8620800" cy="7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 берётся вода
</a:t>
            </a:r>
            <a:endParaRPr lang="en-US" sz="3012" dirty="0"/>
          </a:p>
        </p:txBody>
      </p:sp>
      <p:sp>
        <p:nvSpPr>
          <p:cNvPr id="8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63850" y="1530350"/>
            <a:ext cx="30138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Зимнее накопление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в Андах накапливаются снег и лёд. Они работают как природный резервуар: вода не исчезает, а сохраняется до тёплого сезона, когда она особенно нужна.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065100" y="3000375"/>
            <a:ext cx="30138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Таяние и сток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и летом начинается таяние. Потоки питают горные реки, поддерживают орошение и помогают городам в более сухих районах получать воду в нужный момент.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868600" y="1530350"/>
            <a:ext cx="30138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Речная система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Парана, Уругвай и Парагвай собирают воду с огромных равнин и разносят её дальше. Так формируются водные пути, важные для населения, транспорта и хозяйства.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700" y="2376909"/>
            <a:ext cx="4776300" cy="97633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9400"/>
            <a:ext cx="8310900" cy="87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Регионы Аргентины: сравнение
</a:t>
            </a:r>
            <a:endParaRPr lang="en-US" sz="2612" dirty="0"/>
          </a:p>
        </p:txBody>
      </p:sp>
      <p:sp>
        <p:nvSpPr>
          <p:cNvPr id="5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5246875" y="1656075"/>
            <a:ext cx="36354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по-разному климат формирует природные условия и занятия людей в крупнейших регионах страны.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246875" y="2984354"/>
            <a:ext cx="36354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влаги и тепла, тем разнообразнее хозяйство; в сухих районах сильнее возрастает зависимость от воды и устойчивости почв.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261700" y="4143550"/>
            <a:ext cx="4776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обобщение по физической географии Аргентины; данные представлены в учебно-сравнительном виде.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818466"/>
            <a:ext cx="9144000" cy="232171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9400"/>
            <a:ext cx="86208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и хозяйство
</a:t>
            </a:r>
            <a:endParaRPr lang="en-US" sz="2612" dirty="0"/>
          </a:p>
        </p:txBody>
      </p:sp>
      <p:sp>
        <p:nvSpPr>
          <p:cNvPr id="5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61575" y="1698680"/>
            <a:ext cx="20811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Пампа даёт лучшие условия для зерновых культур: здесь достаточно тепла и влаги, а плодородные почвы позволяют получать большие урожаи пшеницы, кукурузы и сои.
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261587" y="1238708"/>
            <a:ext cx="20811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Пампа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441430" y="1698680"/>
            <a:ext cx="20811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Гран-Чако жара и неустойчивая влага заставляют хозяйство приспосабливаться. Здесь развиваются хлопководство, скотоводство и лесные промыслы, а нехватка воды остаётся постоянным ограничением.
</a:t>
            </a:r>
            <a:endParaRPr lang="en-US" sz="862" dirty="0"/>
          </a:p>
        </p:txBody>
      </p:sp>
      <p:sp>
        <p:nvSpPr>
          <p:cNvPr id="9" name="Text 5"/>
          <p:cNvSpPr txBox="1"/>
          <p:nvPr/>
        </p:nvSpPr>
        <p:spPr>
          <a:xfrm>
            <a:off x="2441440" y="1238708"/>
            <a:ext cx="20811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Гран-Чако
</a:t>
            </a:r>
            <a:endParaRPr lang="en-US" sz="1000" dirty="0"/>
          </a:p>
        </p:txBody>
      </p:sp>
      <p:sp>
        <p:nvSpPr>
          <p:cNvPr id="10" name="Text 6"/>
          <p:cNvSpPr txBox="1"/>
          <p:nvPr/>
        </p:nvSpPr>
        <p:spPr>
          <a:xfrm>
            <a:off x="4621285" y="1697797"/>
            <a:ext cx="20811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Андские долины используют высотную разницу и солнечное тепло. В этих местах выращивают виноград, фрукты и овощи, а в горах важны пастбища и туризм.
</a:t>
            </a:r>
            <a:endParaRPr lang="en-US" sz="900" dirty="0"/>
          </a:p>
        </p:txBody>
      </p:sp>
      <p:sp>
        <p:nvSpPr>
          <p:cNvPr id="11" name="Text 7"/>
          <p:cNvSpPr txBox="1"/>
          <p:nvPr/>
        </p:nvSpPr>
        <p:spPr>
          <a:xfrm>
            <a:off x="4621294" y="1237825"/>
            <a:ext cx="20811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Анды
</a:t>
            </a:r>
            <a:endParaRPr lang="en-US" sz="1000" dirty="0"/>
          </a:p>
        </p:txBody>
      </p:sp>
      <p:sp>
        <p:nvSpPr>
          <p:cNvPr id="12" name="Text 8"/>
          <p:cNvSpPr txBox="1"/>
          <p:nvPr/>
        </p:nvSpPr>
        <p:spPr>
          <a:xfrm>
            <a:off x="6801131" y="1704497"/>
            <a:ext cx="20811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Патагония подходит прежде всего для овцеводства. Сухой ветер, прохлада и бедные почвы ограничивают земледелие, поэтому хозяйство опирается на пастбища и ресурсы побережья.
</a:t>
            </a:r>
            <a:endParaRPr lang="en-US" sz="900" dirty="0"/>
          </a:p>
        </p:txBody>
      </p:sp>
      <p:sp>
        <p:nvSpPr>
          <p:cNvPr id="13" name="Text 9"/>
          <p:cNvSpPr txBox="1"/>
          <p:nvPr/>
        </p:nvSpPr>
        <p:spPr>
          <a:xfrm>
            <a:off x="6801141" y="1244525"/>
            <a:ext cx="20811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Патагония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240063"/>
            <a:ext cx="9144000" cy="19020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1600" y="259400"/>
            <a:ext cx="8618100" cy="50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и повседневная жизнь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64425" y="2225901"/>
            <a:ext cx="20610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жаркие дни дети и взрослые быстрее теряют воду, поэтому особенно важны питьевой режим, головные уборы и тень. Это снижает риск перегрева и помогает сохранять работоспособность.
</a:t>
            </a:r>
            <a:endParaRPr lang="en-US" sz="800" dirty="0"/>
          </a:p>
        </p:txBody>
      </p:sp>
      <p:sp>
        <p:nvSpPr>
          <p:cNvPr id="11" name="Text 3"/>
          <p:cNvSpPr txBox="1"/>
          <p:nvPr/>
        </p:nvSpPr>
        <p:spPr>
          <a:xfrm>
            <a:off x="264434" y="1851325"/>
            <a:ext cx="2061000" cy="30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Жара и здоровье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2453008" y="2225901"/>
            <a:ext cx="20610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юге холод и сильный ветер делают прогулки и поездки менее удобными. Жителям нужны тёплая одежда, прочные окна и дома, которые меньше теряют тепло.
</a:t>
            </a:r>
            <a:endParaRPr lang="en-US" sz="800" dirty="0"/>
          </a:p>
        </p:txBody>
      </p:sp>
      <p:sp>
        <p:nvSpPr>
          <p:cNvPr id="13" name="Text 5"/>
          <p:cNvSpPr txBox="1"/>
          <p:nvPr/>
        </p:nvSpPr>
        <p:spPr>
          <a:xfrm>
            <a:off x="2453017" y="1851325"/>
            <a:ext cx="2061000" cy="30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 и ветер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4637334" y="2225901"/>
            <a:ext cx="20610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напрямую влияет на школьный день и движение транспорта. Ливни, штормовой ветер или снежные осадки могут задерживать уроки, рейсы и доставку товаров.
</a:t>
            </a:r>
            <a:endParaRPr lang="en-US" sz="800" dirty="0"/>
          </a:p>
        </p:txBody>
      </p:sp>
      <p:sp>
        <p:nvSpPr>
          <p:cNvPr id="15" name="Text 7"/>
          <p:cNvSpPr txBox="1"/>
          <p:nvPr/>
        </p:nvSpPr>
        <p:spPr>
          <a:xfrm>
            <a:off x="4637343" y="1851325"/>
            <a:ext cx="2061000" cy="30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и транспорт
</a:t>
            </a:r>
            <a:endParaRPr lang="en-US" sz="900" dirty="0"/>
          </a:p>
        </p:txBody>
      </p:sp>
      <p:sp>
        <p:nvSpPr>
          <p:cNvPr id="16" name="Text 8"/>
          <p:cNvSpPr txBox="1"/>
          <p:nvPr/>
        </p:nvSpPr>
        <p:spPr>
          <a:xfrm>
            <a:off x="6821663" y="2225901"/>
            <a:ext cx="20610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экстремальнее климат, тем больше расход энергии на охлаждение или обогрев. Поэтому в разных районах особенно важны экономное использование электричества и продуманная архитектура.
</a:t>
            </a:r>
            <a:endParaRPr lang="en-US" sz="800" dirty="0"/>
          </a:p>
        </p:txBody>
      </p:sp>
      <p:sp>
        <p:nvSpPr>
          <p:cNvPr id="17" name="Text 9"/>
          <p:cNvSpPr txBox="1"/>
          <p:nvPr/>
        </p:nvSpPr>
        <p:spPr>
          <a:xfrm>
            <a:off x="6821672" y="1851325"/>
            <a:ext cx="2061000" cy="30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и здания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00" y="1353705"/>
            <a:ext cx="8620800" cy="338164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9400"/>
            <a:ext cx="8620800" cy="50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91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климатические риски превращаются в бедствия
</a:t>
            </a:r>
            <a:endParaRPr lang="en-US" sz="2591" dirty="0"/>
          </a:p>
        </p:txBody>
      </p:sp>
      <p:sp>
        <p:nvSpPr>
          <p:cNvPr id="5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839131"/>
            <a:ext cx="8620800" cy="35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9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климатические экстремумы переходят в ущерб и какие меры уменьшают последствия.
</a:t>
            </a:r>
            <a:endParaRPr lang="en-US" sz="1259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6269" y="1555287"/>
            <a:ext cx="269063" cy="307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7050" y="2813965"/>
            <a:ext cx="307500" cy="307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7050" y="4072674"/>
            <a:ext cx="307500" cy="307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62050"/>
            <a:ext cx="86208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биоразнообразие зависит от климата
</a:t>
            </a:r>
            <a:endParaRPr lang="en-US" sz="2612" dirty="0"/>
          </a:p>
        </p:txBody>
      </p:sp>
      <p:sp>
        <p:nvSpPr>
          <p:cNvPr id="8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752550" y="1320797"/>
            <a:ext cx="4725900" cy="77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зоны — разные виды
</a:t>
            </a:r>
            <a:pPr algn="l" indent="0" marL="0">
              <a:lnSpc>
                <a:spcPct val="115000"/>
              </a:lnSpc>
              <a:buNone/>
            </a:pPr>
            <a:r>
              <a:rPr lang="en-US" sz="5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Влажные леса, степи и горные луга существуют потому, что у каждого района свой режим тепла и осадков. Когда условия меняются, исчезают привычные места обитания животных.
</a:t>
            </a:r>
            <a:endParaRPr lang="en-US" sz="1226" dirty="0"/>
          </a:p>
        </p:txBody>
      </p:sp>
      <p:sp>
        <p:nvSpPr>
          <p:cNvPr id="10" name="Text 3"/>
          <p:cNvSpPr txBox="1"/>
          <p:nvPr/>
        </p:nvSpPr>
        <p:spPr>
          <a:xfrm>
            <a:off x="752550" y="2579498"/>
            <a:ext cx="4725900" cy="77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Уязвимость растительности
</a:t>
            </a:r>
            <a:pPr algn="l" indent="0" marL="0">
              <a:lnSpc>
                <a:spcPct val="115000"/>
              </a:lnSpc>
              <a:buNone/>
            </a:pPr>
            <a:r>
              <a:rPr lang="en-US" sz="5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приспособлены к конкретному климату: одни переносят засуху, другие нуждаются во влаге и мягкой зиме. Поэтому вырубка или распашка быстро сокращают разнообразие.
</a:t>
            </a:r>
            <a:endParaRPr lang="en-US" sz="1226" dirty="0"/>
          </a:p>
        </p:txBody>
      </p:sp>
      <p:sp>
        <p:nvSpPr>
          <p:cNvPr id="11" name="Text 4"/>
          <p:cNvSpPr txBox="1"/>
          <p:nvPr/>
        </p:nvSpPr>
        <p:spPr>
          <a:xfrm>
            <a:off x="752550" y="3838207"/>
            <a:ext cx="4725900" cy="77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Природная защита
</a:t>
            </a:r>
            <a:pPr algn="l" indent="0" marL="0">
              <a:lnSpc>
                <a:spcPct val="115000"/>
              </a:lnSpc>
              <a:buNone/>
            </a:pPr>
            <a:r>
              <a:rPr lang="en-US" sz="5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Биоразнообразие помогает почвам удерживать влагу и противостоять эрозии. Если природные сообщества нарушены, усиливаются ветровая и водная эрозия, а восстановление территории идёт медленно.
</a:t>
            </a:r>
            <a:endParaRPr lang="en-US" sz="119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4291" y="225"/>
            <a:ext cx="411881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61600" y="259400"/>
            <a:ext cx="4552800" cy="8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сохранить природу
</a:t>
            </a:r>
            <a:endParaRPr lang="en-US" sz="2412" dirty="0"/>
          </a:p>
        </p:txBody>
      </p:sp>
      <p:sp>
        <p:nvSpPr>
          <p:cNvPr id="10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634778" y="1492530"/>
            <a:ext cx="4179600" cy="4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Заповедники сохраняют места обитания животных и растений. Они помогают защитить редкие виды, а также участки, где почвы и водные ресурсы особенно уязвимы.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634796" y="1300525"/>
            <a:ext cx="4179600" cy="15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территорий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634778" y="2196142"/>
            <a:ext cx="4179600" cy="4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Посадка деревьев и восстановление степей уменьшают эрозию, удерживают влагу и поддерживают природные сообщества. Это важно там, где земля пострадала от вырубки или распашки.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634796" y="2004137"/>
            <a:ext cx="4179600" cy="15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экосистем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634778" y="2899758"/>
            <a:ext cx="4179600" cy="4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воды нужна в засушливых районах и в городах с большим спросом. Капельное орошение и точный полив уменьшают потери и помогают урожаю пережить жару.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634796" y="2707753"/>
            <a:ext cx="4179600" cy="15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Бережное водопользование
</a:t>
            </a:r>
            <a:endParaRPr lang="en-US" sz="1000" dirty="0"/>
          </a:p>
        </p:txBody>
      </p:sp>
      <p:sp>
        <p:nvSpPr>
          <p:cNvPr id="17" name="Text 8"/>
          <p:cNvSpPr txBox="1"/>
          <p:nvPr/>
        </p:nvSpPr>
        <p:spPr>
          <a:xfrm>
            <a:off x="634778" y="3603387"/>
            <a:ext cx="4179600" cy="4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Устойчивое земледелие включает севооборот, защиту почв и разумную нагрузку на пастбища. Такие приёмы снижают риск истощения земли и делают хозяйство более надёжным.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634796" y="3411382"/>
            <a:ext cx="4179600" cy="15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Устойчивое земледелие
</a:t>
            </a:r>
            <a:endParaRPr lang="en-US" sz="1000" dirty="0"/>
          </a:p>
        </p:txBody>
      </p:sp>
      <p:sp>
        <p:nvSpPr>
          <p:cNvPr id="19" name="Text 10"/>
          <p:cNvSpPr txBox="1"/>
          <p:nvPr/>
        </p:nvSpPr>
        <p:spPr>
          <a:xfrm>
            <a:off x="634778" y="4307019"/>
            <a:ext cx="4179600" cy="4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Раннее предупреждение о засухах, паводках и пожарах даёт время подготовиться. Люди могут укрепить дома, убрать технику, сохранить корма и заранее эвакуироваться при необходимости.
</a:t>
            </a:r>
            <a:endParaRPr lang="en-US" sz="900" dirty="0"/>
          </a:p>
        </p:txBody>
      </p:sp>
      <p:sp>
        <p:nvSpPr>
          <p:cNvPr id="20" name="Text 11"/>
          <p:cNvSpPr txBox="1"/>
          <p:nvPr/>
        </p:nvSpPr>
        <p:spPr>
          <a:xfrm>
            <a:off x="634796" y="4115014"/>
            <a:ext cx="4179600" cy="15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Раннее предупреждение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9400"/>
            <a:ext cx="8310900" cy="5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климатов и жизни людей
</a:t>
            </a:r>
            <a:endParaRPr lang="en-US" sz="2612" dirty="0"/>
          </a:p>
        </p:txBody>
      </p:sp>
      <p:sp>
        <p:nvSpPr>
          <p:cNvPr id="4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5" name="Text 2"/>
          <p:cNvSpPr txBox="1"/>
          <p:nvPr/>
        </p:nvSpPr>
        <p:spPr>
          <a:xfrm>
            <a:off x="261611" y="1252404"/>
            <a:ext cx="4937113" cy="5892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Аргентине климат задаёт основу для жизни: где теплее и влажнее, там больше поселений и урожая; где суше и холоднее, условия становятся жёстче и требуют приспособления.
</a:t>
            </a:r>
            <a:endParaRPr lang="en-US" sz="1049" dirty="0"/>
          </a:p>
        </p:txBody>
      </p:sp>
      <p:sp>
        <p:nvSpPr>
          <p:cNvPr id="6" name="Text 3"/>
          <p:cNvSpPr txBox="1"/>
          <p:nvPr/>
        </p:nvSpPr>
        <p:spPr>
          <a:xfrm>
            <a:off x="261642" y="1013255"/>
            <a:ext cx="4937113" cy="191567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как основа
</a:t>
            </a:r>
            <a:endParaRPr lang="en-US" sz="1161" dirty="0"/>
          </a:p>
        </p:txBody>
      </p:sp>
      <p:sp>
        <p:nvSpPr>
          <p:cNvPr id="7" name="Text 4"/>
          <p:cNvSpPr txBox="1"/>
          <p:nvPr/>
        </p:nvSpPr>
        <p:spPr>
          <a:xfrm>
            <a:off x="261611" y="2226409"/>
            <a:ext cx="4937113" cy="5892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Пампа, Чако, Анды и Патагония выглядят по-разному именно из-за температуры, осадков и ветров. От этих различий зависят растительность, животные и возможности хозяйства.
</a:t>
            </a:r>
            <a:endParaRPr lang="en-US" sz="1049" dirty="0"/>
          </a:p>
        </p:txBody>
      </p:sp>
      <p:sp>
        <p:nvSpPr>
          <p:cNvPr id="8" name="Text 5"/>
          <p:cNvSpPr txBox="1"/>
          <p:nvPr/>
        </p:nvSpPr>
        <p:spPr>
          <a:xfrm>
            <a:off x="261642" y="1987223"/>
            <a:ext cx="4937113" cy="191567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Ландшафты и природные зоны
</a:t>
            </a:r>
            <a:endParaRPr lang="en-US" sz="1161" dirty="0"/>
          </a:p>
        </p:txBody>
      </p:sp>
      <p:sp>
        <p:nvSpPr>
          <p:cNvPr id="9" name="Text 6"/>
          <p:cNvSpPr txBox="1"/>
          <p:nvPr/>
        </p:nvSpPr>
        <p:spPr>
          <a:xfrm>
            <a:off x="261598" y="3200429"/>
            <a:ext cx="4937113" cy="5892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меняют природу через пашни, пастбища, дороги и города. Если использовать землю без меры, усиливаются эрозия, дефицит воды и потеря мест обитания животных.
</a:t>
            </a:r>
            <a:endParaRPr lang="en-US" sz="1049" dirty="0"/>
          </a:p>
        </p:txBody>
      </p:sp>
      <p:sp>
        <p:nvSpPr>
          <p:cNvPr id="10" name="Text 7"/>
          <p:cNvSpPr txBox="1"/>
          <p:nvPr/>
        </p:nvSpPr>
        <p:spPr>
          <a:xfrm>
            <a:off x="261628" y="2961243"/>
            <a:ext cx="4937113" cy="191567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Хозяйство и последствия
</a:t>
            </a:r>
            <a:endParaRPr lang="en-US" sz="1161" dirty="0"/>
          </a:p>
        </p:txBody>
      </p:sp>
      <p:sp>
        <p:nvSpPr>
          <p:cNvPr id="11" name="Text 8"/>
          <p:cNvSpPr txBox="1"/>
          <p:nvPr/>
        </p:nvSpPr>
        <p:spPr>
          <a:xfrm>
            <a:off x="261598" y="4174462"/>
            <a:ext cx="4937113" cy="5892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Мини-викторина помогает проверить связь факторов: почему в Андах холоднее, где чаще бывают засухи и какие действия уменьшают ущерб от наводнений.
</a:t>
            </a:r>
            <a:endParaRPr lang="en-US" sz="1049" dirty="0"/>
          </a:p>
        </p:txBody>
      </p:sp>
      <p:sp>
        <p:nvSpPr>
          <p:cNvPr id="12" name="Text 9"/>
          <p:cNvSpPr txBox="1"/>
          <p:nvPr/>
        </p:nvSpPr>
        <p:spPr>
          <a:xfrm>
            <a:off x="261628" y="3935277"/>
            <a:ext cx="4937113" cy="191567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 себя
</a:t>
            </a:r>
            <a:endParaRPr lang="en-US" sz="116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200" y="1215775"/>
            <a:ext cx="7383600" cy="127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4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Аргентина: климат, природа, люди
</a:t>
            </a:r>
            <a:endParaRPr lang="en-US" sz="3412" dirty="0"/>
          </a:p>
        </p:txBody>
      </p:sp>
      <p:sp>
        <p:nvSpPr>
          <p:cNvPr id="4" name="Text 1"/>
          <p:cNvSpPr txBox="1"/>
          <p:nvPr/>
        </p:nvSpPr>
        <p:spPr>
          <a:xfrm>
            <a:off x="2165725" y="2753800"/>
            <a:ext cx="48024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Аргентина показывает, как климат, природа и жизнь людей связаны между собой. Понимая эти связи, легче беречь воду, почвы, территории и безопасность в каждом регионе.
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2026-07-26T20:07:01Z</dcterms:created>
  <dcterms:modified xsi:type="dcterms:W3CDTF">2026-07-26T20:07:01Z</dcterms:modified>
</cp:coreProperties>
</file>