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45"/>
            <a:ext cx="9144000" cy="2259211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75" y="2763100"/>
            <a:ext cx="84186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66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4. A Dream Classroom: what makes an ideal learning space
</a:t>
            </a:r>
            <a:endParaRPr lang="en-US" sz="2666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990300"/>
            <a:ext cx="2935800" cy="79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Идеальный класс помогает учиться, общаться и расти уверенно.
</a:t>
            </a:r>
            <a:endParaRPr lang="en-US" sz="800" dirty="0"/>
          </a:p>
        </p:txBody>
      </p:sp>
      <p:sp>
        <p:nvSpPr>
          <p:cNvPr id="5" name="Text 2"/>
          <p:cNvSpPr txBox="1"/>
          <p:nvPr/>
        </p:nvSpPr>
        <p:spPr>
          <a:xfrm>
            <a:off x="362750" y="2556700"/>
            <a:ext cx="3411600" cy="20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05098"/>
            <a:ext cx="3191788" cy="321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2229398"/>
            <a:ext cx="3547500" cy="136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класс — это не только место для урока, но и пространство для общения, самостоятельной работы и подготовки к экзаменам. От его организации зависят концентрация, участие и уверенность учеников.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Classroom as a place to learn and belong
</a:t>
            </a:r>
            <a:endParaRPr lang="en-US" sz="2200" dirty="0"/>
          </a:p>
        </p:txBody>
      </p:sp>
      <p:sp>
        <p:nvSpPr>
          <p:cNvPr id="6" name="Text 2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Main features of a dream classroom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82323" y="1289346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Comfortable furniture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Удобные парты и стулья, достаточно личного пространства и продуманная расстановка мебели помогают ученикам сосредоточиться и чувствовать себя спокойно во время урока.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0694" y="3047671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Learning resources in sight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Плакаты, словарные таблицы и полезные подсказки на стенах поддерживают учебный процесс и помогают ученикам самостоятельно находить нужную информацию во время задания.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94958" y="1289346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Clear structure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правила, логичное размещение материалов и видимые инструкции создают порядок, экономят время и делают работу в классе более организованной и предсказуемой.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94950" y="3047671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Support for communication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Идеальный класс одновременно способствует сосредоточенной работе и живому общению, что особенно важно на уроках английского языка в 11 классе.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07612" y="1289346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Zones for different tasks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Тихое место для индивидуальной работы и отдельные зоны для парных и групповых заданий позволяют быстро менять формат урока без потери темпа и дисциплины.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4775" y="1312819"/>
            <a:ext cx="3876000" cy="320981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Flexible seating and classroom layout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13125" y="1130025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Быстрая перестройка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парты и стулья позволяют за несколько минут перейти от фронтальной работы к парной или групповой. Это делает урок более гибким и динамичным.
</a:t>
            </a:r>
            <a:endParaRPr lang="en-US" sz="1369" dirty="0"/>
          </a:p>
        </p:txBody>
      </p:sp>
      <p:sp>
        <p:nvSpPr>
          <p:cNvPr id="11" name="Text 3"/>
          <p:cNvSpPr txBox="1"/>
          <p:nvPr/>
        </p:nvSpPr>
        <p:spPr>
          <a:xfrm>
            <a:off x="413125" y="2045950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69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форматы речи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6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планировка помогает использовать speaking, listening, reading и writing в одном уроке, не ограничивая учеников одной формой работы и одним темпом.
</a:t>
            </a:r>
            <a:endParaRPr lang="en-US" sz="1369" dirty="0"/>
          </a:p>
        </p:txBody>
      </p:sp>
      <p:sp>
        <p:nvSpPr>
          <p:cNvPr id="12" name="Text 4"/>
          <p:cNvSpPr txBox="1"/>
          <p:nvPr/>
        </p:nvSpPr>
        <p:spPr>
          <a:xfrm>
            <a:off x="413125" y="2961868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 для 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5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Отдельные зоны для обсуждения, чтения и объяснения материала создают условия для debates, role-plays и совместных проектов, где важны взаимодействие и инициатива.
</a:t>
            </a:r>
            <a:endParaRPr lang="en-US" sz="1222" dirty="0"/>
          </a:p>
        </p:txBody>
      </p:sp>
      <p:sp>
        <p:nvSpPr>
          <p:cNvPr id="13" name="Text 5"/>
          <p:cNvSpPr txBox="1"/>
          <p:nvPr/>
        </p:nvSpPr>
        <p:spPr>
          <a:xfrm>
            <a:off x="413125" y="3877774"/>
            <a:ext cx="3956100" cy="8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5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самостоятельности
</a:t>
            </a:r>
            <a:pPr algn="l" indent="0" marL="0">
              <a:lnSpc>
                <a:spcPct val="115000"/>
              </a:lnSpc>
              <a:buNone/>
            </a:pPr>
            <a:r>
              <a:rPr lang="en-US" sz="63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ученики видят, что пространство можно адаптировать под задачу, они легче принимают решения, распределяют роли и берут ответственность за результат.
</a:t>
            </a:r>
            <a:endParaRPr lang="en-US" sz="135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 matters most for students in a classroom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восприятие комфорта влияют и мелочи: чистота, удобный проход между партами и возможность быстро найти нужные материалы.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Освещение и шум выглядят как главные условия концентрации, а мебель и температура поддерживают выносливость на длинном уроке.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теме юнита; иллюстративные данные для учебной презентации.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2053061"/>
            <a:ext cx="4867800" cy="13243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Traditional classroom and dream classroom: a comparison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меняется роль пространства, ученика и учителя в более гибкой модели обучения.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Dream classroom делает урок более гибким: пространство адаптируется под задачу, а ученики становятся активными участниками процесса.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 материалам темы Unit 4.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490032"/>
            <a:ext cx="160200" cy="1281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3769" y="2378058"/>
            <a:ext cx="118913" cy="135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5275" y="3289748"/>
            <a:ext cx="135900" cy="13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6781" y="4201430"/>
            <a:ext cx="152888" cy="135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Technology in the English classroom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95088" y="121062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Интерактивная доска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помогает быстро показывать тексты, упражнения и визуальные опоры, а также делает объяснение нагляднее и понятнее для всего класса.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95088" y="2122322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Планшеты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Планшеты позволяют работать с заданиями индивидуально, искать информацию и выполнять короткие цифровые упражнения без длительной подготовки и лишней бумаги.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95088" y="3034013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Онлайн-словари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ускоряют работу с новой лексикой, помогают проверять значение и произношение слов и поддерживают самостоятельное обучение вне зависимости от уровня ученика.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695088" y="3945695"/>
            <a:ext cx="3795300" cy="69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Облачные документы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Совместное редактирование текстов облегчает групповую работу, обмен идеями и быструю проверку результатов, особенно во время письменных заданий и проектов.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lesson in a dream classroom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 урока в современной гибкой учебной среде.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6550" y="1181123"/>
            <a:ext cx="4371900" cy="108443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96550" y="2372433"/>
            <a:ext cx="4371900" cy="10844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6550" y="3563730"/>
            <a:ext cx="4371900" cy="108443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Inclusion and accessibility for every student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  <p:sp>
        <p:nvSpPr>
          <p:cNvPr id="8" name="Text 2"/>
          <p:cNvSpPr txBox="1"/>
          <p:nvPr/>
        </p:nvSpPr>
        <p:spPr>
          <a:xfrm>
            <a:off x="413125" y="1180175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Класс, в который легко войти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Широкие проходы, удобный доступ и свободное движение между партами помогают ученикам чувствовать себя уверенно и безопасно. Такой класс не заставляет ребёнка подстраиваться под неудобное пространство, а сам приспосабливается к его потребностям.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13125" y="2371496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Материалы, которые действительно помогают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Крупный шрифт, визуальные подсказки и чёткие указатели делают задания понятнее для разных учеников. Когда информация представлена несколькими способами, проще включиться в работу и не бояться отстать от класса.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13125" y="3562798"/>
            <a:ext cx="3162600" cy="108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как часть доступности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Инклюзивный класс — это не только мебель и оборудование, но и атмосфера принятия. Если правила понятны, а отношение уважительное, каждый ученик получает шанс говорить, задавать вопросы и показывать результат без лишнего напряжения.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5" name="Text 1"/>
          <p:cNvSpPr txBox="1"/>
          <p:nvPr/>
        </p:nvSpPr>
        <p:spPr>
          <a:xfrm>
            <a:off x="413125" y="1421416"/>
            <a:ext cx="2919900" cy="230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взаимосвязанных факторов — доверие, уважение, ясные правила, поддержка и признание усилий — особенно важны для мотивации подростков.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989125" y="1194265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7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
</a:t>
            </a:r>
            <a:endParaRPr lang="en-US" sz="7200" dirty="0"/>
          </a:p>
        </p:txBody>
      </p:sp>
      <p:sp>
        <p:nvSpPr>
          <p:cNvPr id="7" name="Text 3"/>
          <p:cNvSpPr txBox="1"/>
          <p:nvPr/>
        </p:nvSpPr>
        <p:spPr>
          <a:xfrm>
            <a:off x="413125" y="4586700"/>
            <a:ext cx="29199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теме Unit 4 на основе педагогических принципов организации класса.
</a:t>
            </a:r>
            <a:endParaRPr lang="en-US" sz="673" dirty="0"/>
          </a:p>
        </p:txBody>
      </p:sp>
      <p:sp>
        <p:nvSpPr>
          <p:cNvPr id="8" name="Text 4"/>
          <p:cNvSpPr txBox="1"/>
          <p:nvPr/>
        </p:nvSpPr>
        <p:spPr>
          <a:xfrm>
            <a:off x="3989125" y="2399100"/>
            <a:ext cx="4791900" cy="109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48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ключевых условий формируют атмосферу, в которой ученики охотнее участвуют, меньше боятся ошибок и увереннее говорят по-английски.
</a:t>
            </a:r>
            <a:endParaRPr lang="en-US" sz="1948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Students’ priorities in an ideal classroom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старшеклассников особенно важно, чтобы пространство помогало учиться без лишнего напряжения и давало выбор форм работы на уроке.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Самыми значимыми оказываются комфорт и свобода выбора: именно они сильнее всего поддерживают концентрацию, уверенность и самостоятельность.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шкала по материалам Unit 4; данные отражают смысловые приоритеты темы, а не результаты реального опроса.
</a:t>
            </a:r>
            <a:endParaRPr lang="en-US" sz="673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853049"/>
            <a:ext cx="153900" cy="153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69914" y="1835949"/>
            <a:ext cx="129319" cy="188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2121" y="1861599"/>
            <a:ext cx="153900" cy="13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46616" y="1853049"/>
            <a:ext cx="153900" cy="1539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391125" y="1853049"/>
            <a:ext cx="153900" cy="153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Health, air quality and sustainability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12" name="Text 2"/>
          <p:cNvSpPr txBox="1"/>
          <p:nvPr/>
        </p:nvSpPr>
        <p:spPr>
          <a:xfrm>
            <a:off x="413125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Свежий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Хорошая вентиляция помогает поддерживать работоспособность на протяжении урока, снижает сонливость и делает аудиторию более комфортной для длительных занятий и подготовки к экзаменам.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2157626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Питьевая вода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Доступ к воде особенно важен в течение учебного дня: он помогает сохранять внимание, уменьшает усталость и поддерживает нормальное самочувствие во время активной работы в классе.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902126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Чистота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Чистые поверхности, аккуратные столы и организованное хранение создают спокойную рабочую среду, в которой легче сосредоточиться и быстрее находить нужные материалы.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646622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элементы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и естественный свет делают помещение более приятным, улучшают визуальное восприятие пространства и помогают создать ощущение живого, заботливо организованного класса.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7391134" y="2152323"/>
            <a:ext cx="1390200" cy="15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Экологичные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энергии, сортировка бумаги и сокращение отходов формируют ответственное отношение к среде и показывают, что класс может быть не только удобным, но и устойчивым.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7956" y="1311500"/>
            <a:ext cx="3191788" cy="32106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Colour, light and visual design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611375" y="113490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основа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Светлые стены и мебель визуально расширяют пространство, делают класс менее тяжёлым и помогают сохранить ощущение порядка даже при большом количестве учебных материалов.
</a:t>
            </a:r>
            <a:endParaRPr lang="en-US" sz="1234" dirty="0"/>
          </a:p>
        </p:txBody>
      </p:sp>
      <p:sp>
        <p:nvSpPr>
          <p:cNvPr id="12" name="Text 3"/>
          <p:cNvSpPr txBox="1"/>
          <p:nvPr/>
        </p:nvSpPr>
        <p:spPr>
          <a:xfrm>
            <a:off x="611375" y="2078030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Спокойный фон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Нейтральные оттенки уменьшают зрительную перегрузку и помогают сосредоточиться на заданиях, особенно когда в классе много постеров, схем и другой наглядной информации.
</a:t>
            </a:r>
            <a:endParaRPr lang="en-US" sz="1234" dirty="0"/>
          </a:p>
        </p:txBody>
      </p:sp>
      <p:sp>
        <p:nvSpPr>
          <p:cNvPr id="13" name="Text 4"/>
          <p:cNvSpPr txBox="1"/>
          <p:nvPr/>
        </p:nvSpPr>
        <p:spPr>
          <a:xfrm>
            <a:off x="611375" y="3021146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4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акценты
</a:t>
            </a:r>
            <a:pPr algn="l" indent="0" marL="0">
              <a:lnSpc>
                <a:spcPct val="115000"/>
              </a:lnSpc>
              <a:buNone/>
            </a:pPr>
            <a:r>
              <a:rPr lang="en-US" sz="57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4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Умеренно яркие детали оживляют интерьер и делают его более запоминающимся, не отвлекая от учебы. Они помогают выделить ключевые зоны и создать современный облик комнаты.
</a:t>
            </a:r>
            <a:endParaRPr lang="en-US" sz="1234" dirty="0"/>
          </a:p>
        </p:txBody>
      </p:sp>
      <p:sp>
        <p:nvSpPr>
          <p:cNvPr id="14" name="Text 5"/>
          <p:cNvSpPr txBox="1"/>
          <p:nvPr/>
        </p:nvSpPr>
        <p:spPr>
          <a:xfrm>
            <a:off x="600975" y="3964273"/>
            <a:ext cx="4176000" cy="72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визуальная структура
</a:t>
            </a:r>
            <a:pPr algn="l" indent="0" marL="0">
              <a:lnSpc>
                <a:spcPct val="115000"/>
              </a:lnSpc>
              <a:buNone/>
            </a:pPr>
            <a:r>
              <a:rPr lang="en-US" sz="47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2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Чёткое зонирование, аккуратные стены и продуманное размещение материалов помогают ориентироваться в пространстве, поддерживают профессиональную атмосферу и делают класс по-настоящему функциональным.
</a:t>
            </a:r>
            <a:endParaRPr lang="en-US" sz="103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13525" y="1720114"/>
            <a:ext cx="4867800" cy="19900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Simple changes that improve the classroom quickly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80625" y="1569872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Небольшие, но продуманные изменения могут заметно повысить удобство класса уже в ближайшее время.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80625" y="2815515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предложенные меры недороги и легко внедряются. Они улучшают организацию, поддерживают изучение английского и сразу заметны ученикам 11 класса.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700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6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Unit 4 и практические решения для школьного кабинета; обобщение без использования внешней статистики.
</a:t>
            </a:r>
            <a:endParaRPr lang="en-US" sz="68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students help shape the classroom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1312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Обсуждение правил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вместе с учителем формулируют понятные правила поведения и работы. Это создаёт ощущение общих договорённостей и помогает поддерживать порядок без лишних замечаний.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080050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Планирование пространства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класс обсуждает расстановку парт, оформление стендов и удобные зоны для разных видов работы. Такой этап учит учитывать потребности всей группы, а не только личные предпочтения.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746975" y="1745600"/>
            <a:ext cx="2454900" cy="1413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Совместное обновление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ученики помогают оформлять класс полезными материалами на английском языке, следят за их актуальностью и вносят предложения по улучшению. Так растут ответственность и инициативность.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125" y="1377951"/>
            <a:ext cx="8368200" cy="32844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From idea to improvement: building a dream classroom step by step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6" name="Text 2"/>
          <p:cNvSpPr txBox="1"/>
          <p:nvPr/>
        </p:nvSpPr>
        <p:spPr>
          <a:xfrm>
            <a:off x="413125" y="895700"/>
            <a:ext cx="83682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75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реалистичный школьный цикл: от анализа потребностей до регулярной оценки результатов.
</a:t>
            </a:r>
            <a:endParaRPr lang="en-US" sz="1075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3125" y="1376818"/>
            <a:ext cx="4867800" cy="26768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Which improvements give the fastest results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5603800" y="1569897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небольшие изменения могут сразу сделать уроки спокойнее, понятнее и удобнее для работы, особенно если их вводить поэтапно.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603800" y="2815540"/>
            <a:ext cx="29199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Быстрее всего заметны свет и организация пространства; затем эффект усиливают тишина, порядок и цифровые инструменты.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13125" y="4586688"/>
            <a:ext cx="4867800" cy="19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3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оценка по логике Unit 4; значения отражают сравнительную заметность улучшений, а не измеренные данные.
</a:t>
            </a:r>
            <a:endParaRPr lang="en-US" sz="673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Realistic limits and practical solutions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2"/>
          <p:cNvSpPr txBox="1"/>
          <p:nvPr/>
        </p:nvSpPr>
        <p:spPr>
          <a:xfrm>
            <a:off x="482323" y="1289346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больших затрат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класс не обязан быть дорогим. Часто достаточно переставить мебель, обозначить зоны и навести порядок, чтобы пространство стало удобнее и функциональнее для уроков.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90694" y="3047671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Постепенные шаги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результат даёт не разовая переделка, а последовательное улучшение. Когда изменения вводятся по очереди, их проще оценить, сохранить и при необходимости скорректировать.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394958" y="1289346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материалы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Подписанные полки, плакаты, сделанные учениками, и словарные уголки помогают поддерживать учебную атмосферу. Такие детали одновременно украшают помещение и служат реальной опорой в работе.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394950" y="3047671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удачные решения теряют эффект без регулярного поддержания порядка. Поэтому важны привычки класса: возвращать материалы на место, бережно пользоваться пространством и соблюдать договорённости.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6307612" y="1289346"/>
            <a:ext cx="2482500" cy="13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Тихие зоны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Небольшой уголок для чтения или самостоятельной работы особенно полезен на занятиях по английскому языку. Он помогает переключаться между общим обсуждением и сосредоточенной индивидуальной деятельностью.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3200" y="1035008"/>
            <a:ext cx="4087800" cy="20518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475" y="1035008"/>
            <a:ext cx="4087800" cy="20518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13125" y="360000"/>
            <a:ext cx="8368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classroom students want to return to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992550" y="4783500"/>
            <a:ext cx="788700" cy="1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7" name="Text 2"/>
          <p:cNvSpPr txBox="1"/>
          <p:nvPr/>
        </p:nvSpPr>
        <p:spPr>
          <a:xfrm>
            <a:off x="413125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Утро, в которое хочется войти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такой класс приятно заходить уже с порога: светлые стены, живые растения, аккуратные столы и понятные учебные зоны создают спокойный ритм работы. Здесь легко переключаться между обсуждением, чтением и самостоятельными заданиями.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93401" y="3271882"/>
            <a:ext cx="4087800" cy="13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Пространство, где слышен каждый голос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работают в парах, быстро меняют формат задания и без лишнего напряжения обращаются к цифровым материалам или книгам. Комната выглядит современно, но главное — в ней чувствуется уважение к усилиям каждого.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2750" y="360000"/>
            <a:ext cx="4993500" cy="137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Conclusion: a dream classroom as a space for growth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362750" y="3287400"/>
            <a:ext cx="3487200" cy="149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102D6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Идеальный класс — это не просто красивое помещение, а пространство, где ученики чувствуют поддержку, свободу выбора и ответственность. Он делает обучение английскому более уверенным, активным и осмысленным.
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2026-05-31T18:38:57Z</dcterms:created>
  <dcterms:modified xsi:type="dcterms:W3CDTF">2026-05-31T18:38:57Z</dcterms:modified>
</cp:coreProperties>
</file>