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jpe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slideLayout" Target="../slideLayouts/slideLayout1.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jpe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slideLayout" Target="../slideLayouts/slideLayout1.xml"/><Relationship Id="rId8"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slideLayout" Target="../slideLayouts/slideLayout1.xml"/><Relationship Id="rId3"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slideLayout" Target="../slideLayouts/slideLayout1.xml"/><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slideLayout" Target="../slideLayouts/slideLayout1.xml"/><Relationship Id="rId6"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image" Target="../media/image-7-6.png"/><Relationship Id="rId7" Type="http://schemas.openxmlformats.org/officeDocument/2006/relationships/slideLayout" Target="../slideLayouts/slideLayout1.xml"/><Relationship Id="rId8"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slideLayout" Target="../slideLayouts/slideLayout1.xml"/><Relationship Id="rId5"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jpeg"/><Relationship Id="rId3" Type="http://schemas.openxmlformats.org/officeDocument/2006/relationships/image" Target="../media/image-9-3.jpeg"/><Relationship Id="rId4" Type="http://schemas.openxmlformats.org/officeDocument/2006/relationships/image" Target="../media/image-9-4.png"/><Relationship Id="rId5" Type="http://schemas.openxmlformats.org/officeDocument/2006/relationships/slideLayout" Target="../slideLayouts/slideLayout1.xml"/><Relationship Id="rId6"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slideLayout" Target="../slideLayouts/slideLayout1.xml"/><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slideLayout" Target="../slideLayouts/slideLayout1.xml"/><Relationship Id="rId3"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jpe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image" Target="../media/image-12-6.png"/><Relationship Id="rId7" Type="http://schemas.openxmlformats.org/officeDocument/2006/relationships/image" Target="../media/image-12-7.png"/><Relationship Id="rId8" Type="http://schemas.openxmlformats.org/officeDocument/2006/relationships/slideLayout" Target="../slideLayouts/slideLayout1.xml"/><Relationship Id="rId9"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slideLayout" Target="../slideLayouts/slideLayout1.xml"/><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slideLayout" Target="../slideLayouts/slideLayout1.xml"/><Relationship Id="rId5"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slideLayout" Target="../slideLayouts/slideLayout1.xml"/><Relationship Id="rId6"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jpeg"/><Relationship Id="rId3" Type="http://schemas.openxmlformats.org/officeDocument/2006/relationships/image" Target="../media/image-16-3.jpeg"/><Relationship Id="rId4" Type="http://schemas.openxmlformats.org/officeDocument/2006/relationships/image" Target="../media/image-16-4.png"/><Relationship Id="rId5" Type="http://schemas.openxmlformats.org/officeDocument/2006/relationships/slideLayout" Target="../slideLayouts/slideLayout1.xml"/><Relationship Id="rId6"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slideLayout" Target="../slideLayouts/slideLayout1.xml"/><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slideLayout" Target="../slideLayouts/slideLayout1.xml"/><Relationship Id="rId7"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slideLayout" Target="../slideLayouts/slideLayout1.xml"/><Relationship Id="rId5"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378392" y="529650"/>
            <a:ext cx="3178816" cy="4084200"/>
          </a:xfrm>
          <a:prstGeom prst="rect">
            <a:avLst/>
          </a:prstGeom>
        </p:spPr>
      </p:pic>
      <p:sp>
        <p:nvSpPr>
          <p:cNvPr id="4" name="Text 0"/>
          <p:cNvSpPr txBox="1"/>
          <p:nvPr/>
        </p:nvSpPr>
        <p:spPr>
          <a:xfrm>
            <a:off x="664175" y="529650"/>
            <a:ext cx="4240500" cy="4084200"/>
          </a:xfrm>
          <a:prstGeom prst="rect">
            <a:avLst/>
          </a:prstGeom>
          <a:noFill/>
          <a:ln/>
        </p:spPr>
        <p:txBody>
          <a:bodyPr wrap="square" lIns="0" tIns="0" rIns="0" bIns="0" rtlCol="0" anchor="ctr"/>
          <a:lstStyle/>
          <a:p>
            <a:pPr algn="l" indent="0" marL="0">
              <a:lnSpc>
                <a:spcPct val="100000"/>
              </a:lnSpc>
              <a:buNone/>
            </a:pPr>
            <a:r>
              <a:rPr lang="en-US" sz="3600" b="1" dirty="0">
                <a:solidFill>
                  <a:srgbClr val="000000"/>
                </a:solidFill>
                <a:latin typeface="Arial" pitchFamily="34" charset="0"/>
                <a:ea typeface="Arial" pitchFamily="34" charset="-122"/>
                <a:cs typeface="Arial" pitchFamily="34" charset="-120"/>
              </a:rPr>
              <a:t>Знакомство с объёмами фигур
</a:t>
            </a:r>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Как измерить пространство, которое занимает фигура?
</a:t>
            </a:r>
            <a:pPr algn="l" indent="0" marL="0">
              <a:lnSpc>
                <a:spcPct val="100000"/>
              </a:lnSpc>
              <a:buNone/>
            </a:pPr>
            <a:r>
              <a:rPr lang="en-US" sz="24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200" i="1" dirty="0">
                <a:solidFill>
                  <a:srgbClr val="000000"/>
                </a:solidFill>
                <a:latin typeface="Arial" pitchFamily="34" charset="0"/>
                <a:ea typeface="Arial" pitchFamily="34" charset="-122"/>
                <a:cs typeface="Arial" pitchFamily="34" charset="-120"/>
              </a:rPr>
              <a:t>
</a:t>
            </a:r>
            <a:endParaRPr lang="en-US"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867633" y="287475"/>
            <a:ext cx="3915584" cy="4561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310300" y="4716675"/>
            <a:ext cx="449700" cy="273900"/>
          </a:xfrm>
          <a:prstGeom prst="rect">
            <a:avLst/>
          </a:prstGeom>
          <a:noFill/>
          <a:ln/>
        </p:spPr>
        <p:txBody>
          <a:bodyPr wrap="square" lIns="0" tIns="0" rIns="0" bIns="0" rtlCol="0" anchor="t"/>
          <a:lstStyle/>
          <a:p>
            <a:pPr algn="ctr" indent="0" marL="0">
              <a:lnSpc>
                <a:spcPct val="100000"/>
              </a:lnSpc>
              <a:buNone/>
            </a:pPr>
            <a:r>
              <a:rPr lang="en-US" sz="1100" b="1" dirty="0">
                <a:solidFill>
                  <a:srgbClr val="434343"/>
                </a:solidFill>
                <a:latin typeface="Arial" pitchFamily="34" charset="0"/>
                <a:ea typeface="Arial" pitchFamily="34" charset="-122"/>
                <a:cs typeface="Arial" pitchFamily="34" charset="-120"/>
              </a:rPr>
              <a:t>2</a:t>
            </a:r>
            <a:endParaRPr lang="en-US" sz="1100" dirty="0"/>
          </a:p>
        </p:txBody>
      </p:sp>
      <p:sp>
        <p:nvSpPr>
          <p:cNvPr id="5" name="Text 1"/>
          <p:cNvSpPr txBox="1"/>
          <p:nvPr/>
        </p:nvSpPr>
        <p:spPr>
          <a:xfrm>
            <a:off x="569400" y="714000"/>
            <a:ext cx="3917700" cy="3715500"/>
          </a:xfrm>
          <a:prstGeom prst="rect">
            <a:avLst/>
          </a:prstGeom>
          <a:noFill/>
          <a:ln/>
        </p:spPr>
        <p:txBody>
          <a:bodyPr wrap="square" lIns="0" tIns="0" rIns="0" bIns="0" rtlCol="0" anchor="ctr"/>
          <a:lstStyle/>
          <a:p>
            <a:pPr algn="l" indent="0" marL="0">
              <a:lnSpc>
                <a:spcPct val="100000"/>
              </a:lnSpc>
              <a:buNone/>
            </a:pPr>
            <a:r>
              <a:rPr lang="en-US" sz="2500" b="1" dirty="0">
                <a:solidFill>
                  <a:srgbClr val="000000"/>
                </a:solidFill>
                <a:latin typeface="Arial" pitchFamily="34" charset="0"/>
                <a:ea typeface="Arial" pitchFamily="34" charset="-122"/>
                <a:cs typeface="Arial" pitchFamily="34" charset="-120"/>
              </a:rPr>
              <a:t>Почему объём изучают в 9 классе
</a:t>
            </a:r>
            <a:pPr algn="l" indent="0" marL="0">
              <a:lnSpc>
                <a:spcPct val="100000"/>
              </a:lnSpc>
              <a:buNone/>
            </a:pPr>
            <a:r>
              <a:rPr lang="en-US" sz="1400" b="1"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Объём помогает описывать коробки, резервуары, аквариумы и здания. В 9 классе он становится удобным применением формул, степеней и единиц измерения для сравнения реальных тел по размерам и вместимости.
</a:t>
            </a:r>
            <a:endParaRPr lang="en-US" sz="25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291675" y="1396607"/>
            <a:ext cx="3521100" cy="2833385"/>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56900" y="437925"/>
            <a:ext cx="8230200" cy="746400"/>
          </a:xfrm>
          <a:prstGeom prst="rect">
            <a:avLst/>
          </a:prstGeom>
          <a:noFill/>
          <a:ln/>
        </p:spPr>
        <p:txBody>
          <a:bodyPr wrap="square" lIns="0" tIns="0" rIns="0" bIns="0" rtlCol="0" anchor="ctr"/>
          <a:lstStyle/>
          <a:p>
            <a:pPr algn="ctr" indent="0" marL="0">
              <a:lnSpc>
                <a:spcPct val="100000"/>
              </a:lnSpc>
              <a:buNone/>
            </a:pPr>
            <a:r>
              <a:rPr lang="en-US" sz="2500" b="1" dirty="0">
                <a:solidFill>
                  <a:srgbClr val="000000"/>
                </a:solidFill>
                <a:latin typeface="Arial" pitchFamily="34" charset="0"/>
                <a:ea typeface="Arial" pitchFamily="34" charset="-122"/>
                <a:cs typeface="Arial" pitchFamily="34" charset="-120"/>
              </a:rPr>
              <a:t>Три измерения пространственной фигуры
</a:t>
            </a:r>
            <a:endParaRPr lang="en-US" sz="2500" dirty="0"/>
          </a:p>
        </p:txBody>
      </p:sp>
      <p:sp>
        <p:nvSpPr>
          <p:cNvPr id="9" name="Text 1"/>
          <p:cNvSpPr txBox="1"/>
          <p:nvPr/>
        </p:nvSpPr>
        <p:spPr>
          <a:xfrm>
            <a:off x="81710" y="4716675"/>
            <a:ext cx="449700" cy="746400"/>
          </a:xfrm>
          <a:prstGeom prst="rect">
            <a:avLst/>
          </a:prstGeom>
          <a:noFill/>
          <a:ln/>
        </p:spPr>
        <p:txBody>
          <a:bodyPr wrap="square" lIns="0" tIns="0" rIns="0" bIns="0" rtlCol="0" anchor="t"/>
          <a:lstStyle/>
          <a:p>
            <a:pPr algn="ctr" indent="0" marL="0">
              <a:lnSpc>
                <a:spcPct val="100000"/>
              </a:lnSpc>
              <a:buNone/>
            </a:pPr>
            <a:r>
              <a:rPr lang="en-US" sz="1100" b="1" dirty="0">
                <a:solidFill>
                  <a:srgbClr val="434343"/>
                </a:solidFill>
                <a:latin typeface="Arial" pitchFamily="34" charset="0"/>
                <a:ea typeface="Arial" pitchFamily="34" charset="-122"/>
                <a:cs typeface="Arial" pitchFamily="34" charset="-120"/>
              </a:rPr>
              <a:t>3</a:t>
            </a:r>
            <a:endParaRPr lang="en-US" sz="1100" dirty="0"/>
          </a:p>
        </p:txBody>
      </p:sp>
      <p:sp>
        <p:nvSpPr>
          <p:cNvPr id="10" name="Text 2"/>
          <p:cNvSpPr txBox="1"/>
          <p:nvPr/>
        </p:nvSpPr>
        <p:spPr>
          <a:xfrm>
            <a:off x="600200" y="1775272"/>
            <a:ext cx="2156700" cy="919732"/>
          </a:xfrm>
          <a:prstGeom prst="rect">
            <a:avLst/>
          </a:prstGeom>
          <a:noFill/>
          <a:ln/>
        </p:spPr>
        <p:txBody>
          <a:bodyPr wrap="square" lIns="0" tIns="0" rIns="0" bIns="0" rtlCol="0" anchor="ctr"/>
          <a:lstStyle/>
          <a:p>
            <a:pPr algn="l" indent="0" marL="0">
              <a:lnSpc>
                <a:spcPct val="115000"/>
              </a:lnSpc>
              <a:buNone/>
            </a:pPr>
            <a:r>
              <a:rPr lang="en-US" sz="768" b="1" dirty="0">
                <a:solidFill>
                  <a:srgbClr val="242424"/>
                </a:solidFill>
                <a:latin typeface="Arial" pitchFamily="34" charset="0"/>
                <a:ea typeface="Arial" pitchFamily="34" charset="-122"/>
                <a:cs typeface="Arial" pitchFamily="34" charset="-120"/>
              </a:rPr>
              <a:t>Длина, ширина, высота
</a:t>
            </a:r>
            <a:pPr algn="l" indent="0" marL="0">
              <a:lnSpc>
                <a:spcPct val="115000"/>
              </a:lnSpc>
              <a:buNone/>
            </a:pPr>
            <a:r>
              <a:rPr lang="en-US" sz="921" dirty="0">
                <a:solidFill>
                  <a:srgbClr val="000000"/>
                </a:solidFill>
                <a:latin typeface="Arial" pitchFamily="34" charset="0"/>
                <a:ea typeface="Arial" pitchFamily="34" charset="-122"/>
                <a:cs typeface="Arial" pitchFamily="34" charset="-120"/>
              </a:rPr>
              <a:t>Любое объёмное тело описывается тремя измерениями, которые задают его форму в пространстве. Именно по ним можно понять, сколько места занимает фигура и как вычислить её объём.
</a:t>
            </a:r>
            <a:endParaRPr lang="en-US" sz="768" dirty="0"/>
          </a:p>
        </p:txBody>
      </p:sp>
      <p:sp>
        <p:nvSpPr>
          <p:cNvPr id="11" name="Text 3"/>
          <p:cNvSpPr txBox="1"/>
          <p:nvPr/>
        </p:nvSpPr>
        <p:spPr>
          <a:xfrm>
            <a:off x="2918900" y="1775275"/>
            <a:ext cx="2156700" cy="919732"/>
          </a:xfrm>
          <a:prstGeom prst="rect">
            <a:avLst/>
          </a:prstGeom>
          <a:noFill/>
          <a:ln/>
        </p:spPr>
        <p:txBody>
          <a:bodyPr wrap="square" lIns="0" tIns="0" rIns="0" bIns="0" rtlCol="0" anchor="ctr"/>
          <a:lstStyle/>
          <a:p>
            <a:pPr algn="l" indent="0" marL="0">
              <a:lnSpc>
                <a:spcPct val="115000"/>
              </a:lnSpc>
              <a:buNone/>
            </a:pPr>
            <a:r>
              <a:rPr lang="en-US" sz="768" b="1" dirty="0">
                <a:solidFill>
                  <a:srgbClr val="242424"/>
                </a:solidFill>
                <a:latin typeface="Arial" pitchFamily="34" charset="0"/>
                <a:ea typeface="Arial" pitchFamily="34" charset="-122"/>
                <a:cs typeface="Arial" pitchFamily="34" charset="-120"/>
              </a:rPr>
              <a:t>Параллелепипед в жизни
</a:t>
            </a:r>
            <a:pPr algn="l" indent="0" marL="0">
              <a:lnSpc>
                <a:spcPct val="115000"/>
              </a:lnSpc>
              <a:buNone/>
            </a:pPr>
            <a:r>
              <a:rPr lang="en-US" sz="921" dirty="0">
                <a:solidFill>
                  <a:srgbClr val="000000"/>
                </a:solidFill>
                <a:latin typeface="Arial" pitchFamily="34" charset="0"/>
                <a:ea typeface="Arial" pitchFamily="34" charset="-122"/>
                <a:cs typeface="Arial" pitchFamily="34" charset="-120"/>
              </a:rPr>
              <a:t>Прямоугольный параллелепипед имеет три разные стороны, поэтому его размеры записывают отдельно. Такой вид часто встречается у коробок, книг, шкафов и строительных блоков.
</a:t>
            </a:r>
            <a:endParaRPr lang="en-US" sz="768" dirty="0"/>
          </a:p>
        </p:txBody>
      </p:sp>
      <p:sp>
        <p:nvSpPr>
          <p:cNvPr id="12" name="Text 4"/>
          <p:cNvSpPr txBox="1"/>
          <p:nvPr/>
        </p:nvSpPr>
        <p:spPr>
          <a:xfrm>
            <a:off x="2918899" y="2931818"/>
            <a:ext cx="2156700" cy="919732"/>
          </a:xfrm>
          <a:prstGeom prst="rect">
            <a:avLst/>
          </a:prstGeom>
          <a:noFill/>
          <a:ln/>
        </p:spPr>
        <p:txBody>
          <a:bodyPr wrap="square" lIns="0" tIns="0" rIns="0" bIns="0" rtlCol="0" anchor="ctr"/>
          <a:lstStyle/>
          <a:p>
            <a:pPr algn="l" indent="0" marL="0">
              <a:lnSpc>
                <a:spcPct val="115000"/>
              </a:lnSpc>
              <a:buNone/>
            </a:pPr>
            <a:r>
              <a:rPr lang="en-US" sz="768" b="1" dirty="0">
                <a:solidFill>
                  <a:srgbClr val="242424"/>
                </a:solidFill>
                <a:latin typeface="Arial" pitchFamily="34" charset="0"/>
                <a:ea typeface="Arial" pitchFamily="34" charset="-122"/>
                <a:cs typeface="Arial" pitchFamily="34" charset="-120"/>
              </a:rPr>
              <a:t>Цилиндр и основание
</a:t>
            </a:r>
            <a:pPr algn="l" indent="0" marL="0">
              <a:lnSpc>
                <a:spcPct val="115000"/>
              </a:lnSpc>
              <a:buNone/>
            </a:pPr>
            <a:r>
              <a:rPr lang="en-US" sz="921" dirty="0">
                <a:solidFill>
                  <a:srgbClr val="000000"/>
                </a:solidFill>
                <a:latin typeface="Arial" pitchFamily="34" charset="0"/>
                <a:ea typeface="Arial" pitchFamily="34" charset="-122"/>
                <a:cs typeface="Arial" pitchFamily="34" charset="-120"/>
              </a:rPr>
              <a:t>У цилиндра важную роль играет круговое основание, а также высота фигуры. Поэтому при работе с ним особенно важно различать радиус основания и расстояние между кругами.
</a:t>
            </a:r>
            <a:endParaRPr lang="en-US" sz="768" dirty="0"/>
          </a:p>
        </p:txBody>
      </p:sp>
      <p:sp>
        <p:nvSpPr>
          <p:cNvPr id="13" name="Text 5"/>
          <p:cNvSpPr txBox="1"/>
          <p:nvPr/>
        </p:nvSpPr>
        <p:spPr>
          <a:xfrm>
            <a:off x="600204" y="2931808"/>
            <a:ext cx="2156700" cy="919732"/>
          </a:xfrm>
          <a:prstGeom prst="rect">
            <a:avLst/>
          </a:prstGeom>
          <a:noFill/>
          <a:ln/>
        </p:spPr>
        <p:txBody>
          <a:bodyPr wrap="square" lIns="0" tIns="0" rIns="0" bIns="0" rtlCol="0" anchor="ctr"/>
          <a:lstStyle/>
          <a:p>
            <a:pPr algn="l" indent="0" marL="0">
              <a:lnSpc>
                <a:spcPct val="115000"/>
              </a:lnSpc>
              <a:buNone/>
            </a:pPr>
            <a:r>
              <a:rPr lang="en-US" sz="836" b="1" dirty="0">
                <a:solidFill>
                  <a:srgbClr val="242424"/>
                </a:solidFill>
                <a:latin typeface="Arial" pitchFamily="34" charset="0"/>
                <a:ea typeface="Arial" pitchFamily="34" charset="-122"/>
                <a:cs typeface="Arial" pitchFamily="34" charset="-120"/>
              </a:rPr>
              <a:t>Куб как особый случай
</a:t>
            </a:r>
            <a:pPr algn="l" indent="0" marL="0">
              <a:lnSpc>
                <a:spcPct val="115000"/>
              </a:lnSpc>
              <a:buNone/>
            </a:pPr>
            <a:r>
              <a:rPr lang="en-US" sz="1003" dirty="0">
                <a:solidFill>
                  <a:srgbClr val="000000"/>
                </a:solidFill>
                <a:latin typeface="Arial" pitchFamily="34" charset="0"/>
                <a:ea typeface="Arial" pitchFamily="34" charset="-122"/>
                <a:cs typeface="Arial" pitchFamily="34" charset="-120"/>
              </a:rPr>
              <a:t>У куба все рёбра одинаковы, поэтому достаточно знать лишь длину одного ребра. Это делает куб удобной моделью для первых задач на объём и проверки формулы.
</a:t>
            </a:r>
            <a:endParaRPr lang="en-US" sz="836"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5225150" y="1299150"/>
            <a:ext cx="3483300" cy="2545200"/>
          </a:xfrm>
          <a:prstGeom prst="rect">
            <a:avLst/>
          </a:prstGeom>
          <a:noFill/>
          <a:ln/>
        </p:spPr>
        <p:txBody>
          <a:bodyPr wrap="square" lIns="0" tIns="0" rIns="0" bIns="0" rtlCol="0" anchor="ctr"/>
          <a:lstStyle/>
          <a:p>
            <a:pPr algn="l" indent="0" marL="0">
              <a:lnSpc>
                <a:spcPct val="140014"/>
              </a:lnSpc>
              <a:buNone/>
            </a:pPr>
            <a:r>
              <a:rPr lang="en-US" sz="1400" dirty="0">
                <a:solidFill>
                  <a:srgbClr val="434343"/>
                </a:solidFill>
                <a:latin typeface="Arial" pitchFamily="34" charset="0"/>
                <a:ea typeface="Arial" pitchFamily="34" charset="-122"/>
                <a:cs typeface="Arial" pitchFamily="34" charset="-120"/>
              </a:rPr>
              <a:t>Переход между кубическими единицами показывает, как быстро меняется объём при смене масштаба.
</a:t>
            </a:r>
            <a:endParaRPr lang="en-US" sz="1400" dirty="0"/>
          </a:p>
        </p:txBody>
      </p:sp>
      <p:sp>
        <p:nvSpPr>
          <p:cNvPr id="4" name="Text 1"/>
          <p:cNvSpPr txBox="1"/>
          <p:nvPr/>
        </p:nvSpPr>
        <p:spPr>
          <a:xfrm>
            <a:off x="310300" y="4716675"/>
            <a:ext cx="449700" cy="746400"/>
          </a:xfrm>
          <a:prstGeom prst="rect">
            <a:avLst/>
          </a:prstGeom>
          <a:noFill/>
          <a:ln/>
        </p:spPr>
        <p:txBody>
          <a:bodyPr wrap="square" lIns="0" tIns="0" rIns="0" bIns="0" rtlCol="0" anchor="t"/>
          <a:lstStyle/>
          <a:p>
            <a:pPr algn="ctr" indent="0" marL="0">
              <a:lnSpc>
                <a:spcPct val="100000"/>
              </a:lnSpc>
              <a:buNone/>
            </a:pPr>
            <a:r>
              <a:rPr lang="en-US" sz="1100" b="1" dirty="0">
                <a:solidFill>
                  <a:srgbClr val="434343"/>
                </a:solidFill>
                <a:latin typeface="Arial" pitchFamily="34" charset="0"/>
                <a:ea typeface="Arial" pitchFamily="34" charset="-122"/>
                <a:cs typeface="Arial" pitchFamily="34" charset="-120"/>
              </a:rPr>
              <a:t>4</a:t>
            </a:r>
            <a:endParaRPr lang="en-US" sz="1100" dirty="0"/>
          </a:p>
        </p:txBody>
      </p:sp>
      <p:sp>
        <p:nvSpPr>
          <p:cNvPr id="5" name="Text 2"/>
          <p:cNvSpPr txBox="1"/>
          <p:nvPr/>
        </p:nvSpPr>
        <p:spPr>
          <a:xfrm>
            <a:off x="892975" y="1493400"/>
            <a:ext cx="3764700" cy="2156700"/>
          </a:xfrm>
          <a:prstGeom prst="rect">
            <a:avLst/>
          </a:prstGeom>
          <a:noFill/>
          <a:ln/>
        </p:spPr>
        <p:txBody>
          <a:bodyPr wrap="square" lIns="0" tIns="0" rIns="0" bIns="0" rtlCol="0" anchor="ctr"/>
          <a:lstStyle/>
          <a:p>
            <a:pPr algn="ctr" indent="0" marL="0">
              <a:lnSpc>
                <a:spcPct val="120004"/>
              </a:lnSpc>
              <a:buNone/>
            </a:pPr>
            <a:r>
              <a:rPr lang="en-US" sz="3300" b="1" dirty="0">
                <a:solidFill>
                  <a:srgbClr val="434343"/>
                </a:solidFill>
                <a:latin typeface="Arial" pitchFamily="34" charset="0"/>
                <a:ea typeface="Arial" pitchFamily="34" charset="-122"/>
                <a:cs typeface="Arial" pitchFamily="34" charset="-120"/>
              </a:rPr>
              <a:t>1000
</a:t>
            </a:r>
            <a:pPr algn="ctr" indent="0" marL="0">
              <a:lnSpc>
                <a:spcPct val="120004"/>
              </a:lnSpc>
              <a:buNone/>
            </a:pPr>
            <a:r>
              <a:rPr lang="en-US" sz="1800" dirty="0">
                <a:solidFill>
                  <a:srgbClr val="000000"/>
                </a:solidFill>
                <a:latin typeface="Arial" pitchFamily="34" charset="0"/>
                <a:ea typeface="Arial" pitchFamily="34" charset="-122"/>
                <a:cs typeface="Arial" pitchFamily="34" charset="-120"/>
              </a:rPr>
              <a:t>составляет число кубических сантиметров в одном кубическом дециметре.
</a:t>
            </a:r>
            <a:pPr algn="ctr" indent="0" marL="0">
              <a:lnSpc>
                <a:spcPct val="120004"/>
              </a:lnSpc>
              <a:buNone/>
            </a:pPr>
            <a:r>
              <a:rPr lang="en-US" sz="1000" dirty="0">
                <a:solidFill>
                  <a:srgbClr val="000000"/>
                </a:solidFill>
                <a:latin typeface="Arial" pitchFamily="34" charset="0"/>
                <a:ea typeface="Arial" pitchFamily="34" charset="-122"/>
                <a:cs typeface="Arial" pitchFamily="34" charset="-120"/>
              </a:rPr>
              <a:t>
</a:t>
            </a:r>
            <a:pPr algn="ctr" indent="0" marL="0">
              <a:lnSpc>
                <a:spcPct val="140014"/>
              </a:lnSpc>
              <a:buNone/>
            </a:pPr>
            <a:r>
              <a:rPr lang="en-US" sz="1200" dirty="0">
                <a:solidFill>
                  <a:srgbClr val="666666"/>
                </a:solidFill>
                <a:latin typeface="Arial" pitchFamily="34" charset="0"/>
                <a:ea typeface="Arial" pitchFamily="34" charset="-122"/>
                <a:cs typeface="Arial" pitchFamily="34" charset="-120"/>
              </a:rPr>
              <a:t>Соотношение единиц объёма: 1 дм³ = 1000 см³.
</a:t>
            </a:r>
            <a:endParaRPr lang="en-US" sz="33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291100" y="2163643"/>
            <a:ext cx="4332300" cy="1382513"/>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500700" y="273950"/>
            <a:ext cx="8142600" cy="746400"/>
          </a:xfrm>
          <a:prstGeom prst="rect">
            <a:avLst/>
          </a:prstGeom>
          <a:noFill/>
          <a:ln/>
        </p:spPr>
        <p:txBody>
          <a:bodyPr wrap="square" lIns="0" tIns="0" rIns="0" bIns="0" rtlCol="0" anchor="ctr"/>
          <a:lstStyle/>
          <a:p>
            <a:pPr algn="ctr" indent="0" marL="0">
              <a:lnSpc>
                <a:spcPct val="100000"/>
              </a:lnSpc>
              <a:buNone/>
            </a:pPr>
            <a:r>
              <a:rPr lang="en-US" sz="2500" b="1" dirty="0">
                <a:solidFill>
                  <a:srgbClr val="000000"/>
                </a:solidFill>
                <a:latin typeface="Arial" pitchFamily="34" charset="0"/>
                <a:ea typeface="Arial" pitchFamily="34" charset="-122"/>
                <a:cs typeface="Arial" pitchFamily="34" charset="-120"/>
              </a:rPr>
              <a:t>Единицы объёма и примеры их использования
</a:t>
            </a:r>
            <a:endParaRPr lang="en-US" sz="2500" dirty="0"/>
          </a:p>
        </p:txBody>
      </p:sp>
      <p:sp>
        <p:nvSpPr>
          <p:cNvPr id="5" name="Text 1"/>
          <p:cNvSpPr txBox="1"/>
          <p:nvPr/>
        </p:nvSpPr>
        <p:spPr>
          <a:xfrm>
            <a:off x="407075" y="1283950"/>
            <a:ext cx="3457800" cy="314190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Таблица показывает, какую единицу удобно выбирать для разных объектов и задач.
</a:t>
            </a:r>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Чем больше объект, тем крупнее единица измерения удобнее для записи и сравнения объёма.
</a:t>
            </a:r>
            <a:endParaRPr lang="en-US" sz="1400" dirty="0"/>
          </a:p>
        </p:txBody>
      </p:sp>
      <p:sp>
        <p:nvSpPr>
          <p:cNvPr id="6" name="Text 2"/>
          <p:cNvSpPr txBox="1"/>
          <p:nvPr/>
        </p:nvSpPr>
        <p:spPr>
          <a:xfrm>
            <a:off x="4065500" y="4716675"/>
            <a:ext cx="4557900" cy="338700"/>
          </a:xfrm>
          <a:prstGeom prst="rect">
            <a:avLst/>
          </a:prstGeom>
          <a:noFill/>
          <a:ln/>
        </p:spPr>
        <p:txBody>
          <a:bodyPr wrap="square" lIns="0" tIns="0" rIns="0" bIns="0" rtlCol="0" anchor="t"/>
          <a:lstStyle/>
          <a:p>
            <a:pPr algn="r" indent="0" marL="0">
              <a:lnSpc>
                <a:spcPct val="100000"/>
              </a:lnSpc>
              <a:buNone/>
            </a:pPr>
            <a:r>
              <a:rPr lang="en-US" sz="800" i="1" dirty="0">
                <a:solidFill>
                  <a:srgbClr val="2A3E5C"/>
                </a:solidFill>
                <a:latin typeface="Arial" pitchFamily="34" charset="0"/>
                <a:ea typeface="Arial" pitchFamily="34" charset="-122"/>
                <a:cs typeface="Arial" pitchFamily="34" charset="-120"/>
              </a:rPr>
              <a:t>Школьные единицы измерения объёма и их практическое применение
</a:t>
            </a:r>
            <a:endParaRPr lang="en-US" sz="800" dirty="0"/>
          </a:p>
        </p:txBody>
      </p:sp>
      <p:sp>
        <p:nvSpPr>
          <p:cNvPr id="7" name="Text 3"/>
          <p:cNvSpPr txBox="1"/>
          <p:nvPr/>
        </p:nvSpPr>
        <p:spPr>
          <a:xfrm>
            <a:off x="310300" y="4716675"/>
            <a:ext cx="449700" cy="260400"/>
          </a:xfrm>
          <a:prstGeom prst="rect">
            <a:avLst/>
          </a:prstGeom>
          <a:noFill/>
          <a:ln/>
        </p:spPr>
        <p:txBody>
          <a:bodyPr wrap="square" lIns="0" tIns="0" rIns="0" bIns="0" rtlCol="0" anchor="t"/>
          <a:lstStyle/>
          <a:p>
            <a:pPr algn="ctr" indent="0" marL="0">
              <a:lnSpc>
                <a:spcPct val="100000"/>
              </a:lnSpc>
              <a:buNone/>
            </a:pPr>
            <a:r>
              <a:rPr lang="en-US" sz="1100" b="1" dirty="0">
                <a:solidFill>
                  <a:srgbClr val="434343"/>
                </a:solidFill>
                <a:latin typeface="Arial" pitchFamily="34" charset="0"/>
                <a:ea typeface="Arial" pitchFamily="34" charset="-122"/>
                <a:cs typeface="Arial" pitchFamily="34" charset="-120"/>
              </a:rPr>
              <a:t>5</a:t>
            </a:r>
            <a:endParaRPr lang="en-US" sz="11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513700" y="468375"/>
            <a:ext cx="4302300" cy="805200"/>
          </a:xfrm>
          <a:prstGeom prst="rect">
            <a:avLst/>
          </a:prstGeom>
          <a:noFill/>
          <a:ln/>
        </p:spPr>
        <p:txBody>
          <a:bodyPr wrap="square" lIns="0" tIns="0" rIns="0" bIns="0" rtlCol="0" anchor="ctr"/>
          <a:lstStyle/>
          <a:p>
            <a:pPr algn="l" indent="0" marL="0">
              <a:lnSpc>
                <a:spcPct val="100000"/>
              </a:lnSpc>
              <a:buNone/>
            </a:pPr>
            <a:r>
              <a:rPr lang="en-US" sz="2500" b="1" dirty="0">
                <a:solidFill>
                  <a:srgbClr val="000000"/>
                </a:solidFill>
                <a:latin typeface="Arial" pitchFamily="34" charset="0"/>
                <a:ea typeface="Arial" pitchFamily="34" charset="-122"/>
                <a:cs typeface="Arial" pitchFamily="34" charset="-120"/>
              </a:rPr>
              <a:t>Формула объёма куба
</a:t>
            </a:r>
            <a:endParaRPr lang="en-US" sz="2500" dirty="0"/>
          </a:p>
        </p:txBody>
      </p:sp>
      <p:sp>
        <p:nvSpPr>
          <p:cNvPr id="7" name="Text 1"/>
          <p:cNvSpPr txBox="1"/>
          <p:nvPr/>
        </p:nvSpPr>
        <p:spPr>
          <a:xfrm>
            <a:off x="1035075" y="1643575"/>
            <a:ext cx="4440300" cy="777600"/>
          </a:xfrm>
          <a:prstGeom prst="rect">
            <a:avLst/>
          </a:prstGeom>
          <a:noFill/>
          <a:ln/>
        </p:spPr>
        <p:txBody>
          <a:bodyPr wrap="square" lIns="0" tIns="0" rIns="0" bIns="0" rtlCol="0" anchor="t"/>
          <a:lstStyle/>
          <a:p>
            <a:pPr algn="l" indent="0" marL="0">
              <a:lnSpc>
                <a:spcPct val="115000"/>
              </a:lnSpc>
              <a:buNone/>
            </a:pPr>
            <a:r>
              <a:rPr lang="en-US" sz="1330" b="1" dirty="0">
                <a:solidFill>
                  <a:srgbClr val="000000"/>
                </a:solidFill>
                <a:latin typeface="Arial" pitchFamily="34" charset="0"/>
                <a:ea typeface="Arial" pitchFamily="34" charset="-122"/>
                <a:cs typeface="Arial" pitchFamily="34" charset="-120"/>
              </a:rPr>
              <a:t>Основная формула
</a:t>
            </a:r>
            <a:pPr algn="l" indent="0" marL="0">
              <a:lnSpc>
                <a:spcPct val="115000"/>
              </a:lnSpc>
              <a:buNone/>
            </a:pPr>
            <a:r>
              <a:rPr lang="en-US" sz="1330" dirty="0">
                <a:solidFill>
                  <a:srgbClr val="000000"/>
                </a:solidFill>
                <a:latin typeface="Arial" pitchFamily="34" charset="0"/>
                <a:ea typeface="Arial" pitchFamily="34" charset="-122"/>
                <a:cs typeface="Arial" pitchFamily="34" charset="-120"/>
              </a:rPr>
              <a:t>Объём куба находят по формуле V = a³, где a — длина ребра. Одна величина полностью определяет фигуру, потому что все рёбра куба равны.
</a:t>
            </a:r>
            <a:endParaRPr lang="en-US" sz="1330" dirty="0"/>
          </a:p>
        </p:txBody>
      </p:sp>
      <p:sp>
        <p:nvSpPr>
          <p:cNvPr id="8" name="Text 2"/>
          <p:cNvSpPr txBox="1"/>
          <p:nvPr/>
        </p:nvSpPr>
        <p:spPr>
          <a:xfrm>
            <a:off x="1035075" y="2578511"/>
            <a:ext cx="4440300" cy="777600"/>
          </a:xfrm>
          <a:prstGeom prst="rect">
            <a:avLst/>
          </a:prstGeom>
          <a:noFill/>
          <a:ln/>
        </p:spPr>
        <p:txBody>
          <a:bodyPr wrap="square" lIns="0" tIns="0" rIns="0" bIns="0" rtlCol="0" anchor="t"/>
          <a:lstStyle/>
          <a:p>
            <a:pPr algn="l" indent="0" marL="0">
              <a:lnSpc>
                <a:spcPct val="115000"/>
              </a:lnSpc>
              <a:buNone/>
            </a:pPr>
            <a:r>
              <a:rPr lang="en-US" sz="1273" b="1" dirty="0">
                <a:solidFill>
                  <a:srgbClr val="000000"/>
                </a:solidFill>
                <a:latin typeface="Arial" pitchFamily="34" charset="0"/>
                <a:ea typeface="Arial" pitchFamily="34" charset="-122"/>
                <a:cs typeface="Arial" pitchFamily="34" charset="-120"/>
              </a:rPr>
              <a:t>Пример вычисления
</a:t>
            </a:r>
            <a:pPr algn="l" indent="0" marL="0">
              <a:lnSpc>
                <a:spcPct val="115000"/>
              </a:lnSpc>
              <a:buNone/>
            </a:pPr>
            <a:r>
              <a:rPr lang="en-US" sz="1273" dirty="0">
                <a:solidFill>
                  <a:srgbClr val="000000"/>
                </a:solidFill>
                <a:latin typeface="Arial" pitchFamily="34" charset="0"/>
                <a:ea typeface="Arial" pitchFamily="34" charset="-122"/>
                <a:cs typeface="Arial" pitchFamily="34" charset="-120"/>
              </a:rPr>
              <a:t>Если ребро куба равно 4 см, получаем V = 4³ = 64 см³. Запись в кубических единицах показывает, что измеряется не длина и не площадь, а пространство внутри тела.
</a:t>
            </a:r>
            <a:endParaRPr lang="en-US" sz="1273" dirty="0"/>
          </a:p>
        </p:txBody>
      </p:sp>
      <p:sp>
        <p:nvSpPr>
          <p:cNvPr id="9" name="Text 3"/>
          <p:cNvSpPr txBox="1"/>
          <p:nvPr/>
        </p:nvSpPr>
        <p:spPr>
          <a:xfrm>
            <a:off x="1035075" y="3513446"/>
            <a:ext cx="4440300" cy="777600"/>
          </a:xfrm>
          <a:prstGeom prst="rect">
            <a:avLst/>
          </a:prstGeom>
          <a:noFill/>
          <a:ln/>
        </p:spPr>
        <p:txBody>
          <a:bodyPr wrap="square" lIns="0" tIns="0" rIns="0" bIns="0" rtlCol="0" anchor="t"/>
          <a:lstStyle/>
          <a:p>
            <a:pPr algn="l" indent="0" marL="0">
              <a:lnSpc>
                <a:spcPct val="115000"/>
              </a:lnSpc>
              <a:buNone/>
            </a:pPr>
            <a:r>
              <a:rPr lang="en-US" sz="1295" b="1" dirty="0">
                <a:solidFill>
                  <a:srgbClr val="000000"/>
                </a:solidFill>
                <a:latin typeface="Arial" pitchFamily="34" charset="0"/>
                <a:ea typeface="Arial" pitchFamily="34" charset="-122"/>
                <a:cs typeface="Arial" pitchFamily="34" charset="-120"/>
              </a:rPr>
              <a:t>Почему формула удобна
</a:t>
            </a:r>
            <a:pPr algn="l" indent="0" marL="0">
              <a:lnSpc>
                <a:spcPct val="115000"/>
              </a:lnSpc>
              <a:buNone/>
            </a:pPr>
            <a:r>
              <a:rPr lang="en-US" sz="1295" dirty="0">
                <a:solidFill>
                  <a:srgbClr val="000000"/>
                </a:solidFill>
                <a:latin typeface="Arial" pitchFamily="34" charset="0"/>
                <a:ea typeface="Arial" pitchFamily="34" charset="-122"/>
                <a:cs typeface="Arial" pitchFamily="34" charset="-120"/>
              </a:rPr>
              <a:t>Куб часто используют как простую модель для изучения объёма. На нём легко увидеть связь между длиной ребра и быстрым ростом объёма при увеличении размера.
</a:t>
            </a:r>
            <a:endParaRPr lang="en-US" sz="1295" dirty="0"/>
          </a:p>
        </p:txBody>
      </p:sp>
      <p:sp>
        <p:nvSpPr>
          <p:cNvPr id="10" name="Text 4"/>
          <p:cNvSpPr txBox="1"/>
          <p:nvPr/>
        </p:nvSpPr>
        <p:spPr>
          <a:xfrm>
            <a:off x="8608250" y="4715450"/>
            <a:ext cx="449700" cy="314100"/>
          </a:xfrm>
          <a:prstGeom prst="rect">
            <a:avLst/>
          </a:prstGeom>
          <a:noFill/>
          <a:ln/>
        </p:spPr>
        <p:txBody>
          <a:bodyPr wrap="square" lIns="0" tIns="0" rIns="0" bIns="0" rtlCol="0" anchor="t"/>
          <a:lstStyle/>
          <a:p>
            <a:pPr algn="ctr" indent="0" marL="0">
              <a:lnSpc>
                <a:spcPct val="100000"/>
              </a:lnSpc>
              <a:buNone/>
            </a:pPr>
            <a:r>
              <a:rPr lang="en-US" sz="1100" b="1" dirty="0">
                <a:solidFill>
                  <a:srgbClr val="434343"/>
                </a:solidFill>
                <a:latin typeface="Arial" pitchFamily="34" charset="0"/>
                <a:ea typeface="Arial" pitchFamily="34" charset="-122"/>
                <a:cs typeface="Arial" pitchFamily="34" charset="-120"/>
              </a:rPr>
              <a:t>6</a:t>
            </a:r>
            <a:endParaRPr lang="en-US"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1710" y="4716675"/>
            <a:ext cx="449700" cy="746400"/>
          </a:xfrm>
          <a:prstGeom prst="rect">
            <a:avLst/>
          </a:prstGeom>
          <a:noFill/>
          <a:ln/>
        </p:spPr>
        <p:txBody>
          <a:bodyPr wrap="square" lIns="0" tIns="0" rIns="0" bIns="0" rtlCol="0" anchor="t"/>
          <a:lstStyle/>
          <a:p>
            <a:pPr algn="ctr" indent="0" marL="0">
              <a:lnSpc>
                <a:spcPct val="100000"/>
              </a:lnSpc>
              <a:buNone/>
            </a:pPr>
            <a:r>
              <a:rPr lang="en-US" sz="1100" b="1" dirty="0">
                <a:solidFill>
                  <a:srgbClr val="434343"/>
                </a:solidFill>
                <a:latin typeface="Arial" pitchFamily="34" charset="0"/>
                <a:ea typeface="Arial" pitchFamily="34" charset="-122"/>
                <a:cs typeface="Arial" pitchFamily="34" charset="-120"/>
              </a:rPr>
              <a:t>7</a:t>
            </a:r>
            <a:endParaRPr lang="en-US" sz="1100" dirty="0"/>
          </a:p>
        </p:txBody>
      </p:sp>
      <p:sp>
        <p:nvSpPr>
          <p:cNvPr id="9" name="Text 1"/>
          <p:cNvSpPr txBox="1"/>
          <p:nvPr/>
        </p:nvSpPr>
        <p:spPr>
          <a:xfrm>
            <a:off x="456900" y="437925"/>
            <a:ext cx="8230200" cy="746400"/>
          </a:xfrm>
          <a:prstGeom prst="rect">
            <a:avLst/>
          </a:prstGeom>
          <a:noFill/>
          <a:ln/>
        </p:spPr>
        <p:txBody>
          <a:bodyPr wrap="square" lIns="0" tIns="0" rIns="0" bIns="0" rtlCol="0" anchor="ctr"/>
          <a:lstStyle/>
          <a:p>
            <a:pPr algn="ctr" indent="0" marL="0">
              <a:lnSpc>
                <a:spcPct val="100000"/>
              </a:lnSpc>
              <a:buNone/>
            </a:pPr>
            <a:r>
              <a:rPr lang="en-US" sz="2500" b="1" dirty="0">
                <a:solidFill>
                  <a:srgbClr val="000000"/>
                </a:solidFill>
                <a:latin typeface="Arial" pitchFamily="34" charset="0"/>
                <a:ea typeface="Arial" pitchFamily="34" charset="-122"/>
                <a:cs typeface="Arial" pitchFamily="34" charset="-120"/>
              </a:rPr>
              <a:t>Формула объёма прямоугольного параллелепипеда
</a:t>
            </a:r>
            <a:endParaRPr lang="en-US" sz="2500" dirty="0"/>
          </a:p>
        </p:txBody>
      </p:sp>
      <p:sp>
        <p:nvSpPr>
          <p:cNvPr id="10" name="Text 2"/>
          <p:cNvSpPr txBox="1"/>
          <p:nvPr/>
        </p:nvSpPr>
        <p:spPr>
          <a:xfrm>
            <a:off x="864700" y="1670984"/>
            <a:ext cx="3492600" cy="949800"/>
          </a:xfrm>
          <a:prstGeom prst="rect">
            <a:avLst/>
          </a:prstGeom>
          <a:noFill/>
          <a:ln/>
        </p:spPr>
        <p:txBody>
          <a:bodyPr wrap="square" lIns="0" tIns="0" rIns="0" bIns="0" rtlCol="0" anchor="ctr"/>
          <a:lstStyle/>
          <a:p>
            <a:pPr algn="l" indent="0" marL="0">
              <a:lnSpc>
                <a:spcPct val="115000"/>
              </a:lnSpc>
              <a:buNone/>
            </a:pPr>
            <a:r>
              <a:rPr lang="en-US" sz="1200" b="1" dirty="0">
                <a:solidFill>
                  <a:srgbClr val="242424"/>
                </a:solidFill>
                <a:latin typeface="Arial" pitchFamily="34" charset="0"/>
                <a:ea typeface="Arial" pitchFamily="34" charset="-122"/>
                <a:cs typeface="Arial" pitchFamily="34" charset="-120"/>
              </a:rPr>
              <a:t>Три размера
</a:t>
            </a:r>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Объём прямоугольного параллелепипеда находят по формуле V = a × b × c. В расчёте участвуют длина, ширина и высота, поэтому удобно сразу записывать все три измерения.
</a:t>
            </a:r>
            <a:endParaRPr lang="en-US" sz="1200" dirty="0"/>
          </a:p>
        </p:txBody>
      </p:sp>
      <p:sp>
        <p:nvSpPr>
          <p:cNvPr id="11" name="Text 3"/>
          <p:cNvSpPr txBox="1"/>
          <p:nvPr/>
        </p:nvSpPr>
        <p:spPr>
          <a:xfrm>
            <a:off x="864707" y="3161866"/>
            <a:ext cx="3492600" cy="949800"/>
          </a:xfrm>
          <a:prstGeom prst="rect">
            <a:avLst/>
          </a:prstGeom>
          <a:noFill/>
          <a:ln/>
        </p:spPr>
        <p:txBody>
          <a:bodyPr wrap="square" lIns="0" tIns="0" rIns="0" bIns="0" rtlCol="0" anchor="ctr"/>
          <a:lstStyle/>
          <a:p>
            <a:pPr algn="l" indent="0" marL="0">
              <a:lnSpc>
                <a:spcPct val="115000"/>
              </a:lnSpc>
              <a:buNone/>
            </a:pPr>
            <a:r>
              <a:rPr lang="en-US" sz="1300" b="1" dirty="0">
                <a:solidFill>
                  <a:srgbClr val="242424"/>
                </a:solidFill>
                <a:latin typeface="Arial" pitchFamily="34" charset="0"/>
                <a:ea typeface="Arial" pitchFamily="34" charset="-122"/>
                <a:cs typeface="Arial" pitchFamily="34" charset="-120"/>
              </a:rPr>
              <a:t>Пример вычисления
</a:t>
            </a:r>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Если размеры равны 6 см, 3 см и 2 см, то объём равен 36 см³. Такой результат легко проверить, если мысленно представить слои единичных кубиков внутри фигуры.
</a:t>
            </a:r>
            <a:endParaRPr lang="en-US" sz="1300" dirty="0"/>
          </a:p>
        </p:txBody>
      </p:sp>
      <p:sp>
        <p:nvSpPr>
          <p:cNvPr id="12" name="Text 4"/>
          <p:cNvSpPr txBox="1"/>
          <p:nvPr/>
        </p:nvSpPr>
        <p:spPr>
          <a:xfrm>
            <a:off x="4791588" y="1670984"/>
            <a:ext cx="3492600" cy="949800"/>
          </a:xfrm>
          <a:prstGeom prst="rect">
            <a:avLst/>
          </a:prstGeom>
          <a:noFill/>
          <a:ln/>
        </p:spPr>
        <p:txBody>
          <a:bodyPr wrap="square" lIns="0" tIns="0" rIns="0" bIns="0" rtlCol="0" anchor="ctr"/>
          <a:lstStyle/>
          <a:p>
            <a:pPr algn="l" indent="0" marL="0">
              <a:lnSpc>
                <a:spcPct val="115000"/>
              </a:lnSpc>
              <a:buNone/>
            </a:pPr>
            <a:r>
              <a:rPr lang="en-US" sz="1200" b="1" dirty="0">
                <a:solidFill>
                  <a:srgbClr val="242424"/>
                </a:solidFill>
                <a:latin typeface="Arial" pitchFamily="34" charset="0"/>
                <a:ea typeface="Arial" pitchFamily="34" charset="-122"/>
                <a:cs typeface="Arial" pitchFamily="34" charset="-120"/>
              </a:rPr>
              <a:t>Смысл формулы
</a:t>
            </a:r>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Формула показывает, что объём можно понимать как произведение трёх измерений. Это особенно полезно для коробок, ящиков и других предметов с прямыми углами.
</a:t>
            </a:r>
            <a:endParaRPr lang="en-US" sz="1200" dirty="0"/>
          </a:p>
        </p:txBody>
      </p:sp>
      <p:sp>
        <p:nvSpPr>
          <p:cNvPr id="13" name="Text 5"/>
          <p:cNvSpPr txBox="1"/>
          <p:nvPr/>
        </p:nvSpPr>
        <p:spPr>
          <a:xfrm>
            <a:off x="4791600" y="3161881"/>
            <a:ext cx="3492600" cy="949800"/>
          </a:xfrm>
          <a:prstGeom prst="rect">
            <a:avLst/>
          </a:prstGeom>
          <a:noFill/>
          <a:ln/>
        </p:spPr>
        <p:txBody>
          <a:bodyPr wrap="square" lIns="0" tIns="0" rIns="0" bIns="0" rtlCol="0" anchor="ctr"/>
          <a:lstStyle/>
          <a:p>
            <a:pPr algn="l" indent="0" marL="0">
              <a:lnSpc>
                <a:spcPct val="115000"/>
              </a:lnSpc>
              <a:buNone/>
            </a:pPr>
            <a:r>
              <a:rPr lang="en-US" sz="1200" b="1" dirty="0">
                <a:solidFill>
                  <a:srgbClr val="242424"/>
                </a:solidFill>
                <a:latin typeface="Arial" pitchFamily="34" charset="0"/>
                <a:ea typeface="Arial" pitchFamily="34" charset="-122"/>
                <a:cs typeface="Arial" pitchFamily="34" charset="-120"/>
              </a:rPr>
              <a:t>Сравнение размеров
</a:t>
            </a:r>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Для таких тел удобно сопоставлять объём по длине, ширине и высоте. Даже небольшое изменение одного измерения заметно влияет на итоговый результат.
</a:t>
            </a:r>
            <a:endParaRPr lang="en-US" sz="12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065275" y="1285592"/>
            <a:ext cx="4557900" cy="3138617"/>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500700" y="273950"/>
            <a:ext cx="8142600" cy="746400"/>
          </a:xfrm>
          <a:prstGeom prst="rect">
            <a:avLst/>
          </a:prstGeom>
          <a:noFill/>
          <a:ln/>
        </p:spPr>
        <p:txBody>
          <a:bodyPr wrap="square" lIns="0" tIns="0" rIns="0" bIns="0" rtlCol="0" anchor="ctr"/>
          <a:lstStyle/>
          <a:p>
            <a:pPr algn="ctr" indent="0" marL="0">
              <a:lnSpc>
                <a:spcPct val="100000"/>
              </a:lnSpc>
              <a:buNone/>
            </a:pPr>
            <a:r>
              <a:rPr lang="en-US" sz="2500" b="1" dirty="0">
                <a:solidFill>
                  <a:srgbClr val="000000"/>
                </a:solidFill>
                <a:latin typeface="Arial" pitchFamily="34" charset="0"/>
                <a:ea typeface="Arial" pitchFamily="34" charset="-122"/>
                <a:cs typeface="Arial" pitchFamily="34" charset="-120"/>
              </a:rPr>
              <a:t>Как растёт объём куба при увеличении ребра
</a:t>
            </a:r>
            <a:endParaRPr lang="en-US" sz="2500" dirty="0"/>
          </a:p>
        </p:txBody>
      </p:sp>
      <p:sp>
        <p:nvSpPr>
          <p:cNvPr id="6" name="Text 1"/>
          <p:cNvSpPr txBox="1"/>
          <p:nvPr/>
        </p:nvSpPr>
        <p:spPr>
          <a:xfrm>
            <a:off x="407075" y="1283950"/>
            <a:ext cx="3457800" cy="314190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Даже небольшое увеличение ребра заметно меняет результат, поэтому важно внимательно проверять исходные размеры перед вычислением.
</a:t>
            </a:r>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Объём растёт очень быстро, потому что ребро куба возводится в третью степень.
</a:t>
            </a:r>
            <a:endParaRPr lang="en-US" sz="1400" dirty="0"/>
          </a:p>
        </p:txBody>
      </p:sp>
      <p:sp>
        <p:nvSpPr>
          <p:cNvPr id="7" name="Text 2"/>
          <p:cNvSpPr txBox="1"/>
          <p:nvPr/>
        </p:nvSpPr>
        <p:spPr>
          <a:xfrm>
            <a:off x="4065500" y="4716675"/>
            <a:ext cx="4557900" cy="338700"/>
          </a:xfrm>
          <a:prstGeom prst="rect">
            <a:avLst/>
          </a:prstGeom>
          <a:noFill/>
          <a:ln/>
        </p:spPr>
        <p:txBody>
          <a:bodyPr wrap="square" lIns="0" tIns="0" rIns="0" bIns="0" rtlCol="0" anchor="t"/>
          <a:lstStyle/>
          <a:p>
            <a:pPr algn="r" indent="0" marL="0">
              <a:lnSpc>
                <a:spcPct val="100000"/>
              </a:lnSpc>
              <a:buNone/>
            </a:pPr>
            <a:r>
              <a:rPr lang="en-US" sz="800" i="1" dirty="0">
                <a:solidFill>
                  <a:srgbClr val="2A3E5C"/>
                </a:solidFill>
                <a:latin typeface="Arial" pitchFamily="34" charset="0"/>
                <a:ea typeface="Arial" pitchFamily="34" charset="-122"/>
                <a:cs typeface="Arial" pitchFamily="34" charset="-120"/>
              </a:rPr>
              <a:t>Вычисления по формуле V = a³: 2³, 3³, 4³, 5³
</a:t>
            </a:r>
            <a:endParaRPr lang="en-US" sz="800" dirty="0"/>
          </a:p>
        </p:txBody>
      </p:sp>
      <p:sp>
        <p:nvSpPr>
          <p:cNvPr id="8" name="Text 3"/>
          <p:cNvSpPr txBox="1"/>
          <p:nvPr/>
        </p:nvSpPr>
        <p:spPr>
          <a:xfrm>
            <a:off x="310300" y="4716675"/>
            <a:ext cx="449700" cy="260400"/>
          </a:xfrm>
          <a:prstGeom prst="rect">
            <a:avLst/>
          </a:prstGeom>
          <a:noFill/>
          <a:ln/>
        </p:spPr>
        <p:txBody>
          <a:bodyPr wrap="square" lIns="0" tIns="0" rIns="0" bIns="0" rtlCol="0" anchor="t"/>
          <a:lstStyle/>
          <a:p>
            <a:pPr algn="ctr" indent="0" marL="0">
              <a:lnSpc>
                <a:spcPct val="100000"/>
              </a:lnSpc>
              <a:buNone/>
            </a:pPr>
            <a:r>
              <a:rPr lang="en-US" sz="1100" b="1" dirty="0">
                <a:solidFill>
                  <a:srgbClr val="434343"/>
                </a:solidFill>
                <a:latin typeface="Arial" pitchFamily="34" charset="0"/>
                <a:ea typeface="Arial" pitchFamily="34" charset="-122"/>
                <a:cs typeface="Arial" pitchFamily="34" charset="-120"/>
              </a:rPr>
              <a:t>8</a:t>
            </a:r>
            <a:endParaRPr lang="en-US" sz="11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75087" y="1087645"/>
            <a:ext cx="3718800" cy="2015561"/>
          </a:xfrm>
          <a:prstGeom prst="rect">
            <a:avLst/>
          </a:prstGeom>
        </p:spPr>
      </p:pic>
      <p:pic>
        <p:nvPicPr>
          <p:cNvPr id="4" name="Image 2" descr="preencoded.png">    </p:cNvPr>
          <p:cNvPicPr>
            <a:picLocks noChangeAspect="1"/>
          </p:cNvPicPr>
          <p:nvPr/>
        </p:nvPicPr>
        <p:blipFill>
          <a:blip r:embed="rId3"/>
          <a:stretch>
            <a:fillRect/>
          </a:stretch>
        </p:blipFill>
        <p:spPr>
          <a:xfrm>
            <a:off x="4850087" y="1087645"/>
            <a:ext cx="3718800" cy="2015561"/>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10310" y="4716675"/>
            <a:ext cx="449700" cy="746400"/>
          </a:xfrm>
          <a:prstGeom prst="rect">
            <a:avLst/>
          </a:prstGeom>
          <a:noFill/>
          <a:ln/>
        </p:spPr>
        <p:txBody>
          <a:bodyPr wrap="square" lIns="0" tIns="0" rIns="0" bIns="0" rtlCol="0" anchor="t"/>
          <a:lstStyle/>
          <a:p>
            <a:pPr algn="ctr" indent="0" marL="0">
              <a:lnSpc>
                <a:spcPct val="100000"/>
              </a:lnSpc>
              <a:buNone/>
            </a:pPr>
            <a:r>
              <a:rPr lang="en-US" sz="1100" b="1" dirty="0">
                <a:solidFill>
                  <a:srgbClr val="434343"/>
                </a:solidFill>
                <a:latin typeface="Arial" pitchFamily="34" charset="0"/>
                <a:ea typeface="Arial" pitchFamily="34" charset="-122"/>
                <a:cs typeface="Arial" pitchFamily="34" charset="-120"/>
              </a:rPr>
              <a:t>9</a:t>
            </a:r>
            <a:endParaRPr lang="en-US" sz="1100" dirty="0"/>
          </a:p>
        </p:txBody>
      </p:sp>
      <p:sp>
        <p:nvSpPr>
          <p:cNvPr id="7" name="Text 1"/>
          <p:cNvSpPr txBox="1"/>
          <p:nvPr/>
        </p:nvSpPr>
        <p:spPr>
          <a:xfrm>
            <a:off x="575088" y="3780575"/>
            <a:ext cx="3718800" cy="798600"/>
          </a:xfrm>
          <a:prstGeom prst="rect">
            <a:avLst/>
          </a:prstGeom>
          <a:noFill/>
          <a:ln/>
        </p:spPr>
        <p:txBody>
          <a:bodyPr wrap="square" lIns="0" tIns="0" rIns="0" bIns="0" rtlCol="0" anchor="t"/>
          <a:lstStyle/>
          <a:p>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Если собрать фигуру из маленьких кубиков объёмом 1 см³, становится видно, что объём — это число одинаковых элементов внутри тела. Такой подход помогает не только считать, но и понимать, почему формулы работают. Для прямоугольного параллелепипеда особенно удобно выделять ряды и слои.
</a:t>
            </a:r>
            <a:endParaRPr lang="en-US" sz="1000" dirty="0"/>
          </a:p>
        </p:txBody>
      </p:sp>
      <p:sp>
        <p:nvSpPr>
          <p:cNvPr id="8" name="Text 2"/>
          <p:cNvSpPr txBox="1"/>
          <p:nvPr/>
        </p:nvSpPr>
        <p:spPr>
          <a:xfrm>
            <a:off x="575089" y="3241225"/>
            <a:ext cx="3718800" cy="402000"/>
          </a:xfrm>
          <a:prstGeom prst="rect">
            <a:avLst/>
          </a:prstGeom>
          <a:noFill/>
          <a:ln/>
        </p:spPr>
        <p:txBody>
          <a:bodyPr wrap="square" lIns="0" tIns="0" rIns="0" bIns="0" rtlCol="0" anchor="ctr"/>
          <a:lstStyle/>
          <a:p>
            <a:pPr algn="l" indent="0" marL="0">
              <a:lnSpc>
                <a:spcPct val="115000"/>
              </a:lnSpc>
              <a:buNone/>
            </a:pPr>
            <a:r>
              <a:rPr lang="en-US" sz="1300" b="1" dirty="0">
                <a:solidFill>
                  <a:srgbClr val="000000"/>
                </a:solidFill>
                <a:latin typeface="Arial" pitchFamily="34" charset="0"/>
                <a:ea typeface="Arial" pitchFamily="34" charset="-122"/>
                <a:cs typeface="Arial" pitchFamily="34" charset="-120"/>
              </a:rPr>
              <a:t>Как выглядит объём изнутри
</a:t>
            </a:r>
            <a:endParaRPr lang="en-US" sz="1300" dirty="0"/>
          </a:p>
        </p:txBody>
      </p:sp>
      <p:sp>
        <p:nvSpPr>
          <p:cNvPr id="9" name="Text 3"/>
          <p:cNvSpPr txBox="1"/>
          <p:nvPr/>
        </p:nvSpPr>
        <p:spPr>
          <a:xfrm>
            <a:off x="4850112" y="3780575"/>
            <a:ext cx="3718800" cy="798600"/>
          </a:xfrm>
          <a:prstGeom prst="rect">
            <a:avLst/>
          </a:prstGeom>
          <a:noFill/>
          <a:ln/>
        </p:spPr>
        <p:txBody>
          <a:bodyPr wrap="square" lIns="0" tIns="0" rIns="0" bIns="0" rtlCol="0" anchor="t"/>
          <a:lstStyle/>
          <a:p>
            <a:pPr algn="l" indent="0" marL="0">
              <a:lnSpc>
                <a:spcPct val="100000"/>
              </a:lnSpc>
              <a:buNone/>
            </a:pPr>
            <a:r>
              <a:rPr lang="en-US" sz="1000" dirty="0">
                <a:solidFill>
                  <a:srgbClr val="000000"/>
                </a:solidFill>
                <a:latin typeface="Arial" pitchFamily="34" charset="0"/>
                <a:ea typeface="Arial" pitchFamily="34" charset="-122"/>
                <a:cs typeface="Arial" pitchFamily="34" charset="-120"/>
              </a:rPr>
              <a:t>Сначала можно определить, сколько кубиков помещается в одном ряду, затем — сколько таких рядов образуют слой. После этого остаётся умножить число слоёв на количество кубиков в каждом из них. Так объём превращается в наглядный и понятный счёт.
</a:t>
            </a:r>
            <a:endParaRPr lang="en-US" sz="1000" dirty="0"/>
          </a:p>
        </p:txBody>
      </p:sp>
      <p:sp>
        <p:nvSpPr>
          <p:cNvPr id="10" name="Text 4"/>
          <p:cNvSpPr txBox="1"/>
          <p:nvPr/>
        </p:nvSpPr>
        <p:spPr>
          <a:xfrm>
            <a:off x="4850114" y="3241225"/>
            <a:ext cx="3718800" cy="402000"/>
          </a:xfrm>
          <a:prstGeom prst="rect">
            <a:avLst/>
          </a:prstGeom>
          <a:noFill/>
          <a:ln/>
        </p:spPr>
        <p:txBody>
          <a:bodyPr wrap="square" lIns="0" tIns="0" rIns="0" bIns="0" rtlCol="0" anchor="ctr"/>
          <a:lstStyle/>
          <a:p>
            <a:pPr algn="l" indent="0" marL="0">
              <a:lnSpc>
                <a:spcPct val="115000"/>
              </a:lnSpc>
              <a:buNone/>
            </a:pPr>
            <a:r>
              <a:rPr lang="en-US" sz="1300" b="1" dirty="0">
                <a:solidFill>
                  <a:srgbClr val="000000"/>
                </a:solidFill>
                <a:latin typeface="Arial" pitchFamily="34" charset="0"/>
                <a:ea typeface="Arial" pitchFamily="34" charset="-122"/>
                <a:cs typeface="Arial" pitchFamily="34" charset="-120"/>
              </a:rPr>
              <a:t>Считаем по слоям
</a:t>
            </a:r>
            <a:endParaRPr lang="en-US" sz="1300" dirty="0"/>
          </a:p>
        </p:txBody>
      </p:sp>
      <p:sp>
        <p:nvSpPr>
          <p:cNvPr id="11" name="Text 5"/>
          <p:cNvSpPr txBox="1"/>
          <p:nvPr/>
        </p:nvSpPr>
        <p:spPr>
          <a:xfrm>
            <a:off x="747875" y="419525"/>
            <a:ext cx="7576500" cy="572700"/>
          </a:xfrm>
          <a:prstGeom prst="rect">
            <a:avLst/>
          </a:prstGeom>
          <a:noFill/>
          <a:ln/>
        </p:spPr>
        <p:txBody>
          <a:bodyPr wrap="square" lIns="0" tIns="0" rIns="0" bIns="0" rtlCol="0" anchor="ctr"/>
          <a:lstStyle/>
          <a:p>
            <a:pPr algn="ctr" indent="0" marL="0">
              <a:lnSpc>
                <a:spcPct val="100000"/>
              </a:lnSpc>
              <a:buNone/>
            </a:pPr>
            <a:r>
              <a:rPr lang="en-US" sz="2500" b="1" dirty="0">
                <a:solidFill>
                  <a:srgbClr val="000000"/>
                </a:solidFill>
                <a:latin typeface="Arial" pitchFamily="34" charset="0"/>
                <a:ea typeface="Arial" pitchFamily="34" charset="-122"/>
                <a:cs typeface="Arial" pitchFamily="34" charset="-120"/>
              </a:rPr>
              <a:t>Модель объёма из единичных кубиков
</a:t>
            </a:r>
            <a:endParaRPr lang="en-US" sz="25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03329" y="1454638"/>
            <a:ext cx="8117241" cy="3130800"/>
          </a:xfrm>
          <a:prstGeom prst="rect">
            <a:avLst/>
          </a:prstGeom>
        </p:spPr>
      </p:pic>
      <p:sp>
        <p:nvSpPr>
          <p:cNvPr id="4" name="Text 0"/>
          <p:cNvSpPr txBox="1"/>
          <p:nvPr/>
        </p:nvSpPr>
        <p:spPr>
          <a:xfrm>
            <a:off x="500700" y="273950"/>
            <a:ext cx="8142600" cy="746400"/>
          </a:xfrm>
          <a:prstGeom prst="rect">
            <a:avLst/>
          </a:prstGeom>
          <a:noFill/>
          <a:ln/>
        </p:spPr>
        <p:txBody>
          <a:bodyPr wrap="square" lIns="0" tIns="0" rIns="0" bIns="0" rtlCol="0" anchor="ctr"/>
          <a:lstStyle/>
          <a:p>
            <a:pPr algn="l" indent="0" marL="0">
              <a:lnSpc>
                <a:spcPct val="100000"/>
              </a:lnSpc>
              <a:buNone/>
            </a:pPr>
            <a:r>
              <a:rPr lang="en-US" sz="2500" b="1" dirty="0">
                <a:solidFill>
                  <a:srgbClr val="000000"/>
                </a:solidFill>
                <a:latin typeface="Arial" pitchFamily="34" charset="0"/>
                <a:ea typeface="Arial" pitchFamily="34" charset="-122"/>
                <a:cs typeface="Arial" pitchFamily="34" charset="-120"/>
              </a:rPr>
              <a:t>Алгоритм нахождения объёма фигуры
</a:t>
            </a:r>
            <a:endParaRPr lang="en-US" sz="2500" dirty="0"/>
          </a:p>
        </p:txBody>
      </p:sp>
      <p:sp>
        <p:nvSpPr>
          <p:cNvPr id="5" name="Text 1"/>
          <p:cNvSpPr txBox="1"/>
          <p:nvPr/>
        </p:nvSpPr>
        <p:spPr>
          <a:xfrm>
            <a:off x="500700" y="1076325"/>
            <a:ext cx="8142600" cy="26040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Последовательность действий при решении задач на объём
</a:t>
            </a:r>
            <a:endParaRPr lang="en-US" sz="1400" dirty="0"/>
          </a:p>
        </p:txBody>
      </p:sp>
      <p:sp>
        <p:nvSpPr>
          <p:cNvPr id="6" name="Text 2"/>
          <p:cNvSpPr txBox="1"/>
          <p:nvPr/>
        </p:nvSpPr>
        <p:spPr>
          <a:xfrm>
            <a:off x="310300" y="4716675"/>
            <a:ext cx="449700" cy="260400"/>
          </a:xfrm>
          <a:prstGeom prst="rect">
            <a:avLst/>
          </a:prstGeom>
          <a:noFill/>
          <a:ln/>
        </p:spPr>
        <p:txBody>
          <a:bodyPr wrap="square" lIns="0" tIns="0" rIns="0" bIns="0" rtlCol="0" anchor="t"/>
          <a:lstStyle/>
          <a:p>
            <a:pPr algn="ctr" indent="0" marL="0">
              <a:lnSpc>
                <a:spcPct val="100000"/>
              </a:lnSpc>
              <a:buNone/>
            </a:pPr>
            <a:r>
              <a:rPr lang="en-US" sz="1100" b="1" dirty="0">
                <a:solidFill>
                  <a:srgbClr val="434343"/>
                </a:solidFill>
                <a:latin typeface="Arial" pitchFamily="34" charset="0"/>
                <a:ea typeface="Arial" pitchFamily="34" charset="-122"/>
                <a:cs typeface="Arial" pitchFamily="34" charset="-120"/>
              </a:rPr>
              <a:t>10</a:t>
            </a:r>
            <a:endParaRPr lang="en-US" sz="11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5225150" y="1299150"/>
            <a:ext cx="3483300" cy="2545200"/>
          </a:xfrm>
          <a:prstGeom prst="rect">
            <a:avLst/>
          </a:prstGeom>
          <a:noFill/>
          <a:ln/>
        </p:spPr>
        <p:txBody>
          <a:bodyPr wrap="square" lIns="0" tIns="0" rIns="0" bIns="0" rtlCol="0" anchor="ctr"/>
          <a:lstStyle/>
          <a:p>
            <a:pPr algn="l" indent="0" marL="0">
              <a:lnSpc>
                <a:spcPct val="140014"/>
              </a:lnSpc>
              <a:buNone/>
            </a:pPr>
            <a:r>
              <a:rPr lang="en-US" sz="1400" dirty="0">
                <a:solidFill>
                  <a:srgbClr val="434343"/>
                </a:solidFill>
                <a:latin typeface="Arial" pitchFamily="34" charset="0"/>
                <a:ea typeface="Arial" pitchFamily="34" charset="-122"/>
                <a:cs typeface="Arial" pitchFamily="34" charset="-120"/>
              </a:rPr>
              <a:t>Объём цилиндра складывается из площади основания и высоты: это удобно видеть на примере конкретных размеров.
</a:t>
            </a:r>
            <a:endParaRPr lang="en-US" sz="1400" dirty="0"/>
          </a:p>
        </p:txBody>
      </p:sp>
      <p:sp>
        <p:nvSpPr>
          <p:cNvPr id="4" name="Text 1"/>
          <p:cNvSpPr txBox="1"/>
          <p:nvPr/>
        </p:nvSpPr>
        <p:spPr>
          <a:xfrm>
            <a:off x="310300" y="4716675"/>
            <a:ext cx="449700" cy="746400"/>
          </a:xfrm>
          <a:prstGeom prst="rect">
            <a:avLst/>
          </a:prstGeom>
          <a:noFill/>
          <a:ln/>
        </p:spPr>
        <p:txBody>
          <a:bodyPr wrap="square" lIns="0" tIns="0" rIns="0" bIns="0" rtlCol="0" anchor="t"/>
          <a:lstStyle/>
          <a:p>
            <a:pPr algn="ctr" indent="0" marL="0">
              <a:lnSpc>
                <a:spcPct val="100000"/>
              </a:lnSpc>
              <a:buNone/>
            </a:pPr>
            <a:r>
              <a:rPr lang="en-US" sz="1100" b="1" dirty="0">
                <a:solidFill>
                  <a:srgbClr val="434343"/>
                </a:solidFill>
                <a:latin typeface="Arial" pitchFamily="34" charset="0"/>
                <a:ea typeface="Arial" pitchFamily="34" charset="-122"/>
                <a:cs typeface="Arial" pitchFamily="34" charset="-120"/>
              </a:rPr>
              <a:t>11</a:t>
            </a:r>
            <a:endParaRPr lang="en-US" sz="1100" dirty="0"/>
          </a:p>
        </p:txBody>
      </p:sp>
      <p:sp>
        <p:nvSpPr>
          <p:cNvPr id="5" name="Text 2"/>
          <p:cNvSpPr txBox="1"/>
          <p:nvPr/>
        </p:nvSpPr>
        <p:spPr>
          <a:xfrm>
            <a:off x="892975" y="1493400"/>
            <a:ext cx="3764700" cy="2156700"/>
          </a:xfrm>
          <a:prstGeom prst="rect">
            <a:avLst/>
          </a:prstGeom>
          <a:noFill/>
          <a:ln/>
        </p:spPr>
        <p:txBody>
          <a:bodyPr wrap="square" lIns="0" tIns="0" rIns="0" bIns="0" rtlCol="0" anchor="ctr"/>
          <a:lstStyle/>
          <a:p>
            <a:pPr algn="ctr" indent="0" marL="0">
              <a:lnSpc>
                <a:spcPct val="120004"/>
              </a:lnSpc>
              <a:buNone/>
            </a:pPr>
            <a:r>
              <a:rPr lang="en-US" sz="3300" b="1" dirty="0">
                <a:solidFill>
                  <a:srgbClr val="434343"/>
                </a:solidFill>
                <a:latin typeface="Arial" pitchFamily="34" charset="0"/>
                <a:ea typeface="Arial" pitchFamily="34" charset="-122"/>
                <a:cs typeface="Arial" pitchFamily="34" charset="-120"/>
              </a:rPr>
              <a:t>90π см³
</a:t>
            </a:r>
            <a:pPr algn="ctr" indent="0" marL="0">
              <a:lnSpc>
                <a:spcPct val="120004"/>
              </a:lnSpc>
              <a:buNone/>
            </a:pPr>
            <a:r>
              <a:rPr lang="en-US" sz="1800" dirty="0">
                <a:solidFill>
                  <a:srgbClr val="000000"/>
                </a:solidFill>
                <a:latin typeface="Arial" pitchFamily="34" charset="0"/>
                <a:ea typeface="Arial" pitchFamily="34" charset="-122"/>
                <a:cs typeface="Arial" pitchFamily="34" charset="-120"/>
              </a:rPr>
              <a:t>таков объём цилиндра с радиусом 3 см и высотой 10 см.
</a:t>
            </a:r>
            <a:pPr algn="ctr" indent="0" marL="0">
              <a:lnSpc>
                <a:spcPct val="120004"/>
              </a:lnSpc>
              <a:buNone/>
            </a:pPr>
            <a:r>
              <a:rPr lang="en-US" sz="1000" dirty="0">
                <a:solidFill>
                  <a:srgbClr val="000000"/>
                </a:solidFill>
                <a:latin typeface="Arial" pitchFamily="34" charset="0"/>
                <a:ea typeface="Arial" pitchFamily="34" charset="-122"/>
                <a:cs typeface="Arial" pitchFamily="34" charset="-120"/>
              </a:rPr>
              <a:t>
</a:t>
            </a:r>
            <a:pPr algn="ctr" indent="0" marL="0">
              <a:lnSpc>
                <a:spcPct val="140014"/>
              </a:lnSpc>
              <a:buNone/>
            </a:pPr>
            <a:r>
              <a:rPr lang="en-US" sz="1200" dirty="0">
                <a:solidFill>
                  <a:srgbClr val="666666"/>
                </a:solidFill>
                <a:latin typeface="Arial" pitchFamily="34" charset="0"/>
                <a:ea typeface="Arial" pitchFamily="34" charset="-122"/>
                <a:cs typeface="Arial" pitchFamily="34" charset="-120"/>
              </a:rPr>
              <a:t>По формуле V = πr²h для r = 3 см и h = 10 см.
</a:t>
            </a:r>
            <a:endParaRPr lang="en-US" sz="33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03075" y="2914410"/>
            <a:ext cx="8518500" cy="1954929"/>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608250" y="4715450"/>
            <a:ext cx="449700" cy="314100"/>
          </a:xfrm>
          <a:prstGeom prst="rect">
            <a:avLst/>
          </a:prstGeom>
          <a:noFill/>
          <a:ln/>
        </p:spPr>
        <p:txBody>
          <a:bodyPr wrap="square" lIns="0" tIns="0" rIns="0" bIns="0" rtlCol="0" anchor="t"/>
          <a:lstStyle/>
          <a:p>
            <a:pPr algn="ctr" indent="0" marL="0">
              <a:lnSpc>
                <a:spcPct val="100000"/>
              </a:lnSpc>
              <a:buNone/>
            </a:pPr>
            <a:r>
              <a:rPr lang="en-US" sz="1100" b="1" dirty="0">
                <a:solidFill>
                  <a:srgbClr val="434343"/>
                </a:solidFill>
                <a:latin typeface="Arial" pitchFamily="34" charset="0"/>
                <a:ea typeface="Arial" pitchFamily="34" charset="-122"/>
                <a:cs typeface="Arial" pitchFamily="34" charset="-120"/>
              </a:rPr>
              <a:t>12</a:t>
            </a:r>
            <a:endParaRPr lang="en-US" sz="1100" dirty="0"/>
          </a:p>
        </p:txBody>
      </p:sp>
      <p:sp>
        <p:nvSpPr>
          <p:cNvPr id="10" name="Text 1"/>
          <p:cNvSpPr txBox="1"/>
          <p:nvPr/>
        </p:nvSpPr>
        <p:spPr>
          <a:xfrm>
            <a:off x="678300" y="341775"/>
            <a:ext cx="7787400" cy="495300"/>
          </a:xfrm>
          <a:prstGeom prst="rect">
            <a:avLst/>
          </a:prstGeom>
          <a:noFill/>
          <a:ln/>
        </p:spPr>
        <p:txBody>
          <a:bodyPr wrap="square" lIns="0" tIns="0" rIns="0" bIns="0" rtlCol="0" anchor="ctr"/>
          <a:lstStyle/>
          <a:p>
            <a:pPr algn="ctr" indent="0" marL="0">
              <a:lnSpc>
                <a:spcPct val="100000"/>
              </a:lnSpc>
              <a:buNone/>
            </a:pPr>
            <a:r>
              <a:rPr lang="en-US" sz="2500" b="1" dirty="0">
                <a:solidFill>
                  <a:srgbClr val="242424"/>
                </a:solidFill>
                <a:latin typeface="Arial" pitchFamily="34" charset="0"/>
                <a:ea typeface="Arial" pitchFamily="34" charset="-122"/>
                <a:cs typeface="Arial" pitchFamily="34" charset="-120"/>
              </a:rPr>
              <a:t>Цилиндры в окружающих предметах
</a:t>
            </a:r>
            <a:endParaRPr lang="en-US" sz="2500" dirty="0"/>
          </a:p>
        </p:txBody>
      </p:sp>
      <p:sp>
        <p:nvSpPr>
          <p:cNvPr id="11" name="Text 2"/>
          <p:cNvSpPr txBox="1"/>
          <p:nvPr/>
        </p:nvSpPr>
        <p:spPr>
          <a:xfrm>
            <a:off x="707350" y="1391125"/>
            <a:ext cx="2254500" cy="1413600"/>
          </a:xfrm>
          <a:prstGeom prst="rect">
            <a:avLst/>
          </a:prstGeom>
          <a:noFill/>
          <a:ln/>
        </p:spPr>
        <p:txBody>
          <a:bodyPr wrap="square" lIns="0" tIns="0" rIns="0" bIns="0" rtlCol="0" anchor="ctr"/>
          <a:lstStyle/>
          <a:p>
            <a:pPr algn="l" indent="0" marL="0">
              <a:lnSpc>
                <a:spcPct val="110046"/>
              </a:lnSpc>
              <a:buNone/>
            </a:pPr>
            <a:r>
              <a:rPr lang="en-US" sz="1000" b="1" dirty="0">
                <a:solidFill>
                  <a:srgbClr val="242424"/>
                </a:solidFill>
                <a:latin typeface="Arial" pitchFamily="34" charset="0"/>
                <a:ea typeface="Arial" pitchFamily="34" charset="-122"/>
                <a:cs typeface="Arial" pitchFamily="34" charset="-120"/>
              </a:rPr>
              <a:t>Бытовые формы
</a:t>
            </a:r>
            <a:pPr algn="l" indent="0" marL="0">
              <a:lnSpc>
                <a:spcPct val="110046"/>
              </a:lnSpc>
              <a:buNone/>
            </a:pPr>
            <a:r>
              <a:rPr lang="en-US" sz="1000" dirty="0">
                <a:solidFill>
                  <a:srgbClr val="242424"/>
                </a:solidFill>
                <a:latin typeface="Arial" pitchFamily="34" charset="0"/>
                <a:ea typeface="Arial" pitchFamily="34" charset="-122"/>
                <a:cs typeface="Arial" pitchFamily="34" charset="-120"/>
              </a:rPr>
              <a:t>Консервные банки, стаканы и свечи напоминают цилиндр: у них круглое основание и одинаковая высота по всей длине, поэтому объём таких предметов удобно оценивать по радиусу и высоте.
</a:t>
            </a:r>
            <a:endParaRPr lang="en-US" sz="1000" dirty="0"/>
          </a:p>
        </p:txBody>
      </p:sp>
      <p:sp>
        <p:nvSpPr>
          <p:cNvPr id="12" name="Text 3"/>
          <p:cNvSpPr txBox="1"/>
          <p:nvPr/>
        </p:nvSpPr>
        <p:spPr>
          <a:xfrm>
            <a:off x="3411718" y="1391176"/>
            <a:ext cx="2254500" cy="1413600"/>
          </a:xfrm>
          <a:prstGeom prst="rect">
            <a:avLst/>
          </a:prstGeom>
          <a:noFill/>
          <a:ln/>
        </p:spPr>
        <p:txBody>
          <a:bodyPr wrap="square" lIns="0" tIns="0" rIns="0" bIns="0" rtlCol="0" anchor="ctr"/>
          <a:lstStyle/>
          <a:p>
            <a:pPr algn="l" indent="0" marL="0">
              <a:lnSpc>
                <a:spcPct val="110046"/>
              </a:lnSpc>
              <a:buNone/>
            </a:pPr>
            <a:r>
              <a:rPr lang="en-US" sz="1000" b="1" dirty="0">
                <a:solidFill>
                  <a:srgbClr val="242424"/>
                </a:solidFill>
                <a:latin typeface="Arial" pitchFamily="34" charset="0"/>
                <a:ea typeface="Arial" pitchFamily="34" charset="-122"/>
                <a:cs typeface="Arial" pitchFamily="34" charset="-120"/>
              </a:rPr>
              <a:t>Технические детали
</a:t>
            </a:r>
            <a:pPr algn="l" indent="0" marL="0">
              <a:lnSpc>
                <a:spcPct val="110046"/>
              </a:lnSpc>
              <a:buNone/>
            </a:pPr>
            <a:r>
              <a:rPr lang="en-US" sz="1000" dirty="0">
                <a:solidFill>
                  <a:srgbClr val="242424"/>
                </a:solidFill>
                <a:latin typeface="Arial" pitchFamily="34" charset="0"/>
                <a:ea typeface="Arial" pitchFamily="34" charset="-122"/>
                <a:cs typeface="Arial" pitchFamily="34" charset="-120"/>
              </a:rPr>
              <a:t>Трубы и некоторые аккумуляторы тоже имеют цилиндрическую форму. Для них важно знать не только размеры, но и вместимость, чтобы правильно рассчитывать расход материалов и полезный объём.
</a:t>
            </a:r>
            <a:endParaRPr lang="en-US" sz="1000" dirty="0"/>
          </a:p>
        </p:txBody>
      </p:sp>
      <p:sp>
        <p:nvSpPr>
          <p:cNvPr id="13" name="Text 4"/>
          <p:cNvSpPr txBox="1"/>
          <p:nvPr/>
        </p:nvSpPr>
        <p:spPr>
          <a:xfrm>
            <a:off x="6130121" y="1391176"/>
            <a:ext cx="2254500" cy="1413600"/>
          </a:xfrm>
          <a:prstGeom prst="rect">
            <a:avLst/>
          </a:prstGeom>
          <a:noFill/>
          <a:ln/>
        </p:spPr>
        <p:txBody>
          <a:bodyPr wrap="square" lIns="0" tIns="0" rIns="0" bIns="0" rtlCol="0" anchor="ctr"/>
          <a:lstStyle/>
          <a:p>
            <a:pPr algn="l" indent="0" marL="0">
              <a:lnSpc>
                <a:spcPct val="110046"/>
              </a:lnSpc>
              <a:buNone/>
            </a:pPr>
            <a:r>
              <a:rPr lang="en-US" sz="1000" b="1" dirty="0">
                <a:solidFill>
                  <a:srgbClr val="242424"/>
                </a:solidFill>
                <a:latin typeface="Arial" pitchFamily="34" charset="0"/>
                <a:ea typeface="Arial" pitchFamily="34" charset="-122"/>
                <a:cs typeface="Arial" pitchFamily="34" charset="-120"/>
              </a:rPr>
              <a:t>Зачем это нужно
</a:t>
            </a:r>
            <a:pPr algn="l" indent="0" marL="0">
              <a:lnSpc>
                <a:spcPct val="110046"/>
              </a:lnSpc>
              <a:buNone/>
            </a:pPr>
            <a:r>
              <a:rPr lang="en-US" sz="1000" dirty="0">
                <a:solidFill>
                  <a:srgbClr val="242424"/>
                </a:solidFill>
                <a:latin typeface="Arial" pitchFamily="34" charset="0"/>
                <a:ea typeface="Arial" pitchFamily="34" charset="-122"/>
                <a:cs typeface="Arial" pitchFamily="34" charset="-120"/>
              </a:rPr>
              <a:t>Цилиндр часто встречается там, где нужно хранить жидкость, вмещать предметы или экономно использовать материал. Поэтому понимание его размеров помогает решать практические задачи дома и в технике.
</a:t>
            </a:r>
            <a:endParaRPr lang="en-US" sz="1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00700" y="2053068"/>
            <a:ext cx="4332300" cy="1382513"/>
          </a:xfrm>
          <a:prstGeom prst="rect">
            <a:avLst/>
          </a:prstGeom>
        </p:spPr>
      </p:pic>
      <p:sp>
        <p:nvSpPr>
          <p:cNvPr id="4" name="Text 0"/>
          <p:cNvSpPr txBox="1"/>
          <p:nvPr/>
        </p:nvSpPr>
        <p:spPr>
          <a:xfrm>
            <a:off x="500700" y="426350"/>
            <a:ext cx="8142600" cy="746400"/>
          </a:xfrm>
          <a:prstGeom prst="rect">
            <a:avLst/>
          </a:prstGeom>
          <a:noFill/>
          <a:ln/>
        </p:spPr>
        <p:txBody>
          <a:bodyPr wrap="square" lIns="0" tIns="0" rIns="0" bIns="0" rtlCol="0" anchor="ctr"/>
          <a:lstStyle/>
          <a:p>
            <a:pPr algn="ctr" indent="0" marL="0">
              <a:lnSpc>
                <a:spcPct val="100000"/>
              </a:lnSpc>
              <a:buNone/>
            </a:pPr>
            <a:r>
              <a:rPr lang="en-US" sz="2500" b="1" dirty="0">
                <a:solidFill>
                  <a:srgbClr val="000000"/>
                </a:solidFill>
                <a:latin typeface="Arial" pitchFamily="34" charset="0"/>
                <a:ea typeface="Arial" pitchFamily="34" charset="-122"/>
                <a:cs typeface="Arial" pitchFamily="34" charset="-120"/>
              </a:rPr>
              <a:t>Основные формулы объёма фигур
</a:t>
            </a:r>
            <a:endParaRPr lang="en-US" sz="2500" dirty="0"/>
          </a:p>
        </p:txBody>
      </p:sp>
      <p:sp>
        <p:nvSpPr>
          <p:cNvPr id="5" name="Text 1"/>
          <p:cNvSpPr txBox="1"/>
          <p:nvPr/>
        </p:nvSpPr>
        <p:spPr>
          <a:xfrm>
            <a:off x="5078175" y="1173375"/>
            <a:ext cx="3457800" cy="314190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Таблица показывает, что формула объёма зависит от формы тела и необходимых измерений.
</a:t>
            </a:r>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Чем проще форма, тем короче запись формулы; но в каждом случае нужно брать именно те размеры, которые соответствуют фигуре.
</a:t>
            </a:r>
            <a:endParaRPr lang="en-US" sz="1400" dirty="0"/>
          </a:p>
        </p:txBody>
      </p:sp>
      <p:sp>
        <p:nvSpPr>
          <p:cNvPr id="6" name="Text 2"/>
          <p:cNvSpPr txBox="1"/>
          <p:nvPr/>
        </p:nvSpPr>
        <p:spPr>
          <a:xfrm>
            <a:off x="500700" y="4468300"/>
            <a:ext cx="4557900" cy="338700"/>
          </a:xfrm>
          <a:prstGeom prst="rect">
            <a:avLst/>
          </a:prstGeom>
          <a:noFill/>
          <a:ln/>
        </p:spPr>
        <p:txBody>
          <a:bodyPr wrap="square" lIns="0" tIns="0" rIns="0" bIns="0" rtlCol="0" anchor="t"/>
          <a:lstStyle/>
          <a:p>
            <a:pPr algn="l" indent="0" marL="0">
              <a:lnSpc>
                <a:spcPct val="100000"/>
              </a:lnSpc>
              <a:buNone/>
            </a:pPr>
            <a:r>
              <a:rPr lang="en-US" sz="800" i="1" dirty="0">
                <a:solidFill>
                  <a:srgbClr val="2A3E5C"/>
                </a:solidFill>
                <a:latin typeface="Arial" pitchFamily="34" charset="0"/>
                <a:ea typeface="Arial" pitchFamily="34" charset="-122"/>
                <a:cs typeface="Arial" pitchFamily="34" charset="-120"/>
              </a:rPr>
              <a:t>Школьные формулы объёма для куба, прямоугольного параллелепипеда и цилиндра.
</a:t>
            </a:r>
            <a:endParaRPr lang="en-US" sz="800" dirty="0"/>
          </a:p>
        </p:txBody>
      </p:sp>
      <p:sp>
        <p:nvSpPr>
          <p:cNvPr id="7" name="Text 3"/>
          <p:cNvSpPr txBox="1"/>
          <p:nvPr/>
        </p:nvSpPr>
        <p:spPr>
          <a:xfrm>
            <a:off x="8608250" y="4716675"/>
            <a:ext cx="449700" cy="300600"/>
          </a:xfrm>
          <a:prstGeom prst="rect">
            <a:avLst/>
          </a:prstGeom>
          <a:noFill/>
          <a:ln/>
        </p:spPr>
        <p:txBody>
          <a:bodyPr wrap="square" lIns="0" tIns="0" rIns="0" bIns="0" rtlCol="0" anchor="t"/>
          <a:lstStyle/>
          <a:p>
            <a:pPr algn="ctr" indent="0" marL="0">
              <a:lnSpc>
                <a:spcPct val="100000"/>
              </a:lnSpc>
              <a:buNone/>
            </a:pPr>
            <a:r>
              <a:rPr lang="en-US" sz="1100" b="1" dirty="0">
                <a:solidFill>
                  <a:srgbClr val="434343"/>
                </a:solidFill>
                <a:latin typeface="Arial" pitchFamily="34" charset="0"/>
                <a:ea typeface="Arial" pitchFamily="34" charset="-122"/>
                <a:cs typeface="Arial" pitchFamily="34" charset="-120"/>
              </a:rPr>
              <a:t>13</a:t>
            </a:r>
            <a:endParaRPr lang="en-US" sz="11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065275" y="1285592"/>
            <a:ext cx="4557900" cy="3138617"/>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500700" y="273950"/>
            <a:ext cx="8142600" cy="746400"/>
          </a:xfrm>
          <a:prstGeom prst="rect">
            <a:avLst/>
          </a:prstGeom>
          <a:noFill/>
          <a:ln/>
        </p:spPr>
        <p:txBody>
          <a:bodyPr wrap="square" lIns="0" tIns="0" rIns="0" bIns="0" rtlCol="0" anchor="ctr"/>
          <a:lstStyle/>
          <a:p>
            <a:pPr algn="ctr" indent="0" marL="0">
              <a:lnSpc>
                <a:spcPct val="100000"/>
              </a:lnSpc>
              <a:buNone/>
            </a:pPr>
            <a:r>
              <a:rPr lang="en-US" sz="2500" b="1" dirty="0">
                <a:solidFill>
                  <a:srgbClr val="000000"/>
                </a:solidFill>
                <a:latin typeface="Arial" pitchFamily="34" charset="0"/>
                <a:ea typeface="Arial" pitchFamily="34" charset="-122"/>
                <a:cs typeface="Arial" pitchFamily="34" charset="-120"/>
              </a:rPr>
              <a:t>Сравнение объёмов фигур близких размеров
</a:t>
            </a:r>
            <a:endParaRPr lang="en-US" sz="2500" dirty="0"/>
          </a:p>
        </p:txBody>
      </p:sp>
      <p:sp>
        <p:nvSpPr>
          <p:cNvPr id="6" name="Text 1"/>
          <p:cNvSpPr txBox="1"/>
          <p:nvPr/>
        </p:nvSpPr>
        <p:spPr>
          <a:xfrm>
            <a:off x="407075" y="1283950"/>
            <a:ext cx="3457800" cy="314190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На диаграмме сопоставлены тела с похожими габаритами, чтобы увидеть влияние формы на результат вычислений.
</a:t>
            </a:r>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Даже при близких размерах объём может отличаться заметно: решающими становятся форма и то, какие измерения входят в формулу.
</a:t>
            </a:r>
            <a:endParaRPr lang="en-US" sz="1400" dirty="0"/>
          </a:p>
        </p:txBody>
      </p:sp>
      <p:sp>
        <p:nvSpPr>
          <p:cNvPr id="7" name="Text 2"/>
          <p:cNvSpPr txBox="1"/>
          <p:nvPr/>
        </p:nvSpPr>
        <p:spPr>
          <a:xfrm>
            <a:off x="4065500" y="4716675"/>
            <a:ext cx="4557900" cy="338700"/>
          </a:xfrm>
          <a:prstGeom prst="rect">
            <a:avLst/>
          </a:prstGeom>
          <a:noFill/>
          <a:ln/>
        </p:spPr>
        <p:txBody>
          <a:bodyPr wrap="square" lIns="0" tIns="0" rIns="0" bIns="0" rtlCol="0" anchor="t"/>
          <a:lstStyle/>
          <a:p>
            <a:pPr algn="r" indent="0" marL="0">
              <a:lnSpc>
                <a:spcPct val="100000"/>
              </a:lnSpc>
              <a:buNone/>
            </a:pPr>
            <a:r>
              <a:rPr lang="en-US" sz="800" i="1" dirty="0">
                <a:solidFill>
                  <a:srgbClr val="2A3E5C"/>
                </a:solidFill>
                <a:latin typeface="Arial" pitchFamily="34" charset="0"/>
                <a:ea typeface="Arial" pitchFamily="34" charset="-122"/>
                <a:cs typeface="Arial" pitchFamily="34" charset="-120"/>
              </a:rPr>
              <a:t>Расчёт по формулам V = a³, V = a×b×c и V = πr²h.
</a:t>
            </a:r>
            <a:endParaRPr lang="en-US" sz="800" dirty="0"/>
          </a:p>
        </p:txBody>
      </p:sp>
      <p:sp>
        <p:nvSpPr>
          <p:cNvPr id="8" name="Text 3"/>
          <p:cNvSpPr txBox="1"/>
          <p:nvPr/>
        </p:nvSpPr>
        <p:spPr>
          <a:xfrm>
            <a:off x="310300" y="4716675"/>
            <a:ext cx="449700" cy="260400"/>
          </a:xfrm>
          <a:prstGeom prst="rect">
            <a:avLst/>
          </a:prstGeom>
          <a:noFill/>
          <a:ln/>
        </p:spPr>
        <p:txBody>
          <a:bodyPr wrap="square" lIns="0" tIns="0" rIns="0" bIns="0" rtlCol="0" anchor="t"/>
          <a:lstStyle/>
          <a:p>
            <a:pPr algn="ctr" indent="0" marL="0">
              <a:lnSpc>
                <a:spcPct val="100000"/>
              </a:lnSpc>
              <a:buNone/>
            </a:pPr>
            <a:r>
              <a:rPr lang="en-US" sz="1100" b="1" dirty="0">
                <a:solidFill>
                  <a:srgbClr val="434343"/>
                </a:solidFill>
                <a:latin typeface="Arial" pitchFamily="34" charset="0"/>
                <a:ea typeface="Arial" pitchFamily="34" charset="-122"/>
                <a:cs typeface="Arial" pitchFamily="34" charset="-120"/>
              </a:rPr>
              <a:t>14</a:t>
            </a:r>
            <a:endParaRPr lang="en-US" sz="11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24400" y="1851234"/>
            <a:ext cx="376800" cy="376800"/>
          </a:xfrm>
          <a:prstGeom prst="rect">
            <a:avLst/>
          </a:prstGeom>
        </p:spPr>
      </p:pic>
      <p:pic>
        <p:nvPicPr>
          <p:cNvPr id="4" name="Image 2" descr="preencoded.png">    </p:cNvPr>
          <p:cNvPicPr>
            <a:picLocks noChangeAspect="1"/>
          </p:cNvPicPr>
          <p:nvPr/>
        </p:nvPicPr>
        <p:blipFill>
          <a:blip r:embed="rId3"/>
          <a:stretch>
            <a:fillRect/>
          </a:stretch>
        </p:blipFill>
        <p:spPr>
          <a:xfrm>
            <a:off x="4971944" y="1845684"/>
            <a:ext cx="339413" cy="387900"/>
          </a:xfrm>
          <a:prstGeom prst="rect">
            <a:avLst/>
          </a:prstGeom>
        </p:spPr>
      </p:pic>
      <p:pic>
        <p:nvPicPr>
          <p:cNvPr id="5" name="Image 3" descr="preencoded.png">    </p:cNvPr>
          <p:cNvPicPr>
            <a:picLocks noChangeAspect="1"/>
          </p:cNvPicPr>
          <p:nvPr/>
        </p:nvPicPr>
        <p:blipFill>
          <a:blip r:embed="rId4"/>
          <a:stretch>
            <a:fillRect/>
          </a:stretch>
        </p:blipFill>
        <p:spPr>
          <a:xfrm>
            <a:off x="724399" y="3553752"/>
            <a:ext cx="376800" cy="334933"/>
          </a:xfrm>
          <a:prstGeom prst="rect">
            <a:avLst/>
          </a:prstGeom>
        </p:spPr>
      </p:pic>
      <p:sp>
        <p:nvSpPr>
          <p:cNvPr id="6" name="Text 0"/>
          <p:cNvSpPr txBox="1"/>
          <p:nvPr/>
        </p:nvSpPr>
        <p:spPr>
          <a:xfrm>
            <a:off x="678300" y="622900"/>
            <a:ext cx="7787400" cy="572700"/>
          </a:xfrm>
          <a:prstGeom prst="rect">
            <a:avLst/>
          </a:prstGeom>
          <a:noFill/>
          <a:ln/>
        </p:spPr>
        <p:txBody>
          <a:bodyPr wrap="square" lIns="0" tIns="0" rIns="0" bIns="0" rtlCol="0" anchor="ctr"/>
          <a:lstStyle/>
          <a:p>
            <a:pPr algn="ctr" indent="0" marL="0">
              <a:lnSpc>
                <a:spcPct val="100000"/>
              </a:lnSpc>
              <a:buNone/>
            </a:pPr>
            <a:r>
              <a:rPr lang="en-US" sz="2500" b="1" dirty="0">
                <a:solidFill>
                  <a:srgbClr val="000000"/>
                </a:solidFill>
                <a:latin typeface="Arial" pitchFamily="34" charset="0"/>
                <a:ea typeface="Arial" pitchFamily="34" charset="-122"/>
                <a:cs typeface="Arial" pitchFamily="34" charset="-120"/>
              </a:rPr>
              <a:t>Ключевые правила перевода
</a:t>
            </a:r>
            <a:endParaRPr lang="en-US" sz="2500" dirty="0"/>
          </a:p>
        </p:txBody>
      </p:sp>
      <p:sp>
        <p:nvSpPr>
          <p:cNvPr id="7" name="Text 1"/>
          <p:cNvSpPr txBox="1"/>
          <p:nvPr/>
        </p:nvSpPr>
        <p:spPr>
          <a:xfrm>
            <a:off x="8608254" y="4715454"/>
            <a:ext cx="449700" cy="746400"/>
          </a:xfrm>
          <a:prstGeom prst="rect">
            <a:avLst/>
          </a:prstGeom>
          <a:noFill/>
          <a:ln/>
        </p:spPr>
        <p:txBody>
          <a:bodyPr wrap="square" lIns="0" tIns="0" rIns="0" bIns="0" rtlCol="0" anchor="t"/>
          <a:lstStyle/>
          <a:p>
            <a:pPr algn="ctr" indent="0" marL="0">
              <a:lnSpc>
                <a:spcPct val="100000"/>
              </a:lnSpc>
              <a:buNone/>
            </a:pPr>
            <a:r>
              <a:rPr lang="en-US" sz="1100" b="1" dirty="0">
                <a:solidFill>
                  <a:srgbClr val="434343"/>
                </a:solidFill>
                <a:latin typeface="Arial" pitchFamily="34" charset="0"/>
                <a:ea typeface="Arial" pitchFamily="34" charset="-122"/>
                <a:cs typeface="Arial" pitchFamily="34" charset="-120"/>
              </a:rPr>
              <a:t>15</a:t>
            </a:r>
            <a:endParaRPr lang="en-US" sz="1100" dirty="0"/>
          </a:p>
        </p:txBody>
      </p:sp>
      <p:sp>
        <p:nvSpPr>
          <p:cNvPr id="8" name="Text 2"/>
          <p:cNvSpPr txBox="1"/>
          <p:nvPr/>
        </p:nvSpPr>
        <p:spPr>
          <a:xfrm>
            <a:off x="1243850" y="1845575"/>
            <a:ext cx="3384900" cy="387900"/>
          </a:xfrm>
          <a:prstGeom prst="rect">
            <a:avLst/>
          </a:prstGeom>
          <a:noFill/>
          <a:ln/>
        </p:spPr>
        <p:txBody>
          <a:bodyPr wrap="square" lIns="0" tIns="0" rIns="0" bIns="0" rtlCol="0" anchor="ctr"/>
          <a:lstStyle/>
          <a:p>
            <a:pPr algn="l" indent="0" marL="0">
              <a:lnSpc>
                <a:spcPct val="90000"/>
              </a:lnSpc>
              <a:buNone/>
            </a:pPr>
            <a:r>
              <a:rPr lang="en-US" sz="1400" b="1" dirty="0">
                <a:solidFill>
                  <a:srgbClr val="000000"/>
                </a:solidFill>
                <a:latin typeface="Arial" pitchFamily="34" charset="0"/>
                <a:ea typeface="Arial" pitchFamily="34" charset="-122"/>
                <a:cs typeface="Arial" pitchFamily="34" charset="-120"/>
              </a:rPr>
              <a:t>Одинаковые единицы
</a:t>
            </a:r>
            <a:endParaRPr lang="en-US" sz="1400" dirty="0"/>
          </a:p>
        </p:txBody>
      </p:sp>
      <p:sp>
        <p:nvSpPr>
          <p:cNvPr id="9" name="Text 3"/>
          <p:cNvSpPr txBox="1"/>
          <p:nvPr/>
        </p:nvSpPr>
        <p:spPr>
          <a:xfrm>
            <a:off x="729625" y="2379371"/>
            <a:ext cx="3674700" cy="694500"/>
          </a:xfrm>
          <a:prstGeom prst="rect">
            <a:avLst/>
          </a:prstGeom>
          <a:noFill/>
          <a:ln/>
        </p:spPr>
        <p:txBody>
          <a:bodyPr wrap="square" lIns="0" tIns="0" rIns="0" bIns="0" rtlCol="0" anchor="t"/>
          <a:lstStyle/>
          <a:p>
            <a:pPr algn="l" indent="0" marL="0">
              <a:lnSpc>
                <a:spcPct val="110046"/>
              </a:lnSpc>
              <a:buNone/>
            </a:pPr>
            <a:r>
              <a:rPr lang="en-US" sz="1200" dirty="0">
                <a:solidFill>
                  <a:srgbClr val="000000"/>
                </a:solidFill>
                <a:latin typeface="Arial" pitchFamily="34" charset="0"/>
                <a:ea typeface="Arial" pitchFamily="34" charset="-122"/>
                <a:cs typeface="Arial" pitchFamily="34" charset="-120"/>
              </a:rPr>
              <a:t>Перед вычислением все размеры приводят к одной системе: сантиметры к сантиметрам, метры к метрам. Это помогает избежать ошибок и получить объём в нужных кубических единицах.
</a:t>
            </a:r>
            <a:endParaRPr lang="en-US" sz="1200" dirty="0"/>
          </a:p>
        </p:txBody>
      </p:sp>
      <p:sp>
        <p:nvSpPr>
          <p:cNvPr id="10" name="Text 4"/>
          <p:cNvSpPr txBox="1"/>
          <p:nvPr/>
        </p:nvSpPr>
        <p:spPr>
          <a:xfrm>
            <a:off x="5472700" y="1845575"/>
            <a:ext cx="3384900" cy="387900"/>
          </a:xfrm>
          <a:prstGeom prst="rect">
            <a:avLst/>
          </a:prstGeom>
          <a:noFill/>
          <a:ln/>
        </p:spPr>
        <p:txBody>
          <a:bodyPr wrap="square" lIns="0" tIns="0" rIns="0" bIns="0" rtlCol="0" anchor="ctr"/>
          <a:lstStyle/>
          <a:p>
            <a:pPr algn="l" indent="0" marL="0">
              <a:lnSpc>
                <a:spcPct val="90000"/>
              </a:lnSpc>
              <a:buNone/>
            </a:pPr>
            <a:r>
              <a:rPr lang="en-US" sz="1400" b="1" dirty="0">
                <a:solidFill>
                  <a:srgbClr val="000000"/>
                </a:solidFill>
                <a:latin typeface="Arial" pitchFamily="34" charset="0"/>
                <a:ea typeface="Arial" pitchFamily="34" charset="-122"/>
                <a:cs typeface="Arial" pitchFamily="34" charset="-120"/>
              </a:rPr>
              <a:t>Связь с литрами
</a:t>
            </a:r>
            <a:endParaRPr lang="en-US" sz="1400" dirty="0"/>
          </a:p>
        </p:txBody>
      </p:sp>
      <p:sp>
        <p:nvSpPr>
          <p:cNvPr id="11" name="Text 5"/>
          <p:cNvSpPr txBox="1"/>
          <p:nvPr/>
        </p:nvSpPr>
        <p:spPr>
          <a:xfrm>
            <a:off x="4958475" y="2379371"/>
            <a:ext cx="3674700" cy="694500"/>
          </a:xfrm>
          <a:prstGeom prst="rect">
            <a:avLst/>
          </a:prstGeom>
          <a:noFill/>
          <a:ln/>
        </p:spPr>
        <p:txBody>
          <a:bodyPr wrap="square" lIns="0" tIns="0" rIns="0" bIns="0" rtlCol="0" anchor="t"/>
          <a:lstStyle/>
          <a:p>
            <a:pPr algn="l" indent="0" marL="0">
              <a:lnSpc>
                <a:spcPct val="110046"/>
              </a:lnSpc>
              <a:buNone/>
            </a:pPr>
            <a:r>
              <a:rPr lang="en-US" sz="1200" dirty="0">
                <a:solidFill>
                  <a:srgbClr val="000000"/>
                </a:solidFill>
                <a:latin typeface="Arial" pitchFamily="34" charset="0"/>
                <a:ea typeface="Arial" pitchFamily="34" charset="-122"/>
                <a:cs typeface="Arial" pitchFamily="34" charset="-120"/>
              </a:rPr>
              <a:t>Для ёмкостей удобно помнить: 1 дм³ равен 1 л, а 1 см³ равен 1 мл. Такая связь особенно полезна в задачах про бутылки, банки и резервуары.
</a:t>
            </a:r>
            <a:endParaRPr lang="en-US" sz="1200" dirty="0"/>
          </a:p>
        </p:txBody>
      </p:sp>
      <p:sp>
        <p:nvSpPr>
          <p:cNvPr id="12" name="Text 6"/>
          <p:cNvSpPr txBox="1"/>
          <p:nvPr/>
        </p:nvSpPr>
        <p:spPr>
          <a:xfrm>
            <a:off x="1243850" y="3527150"/>
            <a:ext cx="3384900" cy="387900"/>
          </a:xfrm>
          <a:prstGeom prst="rect">
            <a:avLst/>
          </a:prstGeom>
          <a:noFill/>
          <a:ln/>
        </p:spPr>
        <p:txBody>
          <a:bodyPr wrap="square" lIns="0" tIns="0" rIns="0" bIns="0" rtlCol="0" anchor="ctr"/>
          <a:lstStyle/>
          <a:p>
            <a:pPr algn="l" indent="0" marL="0">
              <a:lnSpc>
                <a:spcPct val="90000"/>
              </a:lnSpc>
              <a:buNone/>
            </a:pPr>
            <a:r>
              <a:rPr lang="en-US" sz="1400" b="1" dirty="0">
                <a:solidFill>
                  <a:srgbClr val="000000"/>
                </a:solidFill>
                <a:latin typeface="Arial" pitchFamily="34" charset="0"/>
                <a:ea typeface="Arial" pitchFamily="34" charset="-122"/>
                <a:cs typeface="Arial" pitchFamily="34" charset="-120"/>
              </a:rPr>
              <a:t>Проверка результата
</a:t>
            </a:r>
            <a:endParaRPr lang="en-US" sz="1400" dirty="0"/>
          </a:p>
        </p:txBody>
      </p:sp>
      <p:sp>
        <p:nvSpPr>
          <p:cNvPr id="13" name="Text 7"/>
          <p:cNvSpPr txBox="1"/>
          <p:nvPr/>
        </p:nvSpPr>
        <p:spPr>
          <a:xfrm>
            <a:off x="729625" y="4064220"/>
            <a:ext cx="3674700" cy="694500"/>
          </a:xfrm>
          <a:prstGeom prst="rect">
            <a:avLst/>
          </a:prstGeom>
          <a:noFill/>
          <a:ln/>
        </p:spPr>
        <p:txBody>
          <a:bodyPr wrap="square" lIns="0" tIns="0" rIns="0" bIns="0" rtlCol="0" anchor="t"/>
          <a:lstStyle/>
          <a:p>
            <a:pPr algn="l" indent="0" marL="0">
              <a:lnSpc>
                <a:spcPct val="110046"/>
              </a:lnSpc>
              <a:buNone/>
            </a:pPr>
            <a:r>
              <a:rPr lang="en-US" sz="1200" dirty="0">
                <a:solidFill>
                  <a:srgbClr val="000000"/>
                </a:solidFill>
                <a:latin typeface="Arial" pitchFamily="34" charset="0"/>
                <a:ea typeface="Arial" pitchFamily="34" charset="-122"/>
                <a:cs typeface="Arial" pitchFamily="34" charset="-120"/>
              </a:rPr>
              <a:t>Даже правильная формула не спасает от ошибки, если забыть перевод единиц. После вычисления полезно проверить, выглядит ли ответ разумным для данного предмета или ситуации.
</a:t>
            </a:r>
            <a:endParaRPr lang="en-US" sz="12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3900" y="953135"/>
            <a:ext cx="4605900" cy="2784231"/>
          </a:xfrm>
          <a:prstGeom prst="rect">
            <a:avLst/>
          </a:prstGeom>
        </p:spPr>
      </p:pic>
      <p:pic>
        <p:nvPicPr>
          <p:cNvPr id="4" name="Image 2" descr="preencoded.png">    </p:cNvPr>
          <p:cNvPicPr>
            <a:picLocks noChangeAspect="1"/>
          </p:cNvPicPr>
          <p:nvPr/>
        </p:nvPicPr>
        <p:blipFill>
          <a:blip r:embed="rId3"/>
          <a:stretch>
            <a:fillRect/>
          </a:stretch>
        </p:blipFill>
        <p:spPr>
          <a:xfrm>
            <a:off x="4572025" y="953135"/>
            <a:ext cx="4605900" cy="2784231"/>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10310" y="4716675"/>
            <a:ext cx="449700" cy="746400"/>
          </a:xfrm>
          <a:prstGeom prst="rect">
            <a:avLst/>
          </a:prstGeom>
          <a:noFill/>
          <a:ln/>
        </p:spPr>
        <p:txBody>
          <a:bodyPr wrap="square" lIns="0" tIns="0" rIns="0" bIns="0" rtlCol="0" anchor="t"/>
          <a:lstStyle/>
          <a:p>
            <a:pPr algn="ctr" indent="0" marL="0">
              <a:lnSpc>
                <a:spcPct val="100000"/>
              </a:lnSpc>
              <a:buNone/>
            </a:pPr>
            <a:r>
              <a:rPr lang="en-US" sz="1100" b="1" dirty="0">
                <a:solidFill>
                  <a:srgbClr val="434343"/>
                </a:solidFill>
                <a:latin typeface="Arial" pitchFamily="34" charset="0"/>
                <a:ea typeface="Arial" pitchFamily="34" charset="-122"/>
                <a:cs typeface="Arial" pitchFamily="34" charset="-120"/>
              </a:rPr>
              <a:t>16</a:t>
            </a:r>
            <a:endParaRPr lang="en-US" sz="1100" dirty="0"/>
          </a:p>
        </p:txBody>
      </p:sp>
      <p:sp>
        <p:nvSpPr>
          <p:cNvPr id="7" name="Text 1"/>
          <p:cNvSpPr txBox="1"/>
          <p:nvPr/>
        </p:nvSpPr>
        <p:spPr>
          <a:xfrm>
            <a:off x="539225" y="4281250"/>
            <a:ext cx="3387900" cy="402000"/>
          </a:xfrm>
          <a:prstGeom prst="rect">
            <a:avLst/>
          </a:prstGeom>
          <a:noFill/>
          <a:ln/>
        </p:spPr>
        <p:txBody>
          <a:bodyPr wrap="square" lIns="0" tIns="0" rIns="0" bIns="0" rtlCol="0" anchor="t"/>
          <a:lstStyle/>
          <a:p>
            <a:pPr algn="l" indent="0" marL="0">
              <a:lnSpc>
                <a:spcPct val="100000"/>
              </a:lnSpc>
              <a:buNone/>
            </a:pPr>
            <a:r>
              <a:rPr lang="en-US" sz="791" dirty="0">
                <a:solidFill>
                  <a:srgbClr val="000000"/>
                </a:solidFill>
                <a:latin typeface="Arial" pitchFamily="34" charset="0"/>
                <a:ea typeface="Arial" pitchFamily="34" charset="-122"/>
                <a:cs typeface="Arial" pitchFamily="34" charset="-120"/>
              </a:rPr>
              <a:t>Пустая коробка кажется просто предметом, но её объём показывает, сколько внутри есть места. Если коробка выше или шире, она может вместить больше, даже если снаружи выглядит почти одинаково. Именно поэтому размеры важны при упаковке и хранении.
</a:t>
            </a:r>
            <a:endParaRPr lang="en-US" sz="791" dirty="0"/>
          </a:p>
        </p:txBody>
      </p:sp>
      <p:sp>
        <p:nvSpPr>
          <p:cNvPr id="8" name="Text 2"/>
          <p:cNvSpPr txBox="1"/>
          <p:nvPr/>
        </p:nvSpPr>
        <p:spPr>
          <a:xfrm>
            <a:off x="539226" y="3851025"/>
            <a:ext cx="3387900" cy="402000"/>
          </a:xfrm>
          <a:prstGeom prst="rect">
            <a:avLst/>
          </a:prstGeom>
          <a:noFill/>
          <a:ln/>
        </p:spPr>
        <p:txBody>
          <a:bodyPr wrap="square" lIns="0" tIns="0" rIns="0" bIns="0" rtlCol="0" anchor="ctr"/>
          <a:lstStyle/>
          <a:p>
            <a:pPr algn="l" indent="0" marL="0">
              <a:lnSpc>
                <a:spcPct val="115000"/>
              </a:lnSpc>
              <a:buNone/>
            </a:pPr>
            <a:r>
              <a:rPr lang="en-US" sz="1300" b="1" dirty="0">
                <a:solidFill>
                  <a:srgbClr val="000000"/>
                </a:solidFill>
                <a:latin typeface="Arial" pitchFamily="34" charset="0"/>
                <a:ea typeface="Arial" pitchFamily="34" charset="-122"/>
                <a:cs typeface="Arial" pitchFamily="34" charset="-120"/>
              </a:rPr>
              <a:t>Коробка для вещей
</a:t>
            </a:r>
            <a:endParaRPr lang="en-US" sz="1300" dirty="0"/>
          </a:p>
        </p:txBody>
      </p:sp>
      <p:sp>
        <p:nvSpPr>
          <p:cNvPr id="9" name="Text 3"/>
          <p:cNvSpPr txBox="1"/>
          <p:nvPr/>
        </p:nvSpPr>
        <p:spPr>
          <a:xfrm>
            <a:off x="5145150" y="4281250"/>
            <a:ext cx="3387900" cy="402000"/>
          </a:xfrm>
          <a:prstGeom prst="rect">
            <a:avLst/>
          </a:prstGeom>
          <a:noFill/>
          <a:ln/>
        </p:spPr>
        <p:txBody>
          <a:bodyPr wrap="square" lIns="0" tIns="0" rIns="0" bIns="0" rtlCol="0" anchor="t"/>
          <a:lstStyle/>
          <a:p>
            <a:pPr algn="l" indent="0" marL="0">
              <a:lnSpc>
                <a:spcPct val="100000"/>
              </a:lnSpc>
              <a:buNone/>
            </a:pPr>
            <a:r>
              <a:rPr lang="en-US" sz="791" dirty="0">
                <a:solidFill>
                  <a:srgbClr val="000000"/>
                </a:solidFill>
                <a:latin typeface="Arial" pitchFamily="34" charset="0"/>
                <a:ea typeface="Arial" pitchFamily="34" charset="-122"/>
                <a:cs typeface="Arial" pitchFamily="34" charset="-120"/>
              </a:rPr>
              <a:t>В аквариуме и резервуаре объём превращается во вместимость: он помогает понять, сколько воды можно налить. Для таких объектов особенно важно не перепутать размеры и единицы, потому что ошибка сразу влияет на безопасное заполнение и удобство использования.
</a:t>
            </a:r>
            <a:endParaRPr lang="en-US" sz="791" dirty="0"/>
          </a:p>
        </p:txBody>
      </p:sp>
      <p:sp>
        <p:nvSpPr>
          <p:cNvPr id="10" name="Text 4"/>
          <p:cNvSpPr txBox="1"/>
          <p:nvPr/>
        </p:nvSpPr>
        <p:spPr>
          <a:xfrm>
            <a:off x="5145151" y="3851025"/>
            <a:ext cx="3387900" cy="402000"/>
          </a:xfrm>
          <a:prstGeom prst="rect">
            <a:avLst/>
          </a:prstGeom>
          <a:noFill/>
          <a:ln/>
        </p:spPr>
        <p:txBody>
          <a:bodyPr wrap="square" lIns="0" tIns="0" rIns="0" bIns="0" rtlCol="0" anchor="ctr"/>
          <a:lstStyle/>
          <a:p>
            <a:pPr algn="l" indent="0" marL="0">
              <a:lnSpc>
                <a:spcPct val="115000"/>
              </a:lnSpc>
              <a:buNone/>
            </a:pPr>
            <a:r>
              <a:rPr lang="en-US" sz="1300" b="1" dirty="0">
                <a:solidFill>
                  <a:srgbClr val="000000"/>
                </a:solidFill>
                <a:latin typeface="Arial" pitchFamily="34" charset="0"/>
                <a:ea typeface="Arial" pitchFamily="34" charset="-122"/>
                <a:cs typeface="Arial" pitchFamily="34" charset="-120"/>
              </a:rPr>
              <a:t>Аквариум и резервуар
</a:t>
            </a:r>
            <a:endParaRPr lang="en-US" sz="1300" dirty="0"/>
          </a:p>
        </p:txBody>
      </p:sp>
      <p:sp>
        <p:nvSpPr>
          <p:cNvPr id="11" name="Text 5"/>
          <p:cNvSpPr txBox="1"/>
          <p:nvPr/>
        </p:nvSpPr>
        <p:spPr>
          <a:xfrm>
            <a:off x="747875" y="293075"/>
            <a:ext cx="7576500" cy="572700"/>
          </a:xfrm>
          <a:prstGeom prst="rect">
            <a:avLst/>
          </a:prstGeom>
          <a:noFill/>
          <a:ln/>
        </p:spPr>
        <p:txBody>
          <a:bodyPr wrap="square" lIns="0" tIns="0" rIns="0" bIns="0" rtlCol="0" anchor="ctr"/>
          <a:lstStyle/>
          <a:p>
            <a:pPr algn="ctr" indent="0" marL="0">
              <a:lnSpc>
                <a:spcPct val="100000"/>
              </a:lnSpc>
              <a:buNone/>
            </a:pPr>
            <a:r>
              <a:rPr lang="en-US" sz="2500" b="1" dirty="0">
                <a:solidFill>
                  <a:srgbClr val="000000"/>
                </a:solidFill>
                <a:latin typeface="Arial" pitchFamily="34" charset="0"/>
                <a:ea typeface="Arial" pitchFamily="34" charset="-122"/>
                <a:cs typeface="Arial" pitchFamily="34" charset="-120"/>
              </a:rPr>
              <a:t>Как объём связан с вместимостью
</a:t>
            </a:r>
            <a:endParaRPr lang="en-US" sz="25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03329" y="1454638"/>
            <a:ext cx="8117241" cy="3130800"/>
          </a:xfrm>
          <a:prstGeom prst="rect">
            <a:avLst/>
          </a:prstGeom>
        </p:spPr>
      </p:pic>
      <p:sp>
        <p:nvSpPr>
          <p:cNvPr id="4" name="Text 0"/>
          <p:cNvSpPr txBox="1"/>
          <p:nvPr/>
        </p:nvSpPr>
        <p:spPr>
          <a:xfrm>
            <a:off x="500700" y="273950"/>
            <a:ext cx="8142600" cy="746400"/>
          </a:xfrm>
          <a:prstGeom prst="rect">
            <a:avLst/>
          </a:prstGeom>
          <a:noFill/>
          <a:ln/>
        </p:spPr>
        <p:txBody>
          <a:bodyPr wrap="square" lIns="0" tIns="0" rIns="0" bIns="0" rtlCol="0" anchor="ctr"/>
          <a:lstStyle/>
          <a:p>
            <a:pPr algn="l" indent="0" marL="0">
              <a:lnSpc>
                <a:spcPct val="100000"/>
              </a:lnSpc>
              <a:buNone/>
            </a:pPr>
            <a:r>
              <a:rPr lang="en-US" sz="2500" b="1" dirty="0">
                <a:solidFill>
                  <a:srgbClr val="000000"/>
                </a:solidFill>
                <a:latin typeface="Arial" pitchFamily="34" charset="0"/>
                <a:ea typeface="Arial" pitchFamily="34" charset="-122"/>
                <a:cs typeface="Arial" pitchFamily="34" charset="-120"/>
              </a:rPr>
              <a:t>Алгоритм решения задачи на объём
</a:t>
            </a:r>
            <a:endParaRPr lang="en-US" sz="2500" dirty="0"/>
          </a:p>
        </p:txBody>
      </p:sp>
      <p:sp>
        <p:nvSpPr>
          <p:cNvPr id="5" name="Text 1"/>
          <p:cNvSpPr txBox="1"/>
          <p:nvPr/>
        </p:nvSpPr>
        <p:spPr>
          <a:xfrm>
            <a:off x="500700" y="1076325"/>
            <a:ext cx="8142600" cy="260400"/>
          </a:xfrm>
          <a:prstGeom prst="rect">
            <a:avLst/>
          </a:prstGeom>
          <a:noFill/>
          <a:ln/>
        </p:spPr>
        <p:txBody>
          <a:bodyPr wrap="square" lIns="0" tIns="0" rIns="0" bIns="0" rtlCol="0" anchor="ctr"/>
          <a:lstStyle/>
          <a:p>
            <a:pPr algn="l" indent="0" marL="0">
              <a:lnSpc>
                <a:spcPct val="100000"/>
              </a:lnSpc>
              <a:buNone/>
            </a:pPr>
            <a:r>
              <a:rPr lang="en-US" sz="1362" dirty="0">
                <a:solidFill>
                  <a:srgbClr val="000000"/>
                </a:solidFill>
                <a:latin typeface="Arial" pitchFamily="34" charset="0"/>
                <a:ea typeface="Arial" pitchFamily="34" charset="-122"/>
                <a:cs typeface="Arial" pitchFamily="34" charset="-120"/>
              </a:rPr>
              <a:t>Последовательность действий помогает не пропустить формулу, перевод единиц и проверку ответа.
</a:t>
            </a:r>
            <a:endParaRPr lang="en-US" sz="1362" dirty="0"/>
          </a:p>
        </p:txBody>
      </p:sp>
      <p:sp>
        <p:nvSpPr>
          <p:cNvPr id="6" name="Text 2"/>
          <p:cNvSpPr txBox="1"/>
          <p:nvPr/>
        </p:nvSpPr>
        <p:spPr>
          <a:xfrm>
            <a:off x="310300" y="4716675"/>
            <a:ext cx="449700" cy="260400"/>
          </a:xfrm>
          <a:prstGeom prst="rect">
            <a:avLst/>
          </a:prstGeom>
          <a:noFill/>
          <a:ln/>
        </p:spPr>
        <p:txBody>
          <a:bodyPr wrap="square" lIns="0" tIns="0" rIns="0" bIns="0" rtlCol="0" anchor="t"/>
          <a:lstStyle/>
          <a:p>
            <a:pPr algn="ctr" indent="0" marL="0">
              <a:lnSpc>
                <a:spcPct val="100000"/>
              </a:lnSpc>
              <a:buNone/>
            </a:pPr>
            <a:r>
              <a:rPr lang="en-US" sz="1100" b="1" dirty="0">
                <a:solidFill>
                  <a:srgbClr val="434343"/>
                </a:solidFill>
                <a:latin typeface="Arial" pitchFamily="34" charset="0"/>
                <a:ea typeface="Arial" pitchFamily="34" charset="-122"/>
                <a:cs typeface="Arial" pitchFamily="34" charset="-120"/>
              </a:rPr>
              <a:t>17</a:t>
            </a:r>
            <a:endParaRPr lang="en-US" sz="11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1710" y="4716675"/>
            <a:ext cx="449700" cy="746400"/>
          </a:xfrm>
          <a:prstGeom prst="rect">
            <a:avLst/>
          </a:prstGeom>
          <a:noFill/>
          <a:ln/>
        </p:spPr>
        <p:txBody>
          <a:bodyPr wrap="square" lIns="0" tIns="0" rIns="0" bIns="0" rtlCol="0" anchor="t"/>
          <a:lstStyle/>
          <a:p>
            <a:pPr algn="ctr" indent="0" marL="0">
              <a:lnSpc>
                <a:spcPct val="100000"/>
              </a:lnSpc>
              <a:buNone/>
            </a:pPr>
            <a:r>
              <a:rPr lang="en-US" sz="1100" b="1" dirty="0">
                <a:solidFill>
                  <a:srgbClr val="434343"/>
                </a:solidFill>
                <a:latin typeface="Arial" pitchFamily="34" charset="0"/>
                <a:ea typeface="Arial" pitchFamily="34" charset="-122"/>
                <a:cs typeface="Arial" pitchFamily="34" charset="-120"/>
              </a:rPr>
              <a:t>18</a:t>
            </a:r>
            <a:endParaRPr lang="en-US" sz="1100" dirty="0"/>
          </a:p>
        </p:txBody>
      </p:sp>
      <p:sp>
        <p:nvSpPr>
          <p:cNvPr id="8" name="Text 1"/>
          <p:cNvSpPr txBox="1"/>
          <p:nvPr/>
        </p:nvSpPr>
        <p:spPr>
          <a:xfrm>
            <a:off x="456900" y="437925"/>
            <a:ext cx="8230200" cy="746400"/>
          </a:xfrm>
          <a:prstGeom prst="rect">
            <a:avLst/>
          </a:prstGeom>
          <a:noFill/>
          <a:ln/>
        </p:spPr>
        <p:txBody>
          <a:bodyPr wrap="square" lIns="0" tIns="0" rIns="0" bIns="0" rtlCol="0" anchor="ctr"/>
          <a:lstStyle/>
          <a:p>
            <a:pPr algn="ctr" indent="0" marL="0">
              <a:lnSpc>
                <a:spcPct val="100000"/>
              </a:lnSpc>
              <a:buNone/>
            </a:pPr>
            <a:r>
              <a:rPr lang="en-US" sz="2500" b="1" dirty="0">
                <a:solidFill>
                  <a:srgbClr val="000000"/>
                </a:solidFill>
                <a:latin typeface="Arial" pitchFamily="34" charset="0"/>
                <a:ea typeface="Arial" pitchFamily="34" charset="-122"/>
                <a:cs typeface="Arial" pitchFamily="34" charset="-120"/>
              </a:rPr>
              <a:t>Частые ошибки при работе с объёмом
</a:t>
            </a:r>
            <a:endParaRPr lang="en-US" sz="2500" dirty="0"/>
          </a:p>
        </p:txBody>
      </p:sp>
      <p:sp>
        <p:nvSpPr>
          <p:cNvPr id="9" name="Text 2"/>
          <p:cNvSpPr txBox="1"/>
          <p:nvPr/>
        </p:nvSpPr>
        <p:spPr>
          <a:xfrm>
            <a:off x="942250" y="1759859"/>
            <a:ext cx="3492600" cy="949694"/>
          </a:xfrm>
          <a:prstGeom prst="rect">
            <a:avLst/>
          </a:prstGeom>
          <a:noFill/>
          <a:ln/>
        </p:spPr>
        <p:txBody>
          <a:bodyPr wrap="square" lIns="0" tIns="0" rIns="0" bIns="0" rtlCol="0" anchor="ctr"/>
          <a:lstStyle/>
          <a:p>
            <a:pPr algn="l" indent="0" marL="0">
              <a:lnSpc>
                <a:spcPct val="115000"/>
              </a:lnSpc>
              <a:buNone/>
            </a:pPr>
            <a:r>
              <a:rPr lang="en-US" sz="929" b="1" dirty="0">
                <a:solidFill>
                  <a:srgbClr val="242424"/>
                </a:solidFill>
                <a:latin typeface="Arial" pitchFamily="34" charset="0"/>
                <a:ea typeface="Arial" pitchFamily="34" charset="-122"/>
                <a:cs typeface="Arial" pitchFamily="34" charset="-120"/>
              </a:rPr>
              <a:t>Путают с площадью
</a:t>
            </a:r>
            <a:pPr algn="l" indent="0" marL="0">
              <a:lnSpc>
                <a:spcPct val="115000"/>
              </a:lnSpc>
              <a:buNone/>
            </a:pPr>
            <a:r>
              <a:rPr lang="en-US" sz="1114" dirty="0">
                <a:solidFill>
                  <a:srgbClr val="000000"/>
                </a:solidFill>
                <a:latin typeface="Arial" pitchFamily="34" charset="0"/>
                <a:ea typeface="Arial" pitchFamily="34" charset="-122"/>
                <a:cs typeface="Arial" pitchFamily="34" charset="-120"/>
              </a:rPr>
              <a:t>Иногда вместо объёма находят площадь поверхности. Это разные величины: площадь измеряют в квадратных единицах, а объём — в кубических, поэтому нужно внимательно читать вопрос задачи.
</a:t>
            </a:r>
            <a:endParaRPr lang="en-US" sz="929" dirty="0"/>
          </a:p>
        </p:txBody>
      </p:sp>
      <p:sp>
        <p:nvSpPr>
          <p:cNvPr id="10" name="Text 3"/>
          <p:cNvSpPr txBox="1"/>
          <p:nvPr/>
        </p:nvSpPr>
        <p:spPr>
          <a:xfrm>
            <a:off x="942257" y="2916816"/>
            <a:ext cx="3492600" cy="949694"/>
          </a:xfrm>
          <a:prstGeom prst="rect">
            <a:avLst/>
          </a:prstGeom>
          <a:noFill/>
          <a:ln/>
        </p:spPr>
        <p:txBody>
          <a:bodyPr wrap="square" lIns="0" tIns="0" rIns="0" bIns="0" rtlCol="0" anchor="ctr"/>
          <a:lstStyle/>
          <a:p>
            <a:pPr algn="l" indent="0" marL="0">
              <a:lnSpc>
                <a:spcPct val="115000"/>
              </a:lnSpc>
              <a:buNone/>
            </a:pPr>
            <a:r>
              <a:rPr lang="en-US" sz="966" b="1" dirty="0">
                <a:solidFill>
                  <a:srgbClr val="242424"/>
                </a:solidFill>
                <a:latin typeface="Arial" pitchFamily="34" charset="0"/>
                <a:ea typeface="Arial" pitchFamily="34" charset="-122"/>
                <a:cs typeface="Arial" pitchFamily="34" charset="-120"/>
              </a:rPr>
              <a:t>Берут не ту формулу
</a:t>
            </a:r>
            <a:pPr algn="l" indent="0" marL="0">
              <a:lnSpc>
                <a:spcPct val="115000"/>
              </a:lnSpc>
              <a:buNone/>
            </a:pPr>
            <a:r>
              <a:rPr lang="en-US" sz="1159" dirty="0">
                <a:solidFill>
                  <a:srgbClr val="000000"/>
                </a:solidFill>
                <a:latin typeface="Arial" pitchFamily="34" charset="0"/>
                <a:ea typeface="Arial" pitchFamily="34" charset="-122"/>
                <a:cs typeface="Arial" pitchFamily="34" charset="-120"/>
              </a:rPr>
              <a:t>Для куба, параллелепипеда и цилиндра формулы разные. Если выбрать неверную, ответ получится неправильным даже при аккуратных вычислениях, поэтому сначала определяют именно вид фигуры.
</a:t>
            </a:r>
            <a:endParaRPr lang="en-US" sz="966" dirty="0"/>
          </a:p>
        </p:txBody>
      </p:sp>
      <p:sp>
        <p:nvSpPr>
          <p:cNvPr id="11" name="Text 4"/>
          <p:cNvSpPr txBox="1"/>
          <p:nvPr/>
        </p:nvSpPr>
        <p:spPr>
          <a:xfrm>
            <a:off x="4697013" y="1759859"/>
            <a:ext cx="3492600" cy="949694"/>
          </a:xfrm>
          <a:prstGeom prst="rect">
            <a:avLst/>
          </a:prstGeom>
          <a:noFill/>
          <a:ln/>
        </p:spPr>
        <p:txBody>
          <a:bodyPr wrap="square" lIns="0" tIns="0" rIns="0" bIns="0" rtlCol="0" anchor="ctr"/>
          <a:lstStyle/>
          <a:p>
            <a:pPr algn="l" indent="0" marL="0">
              <a:lnSpc>
                <a:spcPct val="115000"/>
              </a:lnSpc>
              <a:buNone/>
            </a:pPr>
            <a:r>
              <a:rPr lang="en-US" sz="1000" b="1" dirty="0">
                <a:solidFill>
                  <a:srgbClr val="242424"/>
                </a:solidFill>
                <a:latin typeface="Arial" pitchFamily="34" charset="0"/>
                <a:ea typeface="Arial" pitchFamily="34" charset="-122"/>
                <a:cs typeface="Arial" pitchFamily="34" charset="-120"/>
              </a:rPr>
              <a:t>Забывают кубические единицы
</a:t>
            </a:r>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Ответ без единиц измерения считается неполным. Объём всегда записывают в мм³, см³, дм³ или м³, иначе невозможно понять, сколько пространства занимает тело.
</a:t>
            </a:r>
            <a:endParaRPr lang="en-US" sz="1000" dirty="0"/>
          </a:p>
        </p:txBody>
      </p:sp>
      <p:sp>
        <p:nvSpPr>
          <p:cNvPr id="12" name="Text 5"/>
          <p:cNvSpPr txBox="1"/>
          <p:nvPr/>
        </p:nvSpPr>
        <p:spPr>
          <a:xfrm>
            <a:off x="4697025" y="2916781"/>
            <a:ext cx="3492600" cy="949694"/>
          </a:xfrm>
          <a:prstGeom prst="rect">
            <a:avLst/>
          </a:prstGeom>
          <a:noFill/>
          <a:ln/>
        </p:spPr>
        <p:txBody>
          <a:bodyPr wrap="square" lIns="0" tIns="0" rIns="0" bIns="0" rtlCol="0" anchor="ctr"/>
          <a:lstStyle/>
          <a:p>
            <a:pPr algn="l" indent="0" marL="0">
              <a:lnSpc>
                <a:spcPct val="115000"/>
              </a:lnSpc>
              <a:buNone/>
            </a:pPr>
            <a:r>
              <a:rPr lang="en-US" sz="1000" b="1" dirty="0">
                <a:solidFill>
                  <a:srgbClr val="242424"/>
                </a:solidFill>
                <a:latin typeface="Arial" pitchFamily="34" charset="0"/>
                <a:ea typeface="Arial" pitchFamily="34" charset="-122"/>
                <a:cs typeface="Arial" pitchFamily="34" charset="-120"/>
              </a:rPr>
              <a:t>Ошибаются в переводе
</a:t>
            </a:r>
            <a:pPr algn="l" indent="0" marL="0">
              <a:lnSpc>
                <a:spcPct val="115000"/>
              </a:lnSpc>
              <a:buNone/>
            </a:pPr>
            <a:r>
              <a:rPr lang="en-US" sz="1200" dirty="0">
                <a:solidFill>
                  <a:srgbClr val="000000"/>
                </a:solidFill>
                <a:latin typeface="Arial" pitchFamily="34" charset="0"/>
                <a:ea typeface="Arial" pitchFamily="34" charset="-122"/>
                <a:cs typeface="Arial" pitchFamily="34" charset="-120"/>
              </a:rPr>
              <a:t>При переходе от см³ к дм³ и от дм³ к м³ важно учитывать, что меняется не только число, но и кубическая связь между единицами. Это частый источник неточностей.
</a:t>
            </a:r>
            <a:endParaRPr lang="en-US" sz="10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065275" y="1285592"/>
            <a:ext cx="4557900" cy="3138617"/>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500700" y="273950"/>
            <a:ext cx="8142600" cy="746400"/>
          </a:xfrm>
          <a:prstGeom prst="rect">
            <a:avLst/>
          </a:prstGeom>
          <a:noFill/>
          <a:ln/>
        </p:spPr>
        <p:txBody>
          <a:bodyPr wrap="square" lIns="0" tIns="0" rIns="0" bIns="0" rtlCol="0" anchor="ctr"/>
          <a:lstStyle/>
          <a:p>
            <a:pPr algn="ctr" indent="0" marL="0">
              <a:lnSpc>
                <a:spcPct val="100000"/>
              </a:lnSpc>
              <a:buNone/>
            </a:pPr>
            <a:r>
              <a:rPr lang="en-US" sz="2500" b="1" dirty="0">
                <a:solidFill>
                  <a:srgbClr val="000000"/>
                </a:solidFill>
                <a:latin typeface="Arial" pitchFamily="34" charset="0"/>
                <a:ea typeface="Arial" pitchFamily="34" charset="-122"/>
                <a:cs typeface="Arial" pitchFamily="34" charset="-120"/>
              </a:rPr>
              <a:t>Где объём используется чаще всего
</a:t>
            </a:r>
            <a:endParaRPr lang="en-US" sz="2500" dirty="0"/>
          </a:p>
        </p:txBody>
      </p:sp>
      <p:sp>
        <p:nvSpPr>
          <p:cNvPr id="6" name="Text 1"/>
          <p:cNvSpPr txBox="1"/>
          <p:nvPr/>
        </p:nvSpPr>
        <p:spPr>
          <a:xfrm>
            <a:off x="407075" y="1283950"/>
            <a:ext cx="3457800" cy="3141900"/>
          </a:xfrm>
          <a:prstGeom prst="rect">
            <a:avLst/>
          </a:prstGeom>
          <a:noFill/>
          <a:ln/>
        </p:spPr>
        <p:txBody>
          <a:bodyPr wrap="square" lIns="0" tIns="0" rIns="0" bIns="0" rtlCol="0" anchor="ctr"/>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Сферы применения показывают, что объём нужен не только в задачах по математике, но и при расчётах в повседневной жизни.
</a:t>
            </a:r>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Больше всего объём помогает там, где важно точно рассчитать пространство или количество вещества: от коробок и баков до лекарств и рецептов.
</a:t>
            </a:r>
            <a:endParaRPr lang="en-US" sz="1400" dirty="0"/>
          </a:p>
        </p:txBody>
      </p:sp>
      <p:sp>
        <p:nvSpPr>
          <p:cNvPr id="7" name="Text 2"/>
          <p:cNvSpPr txBox="1"/>
          <p:nvPr/>
        </p:nvSpPr>
        <p:spPr>
          <a:xfrm>
            <a:off x="4065500" y="4716675"/>
            <a:ext cx="4557900" cy="338700"/>
          </a:xfrm>
          <a:prstGeom prst="rect">
            <a:avLst/>
          </a:prstGeom>
          <a:noFill/>
          <a:ln/>
        </p:spPr>
        <p:txBody>
          <a:bodyPr wrap="square" lIns="0" tIns="0" rIns="0" bIns="0" rtlCol="0" anchor="t"/>
          <a:lstStyle/>
          <a:p>
            <a:pPr algn="r" indent="0" marL="0">
              <a:lnSpc>
                <a:spcPct val="100000"/>
              </a:lnSpc>
              <a:buNone/>
            </a:pPr>
            <a:r>
              <a:rPr lang="en-US" sz="800" i="1" dirty="0">
                <a:solidFill>
                  <a:srgbClr val="2A3E5C"/>
                </a:solidFill>
                <a:latin typeface="Arial" pitchFamily="34" charset="0"/>
                <a:ea typeface="Arial" pitchFamily="34" charset="-122"/>
                <a:cs typeface="Arial" pitchFamily="34" charset="-120"/>
              </a:rPr>
              <a:t>Иллюстративное распределение по основным сферам применения объёма.
</a:t>
            </a:r>
            <a:endParaRPr lang="en-US" sz="800" dirty="0"/>
          </a:p>
        </p:txBody>
      </p:sp>
      <p:sp>
        <p:nvSpPr>
          <p:cNvPr id="8" name="Text 3"/>
          <p:cNvSpPr txBox="1"/>
          <p:nvPr/>
        </p:nvSpPr>
        <p:spPr>
          <a:xfrm>
            <a:off x="310300" y="4716675"/>
            <a:ext cx="449700" cy="260400"/>
          </a:xfrm>
          <a:prstGeom prst="rect">
            <a:avLst/>
          </a:prstGeom>
          <a:noFill/>
          <a:ln/>
        </p:spPr>
        <p:txBody>
          <a:bodyPr wrap="square" lIns="0" tIns="0" rIns="0" bIns="0" rtlCol="0" anchor="t"/>
          <a:lstStyle/>
          <a:p>
            <a:pPr algn="ctr" indent="0" marL="0">
              <a:lnSpc>
                <a:spcPct val="100000"/>
              </a:lnSpc>
              <a:buNone/>
            </a:pPr>
            <a:r>
              <a:rPr lang="en-US" sz="1100" b="1" dirty="0">
                <a:solidFill>
                  <a:srgbClr val="434343"/>
                </a:solidFill>
                <a:latin typeface="Arial" pitchFamily="34" charset="0"/>
                <a:ea typeface="Arial" pitchFamily="34" charset="-122"/>
                <a:cs typeface="Arial" pitchFamily="34" charset="-120"/>
              </a:rPr>
              <a:t>19</a:t>
            </a:r>
            <a:endParaRPr lang="en-US" sz="11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672450" y="1461225"/>
            <a:ext cx="7726500" cy="2662800"/>
          </a:xfrm>
          <a:prstGeom prst="rect">
            <a:avLst/>
          </a:prstGeom>
          <a:noFill/>
          <a:ln/>
        </p:spPr>
        <p:txBody>
          <a:bodyPr wrap="square" lIns="0" tIns="0" rIns="0" bIns="0" rtlCol="0" anchor="t"/>
          <a:lstStyle/>
          <a:p>
            <a:pPr algn="l" indent="0" marL="0">
              <a:lnSpc>
                <a:spcPct val="100000"/>
              </a:lnSpc>
              <a:buNone/>
            </a:pPr>
            <a:r>
              <a:rPr lang="en-US" sz="3600" b="1" dirty="0">
                <a:solidFill>
                  <a:srgbClr val="000000"/>
                </a:solidFill>
                <a:latin typeface="Arial" pitchFamily="34" charset="0"/>
                <a:ea typeface="Arial" pitchFamily="34" charset="-122"/>
                <a:cs typeface="Arial" pitchFamily="34" charset="-120"/>
              </a:rPr>
              <a:t>Объём помогает измерять пространство
</a:t>
            </a:r>
            <a:pPr algn="l" indent="0" marL="0">
              <a:lnSpc>
                <a:spcPct val="100000"/>
              </a:lnSpc>
              <a:buNone/>
            </a:pPr>
            <a:r>
              <a:rPr lang="en-US" sz="3600" dirty="0">
                <a:solidFill>
                  <a:srgbClr val="000000"/>
                </a:solidFill>
                <a:latin typeface="Arial" pitchFamily="34" charset="0"/>
                <a:ea typeface="Arial" pitchFamily="34" charset="-122"/>
                <a:cs typeface="Arial" pitchFamily="34" charset="-120"/>
              </a:rPr>
              <a:t>
</a:t>
            </a:r>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Объём показывает, сколько места занимает тело, и поэтому нужен в геометрии, быту и технике. Если правильно выбирать формулу, переводить единицы и проверять ответ, задачи становятся понятными и решаемыми.
</a:t>
            </a:r>
            <a:endParaRPr lang="en-US" sz="36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2026-06-03T11:13:11Z</dcterms:created>
  <dcterms:modified xsi:type="dcterms:W3CDTF">2026-06-03T11:13:11Z</dcterms:modified>
</cp:coreProperties>
</file>