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2055" y="0"/>
            <a:ext cx="4801939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00" y="1151600"/>
            <a:ext cx="3543600" cy="174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Расовый и этнический состав населения мира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39900" y="3176275"/>
            <a:ext cx="3543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мира, их языки, религии и культурные связи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6219" y="0"/>
            <a:ext cx="376721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504750"/>
            <a:ext cx="4660800" cy="945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этническая география важна для изучения мира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6300"/>
            <a:ext cx="4503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Этническая география показывает, как население Земли распределено по языкам, культурам и верованиям. Она помогает понять происхождение конфликтов, особенности расселения, миграции, диаспоры и связь демографии с политической картой мира.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9400"/>
            <a:ext cx="83109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расы, этноса и нации
</a:t>
            </a:r>
            <a:endParaRPr lang="en-US" sz="2612" dirty="0"/>
          </a:p>
        </p:txBody>
      </p:sp>
      <p:sp>
        <p:nvSpPr>
          <p:cNvPr id="4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5" name="Text 2"/>
          <p:cNvSpPr txBox="1"/>
          <p:nvPr/>
        </p:nvSpPr>
        <p:spPr>
          <a:xfrm>
            <a:off x="261614" y="1649654"/>
            <a:ext cx="4923788" cy="717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Раса — исторический термин, которым раньше пытались группировать людей по внешним признакам. Сегодня наука не считает такое деление строгой биологической системой и использует его прежде всего в историческом контексте.
</a:t>
            </a:r>
            <a:endParaRPr lang="en-US" sz="1149" dirty="0"/>
          </a:p>
        </p:txBody>
      </p:sp>
      <p:sp>
        <p:nvSpPr>
          <p:cNvPr id="6" name="Text 3"/>
          <p:cNvSpPr txBox="1"/>
          <p:nvPr/>
        </p:nvSpPr>
        <p:spPr>
          <a:xfrm>
            <a:off x="261644" y="1358321"/>
            <a:ext cx="4923788" cy="23311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Раса
</a:t>
            </a:r>
            <a:endParaRPr lang="en-US" sz="1261" dirty="0"/>
          </a:p>
        </p:txBody>
      </p:sp>
      <p:sp>
        <p:nvSpPr>
          <p:cNvPr id="7" name="Text 4"/>
          <p:cNvSpPr txBox="1"/>
          <p:nvPr/>
        </p:nvSpPr>
        <p:spPr>
          <a:xfrm>
            <a:off x="261614" y="2836191"/>
            <a:ext cx="4923788" cy="717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Этнос — это устойчивая общность людей, объединённая языком, культурой, исторической памятью, происхождением и самосознанием. Именно этносы составляют основу этнической карты мира.
</a:t>
            </a:r>
            <a:endParaRPr lang="en-US" sz="1149" dirty="0"/>
          </a:p>
        </p:txBody>
      </p:sp>
      <p:sp>
        <p:nvSpPr>
          <p:cNvPr id="8" name="Text 5"/>
          <p:cNvSpPr txBox="1"/>
          <p:nvPr/>
        </p:nvSpPr>
        <p:spPr>
          <a:xfrm>
            <a:off x="261644" y="2544813"/>
            <a:ext cx="4923788" cy="23311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Этнос
</a:t>
            </a:r>
            <a:endParaRPr lang="en-US" sz="1261" dirty="0"/>
          </a:p>
        </p:txBody>
      </p:sp>
      <p:sp>
        <p:nvSpPr>
          <p:cNvPr id="9" name="Text 6"/>
          <p:cNvSpPr txBox="1"/>
          <p:nvPr/>
        </p:nvSpPr>
        <p:spPr>
          <a:xfrm>
            <a:off x="261600" y="4022746"/>
            <a:ext cx="4923788" cy="717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Нация шире этноса: она связана не только с общим происхождением, но и с гражданской принадлежностью, общей историей, политическим опытом и культурной интеграцией общества.
</a:t>
            </a:r>
            <a:endParaRPr lang="en-US" sz="1149" dirty="0"/>
          </a:p>
        </p:txBody>
      </p:sp>
      <p:sp>
        <p:nvSpPr>
          <p:cNvPr id="10" name="Text 7"/>
          <p:cNvSpPr txBox="1"/>
          <p:nvPr/>
        </p:nvSpPr>
        <p:spPr>
          <a:xfrm>
            <a:off x="261631" y="3731369"/>
            <a:ext cx="4923788" cy="23311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Нация
</a:t>
            </a:r>
            <a:endParaRPr lang="en-US" sz="126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18466"/>
            <a:ext cx="9144000" cy="23217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как главный механизм смешения народов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575" y="1698682"/>
            <a:ext cx="166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миграции племён и народов заселяли новые территории, изменяли состав населения и формировали первые крупные этнические ареалы, многие из которых сохраняются доныне.
</a:t>
            </a:r>
            <a:endParaRPr lang="en-US" sz="791" dirty="0"/>
          </a:p>
        </p:txBody>
      </p:sp>
      <p:sp>
        <p:nvSpPr>
          <p:cNvPr id="7" name="Text 3"/>
          <p:cNvSpPr txBox="1"/>
          <p:nvPr/>
        </p:nvSpPr>
        <p:spPr>
          <a:xfrm>
            <a:off x="261584" y="1238708"/>
            <a:ext cx="166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переселения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01484" y="1698682"/>
            <a:ext cx="166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Арабская экспансия, колонизация и военные завоевания распространяли языки, религии и модели хозяйства, создавая новые культурные пространства и усиливая смешение населения.
</a:t>
            </a:r>
            <a:endParaRPr lang="en-US" sz="823" dirty="0"/>
          </a:p>
        </p:txBody>
      </p:sp>
      <p:sp>
        <p:nvSpPr>
          <p:cNvPr id="9" name="Text 5"/>
          <p:cNvSpPr txBox="1"/>
          <p:nvPr/>
        </p:nvSpPr>
        <p:spPr>
          <a:xfrm>
            <a:off x="2001492" y="1238708"/>
            <a:ext cx="166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и экспансия
</a:t>
            </a:r>
            <a:endParaRPr lang="en-US" sz="1000" dirty="0"/>
          </a:p>
        </p:txBody>
      </p:sp>
      <p:sp>
        <p:nvSpPr>
          <p:cNvPr id="10" name="Text 6"/>
          <p:cNvSpPr txBox="1"/>
          <p:nvPr/>
        </p:nvSpPr>
        <p:spPr>
          <a:xfrm>
            <a:off x="3741393" y="1697799"/>
            <a:ext cx="166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Америки и Австралии европейцами радикально изменило местный этнический состав: коренные народы, переселенцы и завезённое население сформировали сложные многоэтничные общества.
</a:t>
            </a:r>
            <a:endParaRPr lang="en-US" sz="787" dirty="0"/>
          </a:p>
        </p:txBody>
      </p:sp>
      <p:sp>
        <p:nvSpPr>
          <p:cNvPr id="11" name="Text 7"/>
          <p:cNvSpPr txBox="1"/>
          <p:nvPr/>
        </p:nvSpPr>
        <p:spPr>
          <a:xfrm>
            <a:off x="3741401" y="1237825"/>
            <a:ext cx="166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Колониальный период
</a:t>
            </a:r>
            <a:endParaRPr lang="en-US" sz="1000" dirty="0"/>
          </a:p>
        </p:txBody>
      </p:sp>
      <p:sp>
        <p:nvSpPr>
          <p:cNvPr id="12" name="Text 8"/>
          <p:cNvSpPr txBox="1"/>
          <p:nvPr/>
        </p:nvSpPr>
        <p:spPr>
          <a:xfrm>
            <a:off x="5481296" y="1704499"/>
            <a:ext cx="166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Трансатлантическая работорговля стала одной из самых трагических форм миграции, создав африканские диаспоры в Америке и долговременные последствия для демографии и культуры.
</a:t>
            </a:r>
            <a:endParaRPr lang="en-US" sz="809" dirty="0"/>
          </a:p>
        </p:txBody>
      </p:sp>
      <p:sp>
        <p:nvSpPr>
          <p:cNvPr id="13" name="Text 9"/>
          <p:cNvSpPr txBox="1"/>
          <p:nvPr/>
        </p:nvSpPr>
        <p:spPr>
          <a:xfrm>
            <a:off x="5481304" y="1244525"/>
            <a:ext cx="166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Работорговля и принудительные перемещения
</a:t>
            </a:r>
            <a:endParaRPr lang="en-US" sz="899" dirty="0"/>
          </a:p>
        </p:txBody>
      </p:sp>
      <p:sp>
        <p:nvSpPr>
          <p:cNvPr id="14" name="Text 10"/>
          <p:cNvSpPr txBox="1"/>
          <p:nvPr/>
        </p:nvSpPr>
        <p:spPr>
          <a:xfrm>
            <a:off x="7221203" y="1704499"/>
            <a:ext cx="166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XIX–XXI веках трудовая и вынужденная миграция усилила рост диаспор, сделала крупные города многонациональными и превратила смешение народов в глобальный процесс.
</a:t>
            </a:r>
            <a:endParaRPr lang="en-US" sz="864" dirty="0"/>
          </a:p>
        </p:txBody>
      </p:sp>
      <p:sp>
        <p:nvSpPr>
          <p:cNvPr id="15" name="Text 11"/>
          <p:cNvSpPr txBox="1"/>
          <p:nvPr/>
        </p:nvSpPr>
        <p:spPr>
          <a:xfrm>
            <a:off x="7221211" y="1244525"/>
            <a:ext cx="166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мобильность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языковые семьи мира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языка не равны по численности носителей: одни охватывают несколько материков, другие сосредоточены в ограниченных регионах.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ареал имеют индоевропейская и китайско-тибетская семьи; языковая карта мира тесно связана с расселением и историей государств.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оценкам Ethnologue и Britannica, 2024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86208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Расовый состав и его современное понимание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64424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расы возникло в эпоху, когда внешние признаки считались главным критерием разделения людей. В современной науке оно сохраняется как историческое и крайне упрощённое обозначение.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4434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термин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2453634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показывают, что различия внутри одной группы нередко больше, чем между традиционно выделяемыми расами. Поэтому жёсткие биологические границы между ними научно не подтверждаются.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453644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классификации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4638586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географии термин используется для понимания исторической лексики и старых представлений о населении мира, но требует критического отношения и точных пояснений.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4638595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употребление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6823528" y="3112978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схемах обычно выделяют евразийский, африканский и австралоидный комплексы. Они помогают описывать исторические типы расселения, не подменяя собой реальное многообразие людей.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6823537" y="2659416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комплексы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00" y="1888743"/>
            <a:ext cx="4776300" cy="1952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этносы мира и основные районы расселения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246875" y="1656075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крупнейшие этносы мира сосредоточены главным образом в Азии, где исторически сформировались наиболее плотные и устойчивые зоны расселения.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46875" y="2984354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этносы сосредоточены в Азии; их расселение отражает длительную историю государственности, миграций и культурной интеграции.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61700" y="41435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данным этнолингвистических справочников и демографических оценок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этническая карта территории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этнической структуры и факторы её изменения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86208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7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как материк наибольшей этнической и языковой дробности
</a:t>
            </a:r>
            <a:endParaRPr lang="en-US" sz="2507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34775" y="1540677"/>
            <a:ext cx="45255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отличается исключительной этнической и языковой пёстротой: здесь сосуществуют тысячи групп и более двух тысяч языков, что делает материк одним из самых сложных по структуре населения.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4795" y="1300525"/>
            <a:ext cx="45255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Рекордное разнообразие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34775" y="2420726"/>
            <a:ext cx="45255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многообразны Западная Африка, район Великих озёр, Эфиопское нагорье и долина Нила. Именно здесь исторически возникали крупные центры расселения и контактов народов.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34795" y="2180574"/>
            <a:ext cx="45255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Очаги концентрации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34775" y="3300781"/>
            <a:ext cx="45255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колоний часто проводились без учёта ареалов народов, поэтому многие этносы оказались разделены между государствами, а внутри стран усилились противоречия и конкуренция за ресурсы.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34795" y="3060629"/>
            <a:ext cx="45255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Колониальное наследие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634775" y="4180851"/>
            <a:ext cx="45255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Этническая дробность влияет на политику, региональную автономию и межобщинные отношения. При этом она же формирует богатое культурное наследие и разнообразие традиций.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634795" y="3940699"/>
            <a:ext cx="45255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последствия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Историко-культурные регионы мира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Историко-культурное районирование помогает видеть не только материки и государства, но и устойчивые цивилизационные связи между народами, языками и способами жизни.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различаются не одной чертой, а сочетанием языка, религии, хозяйства и исторического опыта, поэтому их границы условны, но узнаваемы.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районирование по учебной географии мира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7528" y="225"/>
            <a:ext cx="448549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9400"/>
            <a:ext cx="41361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как зона длительного смешения народов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61626" y="1418473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языков Европы относится к индоевропейской семье, что отражает общую историческую основу континента. При этом внутри неё сложились устойчивые романская, германская, славянская и балтийская ветви.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61651" y="119242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Индоевропейская основа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1626" y="2339108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рано прошла путь урбанизации: города, торговля и плотная сеть путей ускоряли обмен людьми и культурой. Поэтому этническая карта здесь формировалась не только племенами, но и государствами.
</a:t>
            </a:r>
            <a:endParaRPr lang="en-US" sz="900" dirty="0"/>
          </a:p>
        </p:txBody>
      </p:sp>
      <p:sp>
        <p:nvSpPr>
          <p:cNvPr id="10" name="Text 5"/>
          <p:cNvSpPr txBox="1"/>
          <p:nvPr/>
        </p:nvSpPr>
        <p:spPr>
          <a:xfrm>
            <a:off x="261653" y="211302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города и связи
</a:t>
            </a:r>
            <a:endParaRPr lang="en-US" sz="1000" dirty="0"/>
          </a:p>
        </p:txBody>
      </p:sp>
      <p:sp>
        <p:nvSpPr>
          <p:cNvPr id="11" name="Text 6"/>
          <p:cNvSpPr txBox="1"/>
          <p:nvPr/>
        </p:nvSpPr>
        <p:spPr>
          <a:xfrm>
            <a:off x="261626" y="3259728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протяжении веков континент переживал переселения германских, славянских, тюркских и других групп. Эти процессы оставили след в границах языковых ареалов и в составе населения многих стран.
</a:t>
            </a:r>
            <a:endParaRPr lang="en-US" sz="900" dirty="0"/>
          </a:p>
        </p:txBody>
      </p:sp>
      <p:sp>
        <p:nvSpPr>
          <p:cNvPr id="12" name="Text 7"/>
          <p:cNvSpPr txBox="1"/>
          <p:nvPr/>
        </p:nvSpPr>
        <p:spPr>
          <a:xfrm>
            <a:off x="261653" y="303364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волны
</a:t>
            </a:r>
            <a:endParaRPr lang="en-US" sz="1000" dirty="0"/>
          </a:p>
        </p:txBody>
      </p:sp>
      <p:sp>
        <p:nvSpPr>
          <p:cNvPr id="13" name="Text 8"/>
          <p:cNvSpPr txBox="1"/>
          <p:nvPr/>
        </p:nvSpPr>
        <p:spPr>
          <a:xfrm>
            <a:off x="261613" y="4180369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Европа сочетает высокую культурную близость и заметное региональное разнообразие. Это связано с влиянием империй, межгосударственных войн, ассимиляции и длительного сосуществования разных народов.
</a:t>
            </a:r>
            <a:endParaRPr lang="en-US" sz="900" dirty="0"/>
          </a:p>
        </p:txBody>
      </p:sp>
      <p:sp>
        <p:nvSpPr>
          <p:cNvPr id="14" name="Text 9"/>
          <p:cNvSpPr txBox="1"/>
          <p:nvPr/>
        </p:nvSpPr>
        <p:spPr>
          <a:xfrm>
            <a:off x="261640" y="3954289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мозаика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1400" y="776825"/>
            <a:ext cx="3841200" cy="150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25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4,7 млрд
</a:t>
            </a:r>
            <a:endParaRPr lang="en-US" sz="5925" dirty="0"/>
          </a:p>
        </p:txBody>
      </p:sp>
      <p:sp>
        <p:nvSpPr>
          <p:cNvPr id="4" name="Text 1"/>
          <p:cNvSpPr txBox="1"/>
          <p:nvPr/>
        </p:nvSpPr>
        <p:spPr>
          <a:xfrm>
            <a:off x="2538300" y="3886863"/>
            <a:ext cx="4067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материке сосредоточены крупнейшие народы мира и максимальное языковое разнообразие, особенно в Южной и Юго-Восточной Азии.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080650" y="2334100"/>
            <a:ext cx="4982700" cy="9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5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живут в Азии, что делает её главным центром населения и культурного разнообразия планеты.
</a:t>
            </a:r>
            <a:endParaRPr lang="en-US" sz="2152" dirty="0"/>
          </a:p>
        </p:txBody>
      </p:sp>
      <p:sp>
        <p:nvSpPr>
          <p:cNvPr id="7" name="Text 4"/>
          <p:cNvSpPr txBox="1"/>
          <p:nvPr/>
        </p:nvSpPr>
        <p:spPr>
          <a:xfrm>
            <a:off x="2538300" y="3407575"/>
            <a:ext cx="4067400" cy="1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 2022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787" y="1080000"/>
            <a:ext cx="5370626" cy="2345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историко-культурных регионов мира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725" y="3843658"/>
            <a:ext cx="42348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регионы мира различаются сочетанием языка, религии и характера расселения, а не только положением на карте.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647683" y="3843659"/>
            <a:ext cx="42348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устойчивые макрорегионы складываются там, где язык, вера и тип расселения исторически закрепились вместе.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61725" y="3503125"/>
            <a:ext cx="42348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школьной географии и регионоведению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86208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и роль смешанных этнических групп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64424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сложился в результате встречи коренного населения, европейских переселенцев и африканцев, привезённых в период колонизации. Именно это стало основой большинства современных этнических сочетаний.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4434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основа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2453634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Метисы, мулаты и самбо — важная часть населения Латинской Америки. Их широкое распространение показывает, что этническая карта региона формировалась не по принципу изоляции, а через постоянное смешение.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453644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общности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4638586" y="3110216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Испанский и португальский языки стали главными средствами общения и культуры, что сближает страны региона. При этом внутри него сохраняются заметные различия по составу населения и традициям.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4638595" y="2656653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языковое поле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6823528" y="3112978"/>
            <a:ext cx="20616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объединена общей историей колониального периода, но каждая страна развивалась по-своему. Поэтому культурная близость здесь сочетается с социальным и этническим многообразием.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6823537" y="2659416"/>
            <a:ext cx="206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Общность и различия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 их связь с этнокультурными регионами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карта мира меняется медленно, поэтому она хорошо отражает историческую преемственность и культурные связи между регионами.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Доминирующие религии часто совпадают с крупными историко-культурными регионами и помогают объяснить их устойчивые особенности.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Pew Research Center, The Future of World Religions, 2015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формируются историко-культурные регионы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признакам историко-культурного районирования в школьной географии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86208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7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Многонациональные государства и этнические конфликты
</a:t>
            </a:r>
            <a:endParaRPr lang="en-US" sz="2507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34775" y="1540677"/>
            <a:ext cx="45255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Индия, Нигерия, Россия, Индонезия и Китай показывают, что большие по территории и населению страны почти всегда обладают сложной этнической структурой и разными культурными зонами.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4795" y="1300525"/>
            <a:ext cx="45255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государства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34775" y="2420726"/>
            <a:ext cx="45255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чаще возникают там, где ресурсы распределены неравномерно, автономия регионов ограничена, а исторические границы не совпадают с ареалами расселения народов и языков.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34795" y="2180574"/>
            <a:ext cx="45255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напряжённости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34775" y="3300781"/>
            <a:ext cx="45255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напряжённости зависит от справедливой политики, признания местной самобытности и возможностей для участия разных групп в управлении, образовании и экономическом развитии.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34795" y="3060629"/>
            <a:ext cx="45255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управления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634775" y="4180851"/>
            <a:ext cx="45255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Этническая неоднородность не только создаёт риски, но и расширяет культурные связи, усиливает обмен опытом и делает общество более гибким к изменениям.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634795" y="3940699"/>
            <a:ext cx="45255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Потенциал многообразия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18466"/>
            <a:ext cx="9144000" cy="23217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Диаспоры и глобальная мобильность населения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575" y="1698680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Диаспоры создают устойчивые общины далеко от исторической территории своего народа. Они сохраняют язык, традиции и связи с родиной, одновременно встраиваясь в жизнь новых стран.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61587" y="1238708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центры вне родины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41430" y="1698680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числу наиболее заметных в мире относятся китайская, индийская, арабская, армянская и еврейская диаспоры. Их влияние особенно заметно в торговле, образовании и культурной жизни крупных городов.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1440" y="1238708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диаспоры
</a:t>
            </a:r>
            <a:endParaRPr lang="en-US" sz="1000" dirty="0"/>
          </a:p>
        </p:txBody>
      </p:sp>
      <p:sp>
        <p:nvSpPr>
          <p:cNvPr id="10" name="Text 6"/>
          <p:cNvSpPr txBox="1"/>
          <p:nvPr/>
        </p:nvSpPr>
        <p:spPr>
          <a:xfrm>
            <a:off x="4621285" y="1697797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перемещения населения связаны не только с работой и учёбой, но и с войнами, политической нестабильностью, экономическими трудностями и климатическими рисками.
</a:t>
            </a:r>
            <a:endParaRPr lang="en-US" sz="900" dirty="0"/>
          </a:p>
        </p:txBody>
      </p:sp>
      <p:sp>
        <p:nvSpPr>
          <p:cNvPr id="11" name="Text 7"/>
          <p:cNvSpPr txBox="1"/>
          <p:nvPr/>
        </p:nvSpPr>
        <p:spPr>
          <a:xfrm>
            <a:off x="4621294" y="1237825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миграции
</a:t>
            </a:r>
            <a:endParaRPr lang="en-US" sz="1000" dirty="0"/>
          </a:p>
        </p:txBody>
      </p:sp>
      <p:sp>
        <p:nvSpPr>
          <p:cNvPr id="12" name="Text 8"/>
          <p:cNvSpPr txBox="1"/>
          <p:nvPr/>
        </p:nvSpPr>
        <p:spPr>
          <a:xfrm>
            <a:off x="6801131" y="1704497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мобильность делает этническую карту ещё более подвижной: растёт число смешанных сообществ, транснациональных семей и городов, где сосуществуют разные культурные традиции.
</a:t>
            </a:r>
            <a:endParaRPr lang="en-US" sz="900" dirty="0"/>
          </a:p>
        </p:txBody>
      </p:sp>
      <p:sp>
        <p:nvSpPr>
          <p:cNvPr id="13" name="Text 9"/>
          <p:cNvSpPr txBox="1"/>
          <p:nvPr/>
        </p:nvSpPr>
        <p:spPr>
          <a:xfrm>
            <a:off x="6801141" y="1244525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Мобильный мир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00" y="2053806"/>
            <a:ext cx="4776300" cy="16225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этнокультурных особенностей отдельных стран и регионов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246875" y="1656075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этнокультурная структура государств зависит от истории, языка, религии и государственной политики.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46875" y="2984354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похожем уровне развития страны могут иметь совершенно разные этнокультурные модели, сформированные собственной историей и политикой.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61700" y="41435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школьной географии и страноведению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200" y="1215775"/>
            <a:ext cx="7383600" cy="12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этническая карта мира так разнообразна
</a:t>
            </a:r>
            <a:endParaRPr lang="en-US" sz="3412" dirty="0"/>
          </a:p>
        </p:txBody>
      </p:sp>
      <p:sp>
        <p:nvSpPr>
          <p:cNvPr id="4" name="Text 1"/>
          <p:cNvSpPr txBox="1"/>
          <p:nvPr/>
        </p:nvSpPr>
        <p:spPr>
          <a:xfrm>
            <a:off x="2165725" y="2753800"/>
            <a:ext cx="4802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Этнический и расовый состав населения нельзя понять без истории миграций, смешения народов, колонизации и развития государств. Именно эти процессы сформировали современную карту мира.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2026-06-03T07:40:35Z</dcterms:created>
  <dcterms:modified xsi:type="dcterms:W3CDTF">2026-06-03T07:40:35Z</dcterms:modified>
</cp:coreProperties>
</file>