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625" y="501700"/>
            <a:ext cx="8940600" cy="119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Обзор: сосуществование человечества и природы
</a:t>
            </a:r>
            <a:endParaRPr lang="en-US" sz="4700" dirty="0"/>
          </a:p>
        </p:txBody>
      </p:sp>
      <p:sp>
        <p:nvSpPr>
          <p:cNvPr id="5" name="Text 1"/>
          <p:cNvSpPr txBox="1"/>
          <p:nvPr/>
        </p:nvSpPr>
        <p:spPr>
          <a:xfrm>
            <a:off x="222004" y="3828475"/>
            <a:ext cx="3849900" cy="107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Взаимозависимость человека и природы формирует основу будущего устойчивого развития.
</a:t>
            </a:r>
            <a:endParaRPr lang="en-US" sz="1222" dirty="0"/>
          </a:p>
        </p:txBody>
      </p:sp>
      <p:sp>
        <p:nvSpPr>
          <p:cNvPr id="6" name="Text 2"/>
          <p:cNvSpPr txBox="1"/>
          <p:nvPr/>
        </p:nvSpPr>
        <p:spPr>
          <a:xfrm>
            <a:off x="90004" y="180125"/>
            <a:ext cx="2046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взаимодействия человека и природы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241825" y="1861250"/>
            <a:ext cx="4155000" cy="23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Человечество изначально выживало, используя природные ресурсы, от охоты до земледелия. С развитием городов и промышленности нагрузка на окружающую среду значительно выросла, обнажая экологические проблемы. Современная биология помогает выявить и минимизировать негативные последствия такой деятельности.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природы для человека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86900" y="1424087"/>
            <a:ext cx="38724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ресурсы для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обеспечивает нас кислородом, в основном через леса и фитопланктон, пресной водой и разнообразным продовольствием. Эти ресурсы жизненно важны для здоровья и выживания человека.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286900" y="3271624"/>
            <a:ext cx="38724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Экосистемные услуги и культурная ценность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Окружающая среда играет роль в регулировании климата, опылении сельскохозяйственных культур и очищении воздуха и воды. Также природные ландшафты формируют культурные и эстетические ценности общества.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90000" y="1437258"/>
            <a:ext cx="3440100" cy="24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населения мегаполисов сокращает природные территории и увеличивает нагрузку на городскую среду, влияя на качество жизни и здоровье жителей.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4574287" y="1060551"/>
            <a:ext cx="4328700" cy="142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8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12,6 млн
</a:t>
            </a:r>
            <a:endParaRPr lang="en-US" sz="7817" dirty="0"/>
          </a:p>
        </p:txBody>
      </p:sp>
      <p:sp>
        <p:nvSpPr>
          <p:cNvPr id="7" name="Text 3"/>
          <p:cNvSpPr txBox="1"/>
          <p:nvPr/>
        </p:nvSpPr>
        <p:spPr>
          <a:xfrm>
            <a:off x="4574425" y="2547400"/>
            <a:ext cx="4328700" cy="17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жителей проживает в Москве при ограниченном количестве зеленых зон, что усложняет задачу сохранения экосистем внутри города.
</a:t>
            </a:r>
            <a:endParaRPr lang="en-US" sz="2275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251233"/>
            <a:ext cx="3440100" cy="147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Официальная статистика Москвы, 2023
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352" y="1037025"/>
            <a:ext cx="1755046" cy="1885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450" y="3037588"/>
            <a:ext cx="1755000" cy="192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4862" y="2046576"/>
            <a:ext cx="1755046" cy="1885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Угрозы биоразнообразию и экосистемам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204100" y="1173100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Быстрая потеря лесных массивов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Ежегодная вырубка 4,7 миллионов гектаров лесов приводит к утрате естественных местообитаний и ухудшению климата. Это снижает биоразнообразие и угрожает экосистемным функциям на глобальном уровне.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204100" y="3200850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водоемов и его влияние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Отравление рек и озер химикатами ухудшает качество воды и нарушает жизнь водных организмов. Такие процессы вызывают деградацию экосистем и негативно влияют на здоровье человека.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77910" y="2192675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Исчезновение редких видов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угрозой исчезновения находятся около миллиона видов, включая таких животных, как амурский тигр и дальневосточный леопард. Сохранение этих видов — ключевой приоритет для международных программ защиты природы.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" y="1179428"/>
            <a:ext cx="5597100" cy="34582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климата и его последствия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5972125" y="125957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парниковые газы — CO2 и метан — активно накапливаются в атмосфере, усиливая парниковый эффект и изменяя климатическую систему.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972125" y="306502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Температурный рост на 1,2°C с XIX века приводит к масштабным изменениям в окружающей среде, усугубляющим природные катастрофы.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Всемирная метеоорганизация, 2022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сельского хозяйства на природу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543650" y="2083448"/>
            <a:ext cx="3845400" cy="9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Сельхозугодья занимают значительную площадь земли, что сопровождается интенсивным применением удобрений и пестицидов, приводящих к ухудшению качества почв и водоемов.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543650" y="3257323"/>
            <a:ext cx="3845400" cy="9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Негативные эффекты включают эвтрофикацию водоемов и гибель водных организмов, что серьезно сказывается на экосистемах и биоразнообразии региона.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300" y="1847005"/>
            <a:ext cx="5426700" cy="200309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Масштабы и последствия отходов в России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6086175" y="1295910"/>
            <a:ext cx="28173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типов отходов и уровень их переработки оказывает разное влияние на окружающую среду и требует эффективных решений.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086175" y="3101358"/>
            <a:ext cx="28173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Низкая переработка отходов приводит к ухудшению качества почв и воды, подчеркивая необходимость расширения утилизации.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30300" y="4608075"/>
            <a:ext cx="54267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Росприроднадзор, 2023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Конвенция о биологическом разнообразии (1992) направлена на международное сотрудничество по сохранению видов и экосистем через согласованные меры и программы.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24435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Парижское соглашение (2015) ставит цель сокращения выбросов парниковых газов и стимулирует страны переходить к низкоуглеродной экономике.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21870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Федеральный закон «Об охране окружающей среды» (2002) регулирует права и обязанности субъектов природопользования для устойчивого взаимодействия с природой.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Экологическое регулирование и закон
</a:t>
            </a:r>
            <a:endParaRPr lang="en-US" sz="2800" dirty="0"/>
          </a:p>
        </p:txBody>
      </p:sp>
      <p:sp>
        <p:nvSpPr>
          <p:cNvPr id="8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105" y="2134239"/>
            <a:ext cx="244327" cy="2443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34688" y="2147912"/>
            <a:ext cx="244327" cy="2171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1271" y="2158771"/>
            <a:ext cx="244327" cy="19546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07854" y="2134338"/>
            <a:ext cx="244327" cy="24432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организаций и движение за природу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48105" y="2633663"/>
            <a:ext cx="2072998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Всемирный фонд дикой природы (WWF)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 защищает уникальные виды животных и природные территории по всему миру, проводя научные исследования и образовательно-просветительскую работу.
</a:t>
            </a:r>
            <a:endParaRPr lang="en-US" sz="1121" dirty="0"/>
          </a:p>
        </p:txBody>
      </p:sp>
      <p:sp>
        <p:nvSpPr>
          <p:cNvPr id="10" name="Text 3"/>
          <p:cNvSpPr txBox="1"/>
          <p:nvPr/>
        </p:nvSpPr>
        <p:spPr>
          <a:xfrm>
            <a:off x="2434678" y="2633663"/>
            <a:ext cx="2072998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Greenpeace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Известен эффективными кампаниями против загрязнения среды и против браконьерства, привлекает внимание к важным экологическим проблемам глобального масштаба.
</a:t>
            </a:r>
            <a:endParaRPr lang="en-US" sz="1121" dirty="0"/>
          </a:p>
        </p:txBody>
      </p:sp>
      <p:sp>
        <p:nvSpPr>
          <p:cNvPr id="11" name="Text 4"/>
          <p:cNvSpPr txBox="1"/>
          <p:nvPr/>
        </p:nvSpPr>
        <p:spPr>
          <a:xfrm>
            <a:off x="4621251" y="2633663"/>
            <a:ext cx="2072998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Экологический союз России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Содействует развитию экологического образования, объединяет активистов и продвигает устойчивое природопользование на национальном уровне.
</a:t>
            </a:r>
            <a:endParaRPr lang="en-US" sz="1121" dirty="0"/>
          </a:p>
        </p:txBody>
      </p:sp>
      <p:sp>
        <p:nvSpPr>
          <p:cNvPr id="12" name="Text 5"/>
          <p:cNvSpPr txBox="1"/>
          <p:nvPr/>
        </p:nvSpPr>
        <p:spPr>
          <a:xfrm>
            <a:off x="6807824" y="2633663"/>
            <a:ext cx="2072998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Сообщество «Мусора.Больше.Нет»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Организует волонтерские акции и проекты, направленные на популяризацию раздельного сбора и сокращения отходов среди молодежи и населения.
</a:t>
            </a:r>
            <a:endParaRPr lang="en-US" sz="112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8906" y="1003207"/>
            <a:ext cx="4148100" cy="132058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48906" y="2326407"/>
            <a:ext cx="4148100" cy="13205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48906" y="3640607"/>
            <a:ext cx="4148100" cy="132058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инициативы и достижения в России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228675" y="1151316"/>
            <a:ext cx="3786300" cy="1066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Масштабное восстановление лесов в рамках нацпроекта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2023 году в России высажено и восстановлено 132 миллиона деревьев, что способствует увеличению кислородного обмена и улучшению состояния экосистем. Проект направлен на борьбу с деградацией лесов и улучшение качества воздуха.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228675" y="2453242"/>
            <a:ext cx="3786300" cy="1066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Очистка водоемов и прибрежных зон — новый рубеж 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прошлый год очищено свыше 7 000 километров рек и прибрежных территорий, что положительно сказывается на биоразнообразии и качестве питьевой воды. Эти работы способствуют восстановлению естественной среды обитания водных организмов.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28675" y="3767442"/>
            <a:ext cx="3786300" cy="1066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системы переработки отходов в городах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Ведётся активное внедрение раздельного сбора мусора и создание инфраструктуры переработки в крупных муниципалитетах. Это уменьшает нагрузку на полигоны и снижает загрязнение окружающей среды.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" y="1179428"/>
            <a:ext cx="5597100" cy="34582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загрязнения окружающей среды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5972125" y="125957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Доля России составляет примерно 5% от мировых выбросов CO₂, демонстрируя небольшой спад с 2019 года.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972125" y="306502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выбросов в России на 3% указывает на постепенный переход к более чистым технологиям, хотя общий уровень остаётся значительным.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Всемирный банк, 2023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7650" y="995132"/>
            <a:ext cx="5475000" cy="396723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Успехи в охране природных территорий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468347" y="2011000"/>
            <a:ext cx="2917500" cy="9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Беловежская пуща — один из старейших лесных массивов Европы, где действует жёсткий режим охраны с сохранением старовозрастных деревьев и редких видов животных. Это пример долгосрочной экопрограммы с устойчивым развитием.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468347" y="3184875"/>
            <a:ext cx="2917500" cy="9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Йеллоустоунский парк стал пионером в сохранении крупных экосистем и видов. Остров Врангеля отличается строгим правовым статусом, обеспечивающим защиту естественных местообитаний полярных медведей и моржей, поддерживая уникальное биоразнообразие.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000" y="1547409"/>
            <a:ext cx="8964000" cy="328648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принятия экологических решений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90000" y="955050"/>
            <a:ext cx="8964000" cy="3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и национальные процедуры в управлении природоохранной политикой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352" y="1037025"/>
            <a:ext cx="1755046" cy="1885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450" y="3037588"/>
            <a:ext cx="1755000" cy="192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4862" y="2046576"/>
            <a:ext cx="1755046" cy="1885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Извлечённые уроки катастроф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204100" y="1173100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Чернобыльская авария — трагедия и опыт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Взрыв на Чернобыльской АЭС в 1986 году вызвал радиоактивное загрязнение огромных территорий, переселение сотен тысяч людей и долгосрочные экологические последствия. Этот случай стал уроком усиления безопасности на атомных объектах.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204100" y="3200850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Усыхание Армянского озера: утрата экосистемы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интенсивного водозабора для сельского хозяйства Армянское озеро практически высохло, что привело к исчезновению уникальных водных видов и изменению климата региона. Экологический ущерб остаётся значительным.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77910" y="2192675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Разлив нефти Deepwater Horizon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2010 году авария на платформе Deepwater Horizon вызвала выброс около 5 миллионов баррелей нефти в Мексиканский залив, нанесла масштабный ущерб морской флоре и фауне и вызвала долгие восстановительные работы.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6725" y="2147205"/>
            <a:ext cx="5597100" cy="152274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и недостатки сосуществования человека и природы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263825" y="1295900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плюсов и минусов интеграции природных ресурсов и человеческой деятельности помогает формировать сбалансированную экологическую политику.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63825" y="3101350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гармоничного сосуществования требуется учитывать как положительные эффекты, так и экономические вызовы, стремясь к устойчивому развитию.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3456725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ВОЗ, Росстат, «Экология России – 2023»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молодежи в гармонию с природой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543650" y="2083448"/>
            <a:ext cx="3845400" cy="9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экологические кружки активизируют старшеклассников в областях усовершенствования местных экосистем посредством уборок и посадок деревьев, укрепляя связь с природой и ответственное поведение.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543650" y="3257323"/>
            <a:ext cx="3845400" cy="9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Программы «Разделяй с нами», «Зелёный патруль» и «Чистые Игры» вовлекают тысячи молодых людей в волонтерские инициативы, развивая экологическое сознание и практические навыки обращения с отходами.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90000" y="1437258"/>
            <a:ext cx="3440100" cy="24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Человечество использует природные ресурсы с дефицитом, что приводит к истощению почв и ухудшению экосистем. Для устойчивого развития критично снизить нагрузку на биосферу.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4574287" y="1060551"/>
            <a:ext cx="4328700" cy="142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8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1,7
</a:t>
            </a:r>
            <a:endParaRPr lang="en-US" sz="7817" dirty="0"/>
          </a:p>
        </p:txBody>
      </p:sp>
      <p:sp>
        <p:nvSpPr>
          <p:cNvPr id="7" name="Text 3"/>
          <p:cNvSpPr txBox="1"/>
          <p:nvPr/>
        </p:nvSpPr>
        <p:spPr>
          <a:xfrm>
            <a:off x="4574425" y="2547400"/>
            <a:ext cx="4328700" cy="17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 потребляемых ресурсов превышает способности планеты к восстановлению.
</a:t>
            </a:r>
            <a:endParaRPr lang="en-US" sz="2439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251233"/>
            <a:ext cx="3440100" cy="147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ООН, 2022
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25" y="995200"/>
            <a:ext cx="5482200" cy="3967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Текущие тенденции и вызовы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5754750" y="1362425"/>
            <a:ext cx="3135000" cy="135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экологические тренды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одноразового пластика, распространение электромобилей и системы раздельного сбора отходов формируют основы экологической ответственности в обществе и бизнесе.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754750" y="3239363"/>
            <a:ext cx="3135000" cy="135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Глобальные вызовы и адаптация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ESG-стандартов помогает предприятиям и организациям ориентироваться на устойчивость, в то время как проблемы урбанизации, защиты почв и изменения климата требуют комплексных решений.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775" y="3455975"/>
            <a:ext cx="4833000" cy="15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Успех в гармоничном взаимодействии человека с природой зависит от образования, инноваций и ответственности каждого. Сбалансированное использование ресурсов и сохранение биоразнообразия — залог будущих поколений.
</a:t>
            </a:r>
            <a:endParaRPr lang="en-US" sz="1222" dirty="0"/>
          </a:p>
        </p:txBody>
      </p:sp>
      <p:sp>
        <p:nvSpPr>
          <p:cNvPr id="3" name="Text 1"/>
          <p:cNvSpPr txBox="1"/>
          <p:nvPr/>
        </p:nvSpPr>
        <p:spPr>
          <a:xfrm>
            <a:off x="88625" y="501700"/>
            <a:ext cx="89406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Перспективы устойчивого сосуществования
</a:t>
            </a:r>
            <a:endParaRPr lang="en-US" sz="4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2026-05-10T07:50:08Z</dcterms:created>
  <dcterms:modified xsi:type="dcterms:W3CDTF">2026-05-10T07:50:08Z</dcterms:modified>
</cp:coreProperties>
</file>