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Западной Европы и США в первые послевоенные десятилетия
</a:t>
            </a:r>
            <a:endParaRPr lang="en-US" sz="3161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войны, помощь США, рост благосостояния и старт интеграции Запада.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 США после 1945 года: исходные условия и новые реалии
</a:t>
            </a:r>
            <a:endParaRPr lang="en-US" sz="1695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1945 году Европа лежала в руинах: промышленность, транспорт и жильё были разрушены, во многих странах сохранялись нехватки продовольствия и топлива. США вышли из войны с целой индустрией, крупными золотыми резервами и атомной монополией до 1949 года.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послевоенного восстановления в Западной Европе
</a:t>
            </a:r>
            <a:endParaRPr lang="en-US" sz="169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1945–1947 годах главной задачей было вернуть работоспособность базовым системам: электроснабжению, угледобыче, железным дорогам, портам и жилью. Без этого экономика не могла ожить.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вводили карточные системы и регулирование цен, чтобы распределять дефицитные ресурсы. Денежные реформы и государственное планирование помогали стабилизировать рынки и ожидания населения.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Восстановлению содействовали поставки из США: сырьё, оборудование и продовольствие. Дополнительно координацию поддерживали международные программы помощи, ускоряя переход от аварийных мер к росту.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график-иллюстрация, точные численные ряды в запросе не приведены.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Западной Европы в 1950–1960-е годы
</a:t>
            </a:r>
            <a:endParaRPr lang="en-US" sz="1769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промышленного выпуска сопровождался укреплением экспорта и постепенным снижением безработицы, а также расширением внутреннего спроса.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тренд указывает на переход от дефицита к устойчивому подъёму. Наиболее высокие темпы в это время связывают с успехами ФРГ.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 адресаты программы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программа восстановления 1948–1952 годов составила около 13 млрд долларов. Помощь получили 16 стран Западной Европы, прежде всего Франция, Италия, ФРГ, Нидерланды, Бельгия и Австрия.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 политический смысл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ускорили поставки продовольствия, топлива, машин и промышленного оборудования, поддержав модернизацию предприятий. Политически план укреплял западный блок и ограничивал усиление влияния СССР в Европе.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Маршалла: помощь, восстановление и политический эффект
</a:t>
            </a:r>
            <a:endParaRPr lang="en-US" sz="1695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Федеративная Республика Германия и «экономическое чудо»
</a:t>
            </a:r>
            <a:endParaRPr lang="en-US" sz="169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ФРГ связывают с реформами Людвига Эрхарда и переходом к социальному рыночному хозяйству. Делался упор на частную инициативу и на правила, которые стабилизируют экономическую среду.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Денежная реформа 1948 года помогла рынку снова заработать: исчезла сильная неопределённость, стало проще планировать производство и инвестиции. В результате укрепились условия для устойчивого роста.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1960-х ФРГ стала одной из ведущих экономик Западной Европы. Быстрее всего развивались автомобилестроение, химическая промышленность, машиностроение и электротехника при заметной опоре на экспорт.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2359" y="1406674"/>
            <a:ext cx="2971124" cy="24642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Континентальная Европа в среднем росла быстрее Великобритании, потому что обновление экономики там было более глубоким и системным.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сопоставление по описанным характеристикам; точные статистические ряды не представлены.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страны по источникам роста, отраслям и социальному результату.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послевоенного развития ведущих стран
</a:t>
            </a:r>
            <a:endParaRPr lang="en-US" sz="201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использовали индикативные планы: государство задавало ориентиры для инвестиций, направляя ресурсы в энергетику, транспорт, металлургию и машиностроение. Это помогало согласовывать восстановление и рост.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проявлялась в координации модернизации и восстановлении инфраструктуры. Благодаря этому предприятия получали более понятные условия для развития, а экономике удавалось снижать разрывы между регионами.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Италии «экономическое чудо» усиливалось ростом промышленного Севера — прежде всего в Милане, Турине и Генуе. Быстрее всего расширялись отрасли, связанные с производством и обновлением техники.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миграция с юга на север ускорила урбанизацию и формирование устойчивого рынка труда. Развитие Fiat и производства бытовой техники и электроники поддержало распространение массового потребления.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Италия: модернизация через государство и индустриализацию
</a:t>
            </a:r>
            <a:endParaRPr lang="en-US" sz="1695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Западной Европы к интеграции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этапов: от координации ресурсов к наднациональному сотрудничеству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в системе НАТО и «холодной войны»
</a:t>
            </a:r>
            <a:endParaRPr lang="en-US" sz="1889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 создано в 1949 году как военно-политический союз США, Канады и западноевропейских стран. В основе — коллективная оборона и военное планирование против возможной угрозы со стороны СССР.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американских баз в Европе укрепляло стратегическую связь союзников и усиливало зависимость западноевропейских государств от США. Это влияло и на расчёт безопасности, и на темпы согласования политики.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безопасность, экономическое восстановление и интеграция Запада стали взаимосвязанными. Западная Европа развивалась не только «внутри» своих экономик, но и в рамках общей системы союзов.
</a:t>
            </a:r>
            <a:endParaRPr lang="en-US" sz="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Макет для визуализации тренда: относительные индексы (1945=100), без привязки к конкретной статистике.
</a:t>
            </a:r>
            <a:endParaRPr lang="en-US" sz="834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после войны: рост населения, потребления и пригородов
</a:t>
            </a:r>
            <a:endParaRPr lang="en-US" sz="16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«Беби-бум», рост доходов среднего класса и массовые кредиты ускорили распространение новых товаров, а автомагистрали и пригороды сделали стандартизированный быт повседневностью.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синхронный подъём демографии и потребления: спрос на транспорт и электронику подкреплялся жилищным строительством и инфраструктурой.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экономика: от военной мобилизации к эпохе благосостояния
</a:t>
            </a:r>
            <a:endParaRPr lang="en-US" sz="1695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США сохранили промышленное лидерство и высокий внутренний спрос; научно‑техническая база быстро переключалась с военных задач на гражданские отрасли.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 правах военнослужащих (1944) расширил доступ ветеранов к образованию и ипотеке, повышая квалификацию и социальную мобильность миллионов семей.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заказы, университеты и корпорации поддерживали рост авиации, электроники, химии и автомобилестроения, превращая разработки в массовые продукты.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1950-е стабильность усиливалась тем, что расширение потребительского рынка становилось «двигателем» экономики, а не только следствием роста производства.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 США: пригород, автомобиль и телевидение
</a:t>
            </a:r>
            <a:endParaRPr lang="en-US" sz="1695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Пригород как обещание стабильности
</a:t>
            </a:r>
            <a:pPr algn="l" indent="0" marL="0">
              <a:lnSpc>
                <a:spcPct val="90000"/>
              </a:lnSpc>
              <a:buNone/>
            </a:pPr>
            <a:r>
              <a:rPr lang="en-US" sz="33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дома в пригороде выглядят аккуратно и «предсказуемо». На переднем плане — двор, на заднем — улица с редкими прохожими. Такое окружение передаёт ощущение защищённости, которое ценил средний класс в послевоенные десятилетия.
</a:t>
            </a:r>
            <a:endParaRPr lang="en-US" sz="1002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и автомагистрали — новый ритм города
</a:t>
            </a:r>
            <a:pPr algn="l" indent="0" marL="0">
              <a:lnSpc>
                <a:spcPct val="90000"/>
              </a:lnSpc>
              <a:buNone/>
            </a:pPr>
            <a:r>
              <a:rPr lang="en-US" sz="3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поток машин и широкая трасса создают ощущение свободы передвижения. Автомобиль становится центром повседневных поездок: в магазин, на работу, к родственникам. В визуальном рассказе важны указатели дорог и типичные семейные маршруты.
</a:t>
            </a:r>
            <a:endParaRPr lang="en-US" sz="961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 в гостиной: новости и развлечения в одном экране
</a:t>
            </a:r>
            <a:pPr algn="l" indent="0" marL="0">
              <a:lnSpc>
                <a:spcPct val="90000"/>
              </a:lnSpc>
              <a:buNone/>
            </a:pPr>
            <a:r>
              <a:rPr lang="en-US" sz="32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7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гостиная собрана вокруг телевизора: спокойная поза, общий взгляд на экран, фоновый свет от дома. Телевидение становится «домашним центром» информации и развлечений. Атмосфера подчёркивает стандартизацию досуга и поведения.
</a:t>
            </a:r>
            <a:endParaRPr lang="en-US" sz="962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 США: пригород, автомобиль и телевидение
</a:t>
            </a:r>
            <a:endParaRPr lang="en-US" sz="1695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18" y="1175595"/>
            <a:ext cx="481895" cy="4283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97030"/>
            <a:ext cx="481766" cy="3854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75618"/>
            <a:ext cx="481766" cy="4282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75618"/>
            <a:ext cx="481766" cy="42823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благосостояния в Западной Европе
</a:t>
            </a:r>
            <a:endParaRPr lang="en-US" sz="2136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Пенсии и гарантии дохода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пенсионных систем помогало переживать старение населения и разрывы рынка труда. Это снижало страх бедности и укрепляло доверие к демократическим институтам.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Пособия по безработице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поддержки безработных смягчали удар от спадов и структурных перестроек. Параллельно они удерживали потребительский спрос на более устойчивом уровне.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страхование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Страхование здоровья делало доступ к медицине более массовым и предсказуемым. В результате социальная цена болезни и травмы снижалась для семей и работников.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Доступное жильё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жилья помогали решать дефицит и удерживать стоимость проживания в разумных пределах. Это влияло и на качество жизни, и на стабильность городов.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условные доли для демонстрации различий; точные статистические значения не использованы.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социальных моделей США и Западной Европы
</a:t>
            </a:r>
            <a:endParaRPr lang="en-US" sz="1769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подсвечивает главный контраст: в США сильнее опора на рынок, а в Западной Европе — на развитые общественные услуги и перераспределение доходов.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 видно, что европейский «социальный пакет» шире по охвату; поэтому социальный компромисс становится более заметной опорой устойчивости общества.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изменения и молодежь в 1950–1960-е годы
</a:t>
            </a:r>
            <a:endParaRPr lang="en-US" sz="1884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массовой культуры, рекламы, кино, рок-н-ролла и телевидения дал молодёжи собственное пространство идентичности. Появились новые нормы стиля и поведения, которые отличали «своих» от взрослых.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быт поддерживал конформизм, но параллельно усиливалось стремление к личной свободе. Это создавало напряжение между ожиданиями семьи и желанием жить по своим правилам.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изменения не возникли на пустом месте: они подготовили почву для протестной повестки конца 1960-х, где свобода, равноправие и участие в политике стали центральными требованиями.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послевоенного процветания к социальным конфликтам 1960-х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причинно-следственных связей в логике исторического процесса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экономический подъём, в США сохранялись расовая сегрегация и дискриминация в образовании, жилье и сфере труда, ограничивая возможности афроамериканцев.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южных штатах долго действовали законы Джима Кроу, которые институционально разделяли белое и афроамериканское население. Это закрепляло неравенство на уровне повседневных правил.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за гражданские права во главе с Мартином Лютером Кингом добивалось отмены правовой дискриминации и расширения избирательных прав, выводя вопрос равноправия в центр общественной жизни.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равноправие стала одним из главных внутренних конфликтов американского общества в 1950–1960-е годы: процветание не устранило социальную напряжённость.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Расовые и гражданские проблемы в США
</a:t>
            </a:r>
            <a:endParaRPr lang="en-US" sz="2483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4804" y="1518350"/>
            <a:ext cx="4091641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показывает: от экономической помощи и союзов безопасности к наднациональным структурам, которые связывали страны политически и экономически.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исторических хронологий по международным отношениям и интеграции Западной Европы.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и события послевоенного периода
</a:t>
            </a:r>
            <a:endParaRPr lang="en-US" sz="2018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Отражены поворотные решения и институциональные шаги, которые укрепляли «сдерживание», задавали траекторию европейского восстановления и формировали западные союзы.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фундамент современного Запада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1945–1960-е Европа восстанавливалась и углубляла интеграцию, а США сохраняли промышленное и финансовое лидерство. При этом процветание сопровождалось противоречиями: расовым неравенством и молодёжным протестом.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2026-05-11T13:00:26Z</dcterms:created>
  <dcterms:modified xsi:type="dcterms:W3CDTF">2026-05-11T13:00:26Z</dcterms:modified>
</cp:coreProperties>
</file>