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jpeg"/><Relationship Id="rId2" Type="http://schemas.openxmlformats.org/officeDocument/2006/relationships/image" Target="../media/image-1-2.png"/><Relationship Id="rId3" Type="http://schemas.openxmlformats.org/officeDocument/2006/relationships/image" Target="../media/image-1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jpeg"/><Relationship Id="rId2" Type="http://schemas.openxmlformats.org/officeDocument/2006/relationships/image" Target="../media/image-2-2.png"/><Relationship Id="rId3" Type="http://schemas.openxmlformats.org/officeDocument/2006/relationships/image" Target="../media/image-2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image" Target="../media/image-3-3.png"/><Relationship Id="rId4" Type="http://schemas.openxmlformats.org/officeDocument/2006/relationships/image" Target="../media/image-3-4.png"/><Relationship Id="rId5" Type="http://schemas.openxmlformats.org/officeDocument/2006/relationships/image" Target="../media/image-3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jpeg"/><Relationship Id="rId2" Type="http://schemas.openxmlformats.org/officeDocument/2006/relationships/image" Target="../media/image-5-2.png"/><Relationship Id="rId3" Type="http://schemas.openxmlformats.org/officeDocument/2006/relationships/image" Target="../media/image-5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image" Target="../media/image-8-3.png"/><Relationship Id="rId4" Type="http://schemas.openxmlformats.org/officeDocument/2006/relationships/image" Target="../media/image-8-4.png"/><Relationship Id="rId5" Type="http://schemas.openxmlformats.org/officeDocument/2006/relationships/image" Target="../media/image-8-5.png"/><Relationship Id="rId6" Type="http://schemas.openxmlformats.org/officeDocument/2006/relationships/image" Target="../media/image-8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image" Target="../media/image-10-3.png"/><Relationship Id="rId4" Type="http://schemas.openxmlformats.org/officeDocument/2006/relationships/image" Target="../media/image-10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jpeg"/><Relationship Id="rId3" Type="http://schemas.openxmlformats.org/officeDocument/2006/relationships/image" Target="../media/image-12-3.jpeg"/><Relationship Id="rId4" Type="http://schemas.openxmlformats.org/officeDocument/2006/relationships/image" Target="../media/image-12-4.jpeg"/><Relationship Id="rId5" Type="http://schemas.openxmlformats.org/officeDocument/2006/relationships/image" Target="../media/image-12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jpeg"/><Relationship Id="rId2" Type="http://schemas.openxmlformats.org/officeDocument/2006/relationships/image" Target="../media/image-20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312891" y="314850"/>
            <a:ext cx="3696519" cy="45441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4792025" y="1304657"/>
            <a:ext cx="3350400" cy="927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Исконно русские и заимствованные слова
</a:t>
            </a:r>
            <a:endParaRPr lang="en-US" sz="2200" dirty="0"/>
          </a:p>
        </p:txBody>
      </p:sp>
      <p:sp>
        <p:nvSpPr>
          <p:cNvPr id="6" name="Text 1"/>
          <p:cNvSpPr txBox="1"/>
          <p:nvPr/>
        </p:nvSpPr>
        <p:spPr>
          <a:xfrm>
            <a:off x="4768625" y="3117950"/>
            <a:ext cx="3350400" cy="11823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Узнаем, откуда приходят слова и как меняется русский язык.
</a:t>
            </a:r>
            <a:endParaRPr lang="en-US" sz="900" dirty="0"/>
          </a:p>
        </p:txBody>
      </p:sp>
      <p:sp>
        <p:nvSpPr>
          <p:cNvPr id="7" name="Text 2"/>
          <p:cNvSpPr txBox="1"/>
          <p:nvPr/>
        </p:nvSpPr>
        <p:spPr>
          <a:xfrm>
            <a:off x="4792025" y="938075"/>
            <a:ext cx="3303600" cy="198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4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746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753311" y="305650"/>
            <a:ext cx="4069277" cy="45441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934400" y="1026950"/>
            <a:ext cx="3240000" cy="804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в языке есть разные по происхождению слова
</a:t>
            </a:r>
            <a:endParaRPr lang="en-US" sz="2000" dirty="0"/>
          </a:p>
        </p:txBody>
      </p:sp>
      <p:sp>
        <p:nvSpPr>
          <p:cNvPr id="6" name="Text 1"/>
          <p:cNvSpPr txBox="1"/>
          <p:nvPr/>
        </p:nvSpPr>
        <p:spPr>
          <a:xfrm>
            <a:off x="934400" y="2983848"/>
            <a:ext cx="3240000" cy="11823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Язык меняется вместе с жизнью людей: одни слова сохраняются веками, другие приходят вместе с новыми предметами, знаниями и культурными связями.
</a:t>
            </a:r>
            <a:endParaRPr lang="en-US" sz="1000" dirty="0"/>
          </a:p>
        </p:txBody>
      </p:sp>
      <p:sp>
        <p:nvSpPr>
          <p:cNvPr id="7" name="Text 2"/>
          <p:cNvSpPr txBox="1"/>
          <p:nvPr/>
        </p:nvSpPr>
        <p:spPr>
          <a:xfrm>
            <a:off x="8502171" y="4758850"/>
            <a:ext cx="39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4285F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622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29972" y="1948025"/>
            <a:ext cx="273600" cy="2432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976662" y="1940958"/>
            <a:ext cx="268200" cy="2682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529968" y="3454536"/>
            <a:ext cx="273600" cy="21888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4993405" y="3429876"/>
            <a:ext cx="234675" cy="2682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8502171" y="4758850"/>
            <a:ext cx="39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622" dirty="0"/>
          </a:p>
        </p:txBody>
      </p:sp>
      <p:sp>
        <p:nvSpPr>
          <p:cNvPr id="8" name="Text 1"/>
          <p:cNvSpPr txBox="1"/>
          <p:nvPr/>
        </p:nvSpPr>
        <p:spPr>
          <a:xfrm>
            <a:off x="775200" y="544625"/>
            <a:ext cx="7569900" cy="681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такое исконно русские слова
</a:t>
            </a:r>
            <a:endParaRPr lang="en-US" sz="2200" dirty="0"/>
          </a:p>
        </p:txBody>
      </p:sp>
      <p:sp>
        <p:nvSpPr>
          <p:cNvPr id="9" name="Text 2"/>
          <p:cNvSpPr txBox="1"/>
          <p:nvPr/>
        </p:nvSpPr>
        <p:spPr>
          <a:xfrm>
            <a:off x="1387904" y="1986989"/>
            <a:ext cx="2622900" cy="81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Родные для языка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Исконно русские слова появились в самом русском языке или у его древних предков. Они составляют основу повседневной речи и знакомы каждому с детства.
</a:t>
            </a:r>
            <a:endParaRPr lang="en-US" sz="900" dirty="0"/>
          </a:p>
        </p:txBody>
      </p:sp>
      <p:sp>
        <p:nvSpPr>
          <p:cNvPr id="10" name="Text 3"/>
          <p:cNvSpPr txBox="1"/>
          <p:nvPr/>
        </p:nvSpPr>
        <p:spPr>
          <a:xfrm>
            <a:off x="5831894" y="1992422"/>
            <a:ext cx="2622900" cy="81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Самые привычные понятия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 этой группе относятся названия людей, природы и бытовых предметов: мать, брат, вода, лес, солнце, хлеб, день. Это слова, без которых трудно обойтись.
</a:t>
            </a:r>
            <a:endParaRPr lang="en-US" sz="900" dirty="0"/>
          </a:p>
        </p:txBody>
      </p:sp>
      <p:sp>
        <p:nvSpPr>
          <p:cNvPr id="11" name="Text 4"/>
          <p:cNvSpPr txBox="1"/>
          <p:nvPr/>
        </p:nvSpPr>
        <p:spPr>
          <a:xfrm>
            <a:off x="1387900" y="3481340"/>
            <a:ext cx="2622900" cy="81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Частотные слова речи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Такие слова часто звучат в разговоре, встречаются в текстах и легко понимаются без объяснений. Они помогают строить простые и точные высказывания.
</a:t>
            </a:r>
            <a:endParaRPr lang="en-US" sz="900" dirty="0"/>
          </a:p>
        </p:txBody>
      </p:sp>
      <p:sp>
        <p:nvSpPr>
          <p:cNvPr id="12" name="Text 5"/>
          <p:cNvSpPr txBox="1"/>
          <p:nvPr/>
        </p:nvSpPr>
        <p:spPr>
          <a:xfrm>
            <a:off x="5831875" y="3481340"/>
            <a:ext cx="2622900" cy="81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Основа словаря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Исконные слова образуют ядро лексики. Именно на них опираются многие новые слова, а их история связана с развитием русского народа и его речи.
</a:t>
            </a:r>
            <a:endParaRPr lang="en-US" sz="9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775200" y="544625"/>
            <a:ext cx="7569900" cy="681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Слои исконной лексики
</a:t>
            </a:r>
            <a:endParaRPr lang="en-US" sz="2200" dirty="0"/>
          </a:p>
        </p:txBody>
      </p:sp>
      <p:sp>
        <p:nvSpPr>
          <p:cNvPr id="4" name="Text 1"/>
          <p:cNvSpPr txBox="1"/>
          <p:nvPr/>
        </p:nvSpPr>
        <p:spPr>
          <a:xfrm>
            <a:off x="704825" y="1884650"/>
            <a:ext cx="2046900" cy="2508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Общеславянские слова известны многим славянским языкам, поэтому их можно встретить и в русском, и в близких ему языках: мать, брат, вода, ночь.
</a:t>
            </a:r>
            <a:endParaRPr lang="en-US" sz="1000" dirty="0"/>
          </a:p>
        </p:txBody>
      </p:sp>
      <p:sp>
        <p:nvSpPr>
          <p:cNvPr id="5" name="Text 2"/>
          <p:cNvSpPr txBox="1"/>
          <p:nvPr/>
        </p:nvSpPr>
        <p:spPr>
          <a:xfrm>
            <a:off x="3548550" y="1884650"/>
            <a:ext cx="2046900" cy="2508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Восточнославянские слова сложились в древнерусский период и были общими для предков русского, украинского и белорусского языков, отражая жизнь восточных славян.
</a:t>
            </a:r>
            <a:endParaRPr lang="en-US" sz="1000" dirty="0"/>
          </a:p>
        </p:txBody>
      </p:sp>
      <p:sp>
        <p:nvSpPr>
          <p:cNvPr id="6" name="Text 3"/>
          <p:cNvSpPr txBox="1"/>
          <p:nvPr/>
        </p:nvSpPr>
        <p:spPr>
          <a:xfrm>
            <a:off x="6392275" y="1884650"/>
            <a:ext cx="2046900" cy="2508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Собственно русские слова возникли уже в русском языке позже. Они связаны с особенностями быта, природы и исторического развития русского народа.
</a:t>
            </a:r>
            <a:endParaRPr lang="en-US" sz="1000" dirty="0"/>
          </a:p>
        </p:txBody>
      </p:sp>
      <p:sp>
        <p:nvSpPr>
          <p:cNvPr id="7" name="Text 4"/>
          <p:cNvSpPr txBox="1"/>
          <p:nvPr/>
        </p:nvSpPr>
        <p:spPr>
          <a:xfrm>
            <a:off x="8502171" y="4758850"/>
            <a:ext cx="39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622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119000" y="1455018"/>
            <a:ext cx="3704100" cy="3393013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775200" y="2225050"/>
            <a:ext cx="3122700" cy="822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b="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Простая и привычная форма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Исконные слова обычно короткие, звучат естественно и не выглядят необычно. Многие из них состоят из одного корня и легко узнаются в речи.
</a:t>
            </a:r>
            <a:endParaRPr lang="en-US" sz="900" dirty="0"/>
          </a:p>
        </p:txBody>
      </p:sp>
      <p:sp>
        <p:nvSpPr>
          <p:cNvPr id="6" name="Text 1"/>
          <p:cNvSpPr txBox="1"/>
          <p:nvPr/>
        </p:nvSpPr>
        <p:spPr>
          <a:xfrm>
            <a:off x="8502171" y="4758850"/>
            <a:ext cx="39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622" dirty="0"/>
          </a:p>
        </p:txBody>
      </p:sp>
      <p:sp>
        <p:nvSpPr>
          <p:cNvPr id="7" name="Text 2"/>
          <p:cNvSpPr txBox="1"/>
          <p:nvPr/>
        </p:nvSpPr>
        <p:spPr>
          <a:xfrm>
            <a:off x="775200" y="544625"/>
            <a:ext cx="7569900" cy="681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Признаки исконных слов
</a:t>
            </a:r>
            <a:endParaRPr lang="en-US" sz="2200" dirty="0"/>
          </a:p>
        </p:txBody>
      </p:sp>
      <p:sp>
        <p:nvSpPr>
          <p:cNvPr id="8" name="Text 3"/>
          <p:cNvSpPr txBox="1"/>
          <p:nvPr/>
        </p:nvSpPr>
        <p:spPr>
          <a:xfrm>
            <a:off x="775200" y="3255775"/>
            <a:ext cx="3122700" cy="822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b="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Родственные слова в славянских языках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 таких слов часто есть близкие соответствия в других славянских языках. Это помогает понять, что слово очень древнее и связано с общей историей народов.
</a:t>
            </a:r>
            <a:endParaRPr lang="en-US" sz="9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75200" y="2071217"/>
            <a:ext cx="4120500" cy="196736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5951418" y="2069400"/>
            <a:ext cx="2400300" cy="10449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Заимствования приходили в язык в разные эпохи и по разным причинам: из торговли, науки, быта, моды и техники.
</a:t>
            </a:r>
            <a:endParaRPr lang="en-US" sz="900" dirty="0"/>
          </a:p>
        </p:txBody>
      </p:sp>
      <p:sp>
        <p:nvSpPr>
          <p:cNvPr id="5" name="Text 1"/>
          <p:cNvSpPr txBox="1"/>
          <p:nvPr/>
        </p:nvSpPr>
        <p:spPr>
          <a:xfrm>
            <a:off x="8502171" y="4758850"/>
            <a:ext cx="39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622" dirty="0"/>
          </a:p>
        </p:txBody>
      </p:sp>
      <p:sp>
        <p:nvSpPr>
          <p:cNvPr id="6" name="Text 2"/>
          <p:cNvSpPr txBox="1"/>
          <p:nvPr/>
        </p:nvSpPr>
        <p:spPr>
          <a:xfrm>
            <a:off x="775200" y="544625"/>
            <a:ext cx="7569900" cy="681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Слова из разных языков в русском языке
</a:t>
            </a:r>
            <a:endParaRPr lang="en-US" sz="2200" dirty="0"/>
          </a:p>
        </p:txBody>
      </p:sp>
      <p:sp>
        <p:nvSpPr>
          <p:cNvPr id="7" name="Text 3"/>
          <p:cNvSpPr txBox="1"/>
          <p:nvPr/>
        </p:nvSpPr>
        <p:spPr>
          <a:xfrm>
            <a:off x="5951418" y="3264647"/>
            <a:ext cx="2400300" cy="104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Больше всего заимствований связано с культурными контактами и новыми сферами жизни, а не с одной-единственной областью.
</a:t>
            </a:r>
            <a:endParaRPr lang="en-US" sz="900" dirty="0"/>
          </a:p>
        </p:txBody>
      </p:sp>
      <p:sp>
        <p:nvSpPr>
          <p:cNvPr id="8" name="Text 4"/>
          <p:cNvSpPr txBox="1"/>
          <p:nvPr/>
        </p:nvSpPr>
        <p:spPr>
          <a:xfrm>
            <a:off x="775200" y="4130424"/>
            <a:ext cx="3648600" cy="179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Учебный материал по теме «Исконно русские и заимствованные слова»
</a:t>
            </a:r>
            <a:endParaRPr lang="en-US" sz="7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775200" y="544625"/>
            <a:ext cx="7569900" cy="681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такое заимствованные слова
</a:t>
            </a:r>
            <a:endParaRPr lang="en-US" sz="2200" dirty="0"/>
          </a:p>
        </p:txBody>
      </p:sp>
      <p:sp>
        <p:nvSpPr>
          <p:cNvPr id="4" name="Text 1"/>
          <p:cNvSpPr txBox="1"/>
          <p:nvPr/>
        </p:nvSpPr>
        <p:spPr>
          <a:xfrm>
            <a:off x="775200" y="1830525"/>
            <a:ext cx="3315000" cy="942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Заимствованные слова приходят в русский язык из других языков, когда вместе с новым предметом, явлением или понятием нужно и его название.
</a:t>
            </a:r>
            <a:endParaRPr lang="en-US" sz="1000" dirty="0"/>
          </a:p>
        </p:txBody>
      </p:sp>
      <p:sp>
        <p:nvSpPr>
          <p:cNvPr id="5" name="Text 2"/>
          <p:cNvSpPr txBox="1"/>
          <p:nvPr/>
        </p:nvSpPr>
        <p:spPr>
          <a:xfrm>
            <a:off x="8502171" y="4758850"/>
            <a:ext cx="39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622" dirty="0"/>
          </a:p>
        </p:txBody>
      </p:sp>
      <p:sp>
        <p:nvSpPr>
          <p:cNvPr id="6" name="Text 3"/>
          <p:cNvSpPr txBox="1"/>
          <p:nvPr/>
        </p:nvSpPr>
        <p:spPr>
          <a:xfrm>
            <a:off x="5030100" y="1830525"/>
            <a:ext cx="3315000" cy="942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Иногда слово сохраняет почти прежнее значение, а иногда немного меняет звучание, ударение или написание, чтобы стать удобнее для русской речи.
</a:t>
            </a:r>
            <a:endParaRPr lang="en-US" sz="1000" dirty="0"/>
          </a:p>
        </p:txBody>
      </p:sp>
      <p:sp>
        <p:nvSpPr>
          <p:cNvPr id="7" name="Text 4"/>
          <p:cNvSpPr txBox="1"/>
          <p:nvPr/>
        </p:nvSpPr>
        <p:spPr>
          <a:xfrm>
            <a:off x="5030100" y="3495400"/>
            <a:ext cx="3315000" cy="942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Заимствования не делают язык слабее: они помогают точнее и быстрее называть то, что появляется в жизни людей.
</a:t>
            </a:r>
            <a:endParaRPr lang="en-US" sz="1000" dirty="0"/>
          </a:p>
        </p:txBody>
      </p:sp>
      <p:sp>
        <p:nvSpPr>
          <p:cNvPr id="8" name="Text 5"/>
          <p:cNvSpPr txBox="1"/>
          <p:nvPr/>
        </p:nvSpPr>
        <p:spPr>
          <a:xfrm>
            <a:off x="775200" y="3495400"/>
            <a:ext cx="3315000" cy="942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Такие слова встречаются в самых разных сферах: в быту, науке, спорте, технике, искусстве и современной городской жизни.
</a:t>
            </a:r>
            <a:endParaRPr lang="en-US" sz="10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8502171" y="4758850"/>
            <a:ext cx="39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622" dirty="0"/>
          </a:p>
        </p:txBody>
      </p:sp>
      <p:sp>
        <p:nvSpPr>
          <p:cNvPr id="9" name="Text 1"/>
          <p:cNvSpPr txBox="1"/>
          <p:nvPr/>
        </p:nvSpPr>
        <p:spPr>
          <a:xfrm>
            <a:off x="775200" y="544625"/>
            <a:ext cx="7569900" cy="681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заимствования попадали в русский язык
</a:t>
            </a:r>
            <a:endParaRPr lang="en-US" sz="2200" dirty="0"/>
          </a:p>
        </p:txBody>
      </p:sp>
      <p:sp>
        <p:nvSpPr>
          <p:cNvPr id="10" name="Text 2"/>
          <p:cNvSpPr txBox="1"/>
          <p:nvPr/>
        </p:nvSpPr>
        <p:spPr>
          <a:xfrm>
            <a:off x="788850" y="2028025"/>
            <a:ext cx="2319600" cy="8562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Древние контакты
</a:t>
            </a:r>
            <a:pPr algn="l" indent="0" marL="0">
              <a:lnSpc>
                <a:spcPct val="115000"/>
              </a:lnSpc>
              <a:buNone/>
            </a:pPr>
            <a:r>
              <a:rPr lang="en-US" sz="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Сначала слова приходили через соседство, торговлю и обмен товарами. Именно так язык получал названия новых вещей и понятий.
</a:t>
            </a:r>
            <a:endParaRPr lang="en-US" sz="800" dirty="0"/>
          </a:p>
        </p:txBody>
      </p:sp>
      <p:sp>
        <p:nvSpPr>
          <p:cNvPr id="11" name="Text 3"/>
          <p:cNvSpPr txBox="1"/>
          <p:nvPr/>
        </p:nvSpPr>
        <p:spPr>
          <a:xfrm>
            <a:off x="2156175" y="3392950"/>
            <a:ext cx="2319600" cy="856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Греческий и латинский языки
</a:t>
            </a:r>
            <a:pPr algn="l" indent="0" marL="0">
              <a:lnSpc>
                <a:spcPct val="115000"/>
              </a:lnSpc>
              <a:buNone/>
            </a:pPr>
            <a:r>
              <a:rPr lang="en-US" sz="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 развитием образования, религии и науки в русский язык вошли слова из греческого и латинского языков, например школа, театр, класс.
</a:t>
            </a:r>
            <a:endParaRPr lang="en-US" sz="800" dirty="0"/>
          </a:p>
        </p:txBody>
      </p:sp>
      <p:sp>
        <p:nvSpPr>
          <p:cNvPr id="12" name="Text 4"/>
          <p:cNvSpPr txBox="1"/>
          <p:nvPr/>
        </p:nvSpPr>
        <p:spPr>
          <a:xfrm>
            <a:off x="3593341" y="2028025"/>
            <a:ext cx="2319600" cy="8562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Тюркские, немецкие и французские влияния
</a:t>
            </a:r>
            <a:pPr algn="l" indent="0" marL="0">
              <a:lnSpc>
                <a:spcPct val="115000"/>
              </a:lnSpc>
              <a:buNone/>
            </a:pPr>
            <a:r>
              <a:rPr lang="en-US" sz="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Позже заимствования стали связаны с повседневной жизнью, военным делом, одеждой и культурой. Так появились слова арбуз, бутерброд, пальто.
</a:t>
            </a:r>
            <a:endParaRPr lang="en-US" sz="800" dirty="0"/>
          </a:p>
        </p:txBody>
      </p:sp>
      <p:sp>
        <p:nvSpPr>
          <p:cNvPr id="13" name="Text 5"/>
          <p:cNvSpPr txBox="1"/>
          <p:nvPr/>
        </p:nvSpPr>
        <p:spPr>
          <a:xfrm>
            <a:off x="5095314" y="3392950"/>
            <a:ext cx="2319600" cy="856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Английские слова сегодня
</a:t>
            </a:r>
            <a:pPr algn="l" indent="0" marL="0">
              <a:lnSpc>
                <a:spcPct val="115000"/>
              </a:lnSpc>
              <a:buNone/>
            </a:pPr>
            <a:r>
              <a:rPr lang="en-US" sz="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наше время особенно заметны слова из английского языка. Они связаны с техникой, интернетом, спортом и развлечениями.
</a:t>
            </a:r>
            <a:endParaRPr lang="en-US" sz="8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75200" y="2383201"/>
            <a:ext cx="4418400" cy="1383999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5511525" y="2089700"/>
            <a:ext cx="2833500" cy="10449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Таблица показывает, из каких языков пришли некоторые знакомые слова и где они чаще употребляются.
</a:t>
            </a:r>
            <a:endParaRPr lang="en-US" sz="900" dirty="0"/>
          </a:p>
        </p:txBody>
      </p:sp>
      <p:sp>
        <p:nvSpPr>
          <p:cNvPr id="5" name="Text 1"/>
          <p:cNvSpPr txBox="1"/>
          <p:nvPr/>
        </p:nvSpPr>
        <p:spPr>
          <a:xfrm>
            <a:off x="8502171" y="4758850"/>
            <a:ext cx="39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622" dirty="0"/>
          </a:p>
        </p:txBody>
      </p:sp>
      <p:sp>
        <p:nvSpPr>
          <p:cNvPr id="6" name="Text 2"/>
          <p:cNvSpPr txBox="1"/>
          <p:nvPr/>
        </p:nvSpPr>
        <p:spPr>
          <a:xfrm>
            <a:off x="775200" y="544625"/>
            <a:ext cx="7569900" cy="681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Примеры слов и язык-источник
</a:t>
            </a:r>
            <a:endParaRPr lang="en-US" sz="2200" dirty="0"/>
          </a:p>
        </p:txBody>
      </p:sp>
      <p:sp>
        <p:nvSpPr>
          <p:cNvPr id="7" name="Text 3"/>
          <p:cNvSpPr txBox="1"/>
          <p:nvPr/>
        </p:nvSpPr>
        <p:spPr>
          <a:xfrm>
            <a:off x="5511525" y="3284956"/>
            <a:ext cx="2833500" cy="104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Происхождение слова часто связано с тем, где и когда появился сам предмет или явление.
</a:t>
            </a:r>
            <a:endParaRPr lang="en-US" sz="900" dirty="0"/>
          </a:p>
        </p:txBody>
      </p:sp>
      <p:sp>
        <p:nvSpPr>
          <p:cNvPr id="8" name="Text 4"/>
          <p:cNvSpPr txBox="1"/>
          <p:nvPr/>
        </p:nvSpPr>
        <p:spPr>
          <a:xfrm>
            <a:off x="775200" y="4150728"/>
            <a:ext cx="3648600" cy="179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Учебный материал по теме «Исконно русские и заимствованные слова»
</a:t>
            </a:r>
            <a:endParaRPr lang="en-US" sz="7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527258" y="2004838"/>
            <a:ext cx="398700" cy="3544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360013" y="2022558"/>
            <a:ext cx="398700" cy="31896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7206298" y="2022558"/>
            <a:ext cx="398700" cy="31896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8502171" y="4758850"/>
            <a:ext cx="39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622" dirty="0"/>
          </a:p>
        </p:txBody>
      </p:sp>
      <p:sp>
        <p:nvSpPr>
          <p:cNvPr id="7" name="Text 1"/>
          <p:cNvSpPr txBox="1"/>
          <p:nvPr/>
        </p:nvSpPr>
        <p:spPr>
          <a:xfrm>
            <a:off x="775200" y="544625"/>
            <a:ext cx="7569900" cy="681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узнать заимствованное слово
</a:t>
            </a:r>
            <a:endParaRPr lang="en-US" sz="2200" dirty="0"/>
          </a:p>
        </p:txBody>
      </p:sp>
      <p:sp>
        <p:nvSpPr>
          <p:cNvPr id="8" name="Text 2"/>
          <p:cNvSpPr txBox="1"/>
          <p:nvPr/>
        </p:nvSpPr>
        <p:spPr>
          <a:xfrm>
            <a:off x="660154" y="3084500"/>
            <a:ext cx="2134500" cy="1116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Необычное звучание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Заимствованные слова часто выделяются непривычными сочетаниями звуков или букв: жю, шоссе, кафе, меню. Они звучат не так, как многие исконные слова.
</a:t>
            </a:r>
            <a:endParaRPr lang="en-US" sz="900" dirty="0"/>
          </a:p>
        </p:txBody>
      </p:sp>
      <p:sp>
        <p:nvSpPr>
          <p:cNvPr id="9" name="Text 3"/>
          <p:cNvSpPr txBox="1"/>
          <p:nvPr/>
        </p:nvSpPr>
        <p:spPr>
          <a:xfrm>
            <a:off x="3492909" y="3084500"/>
            <a:ext cx="2134500" cy="1116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Мало родственных слов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 таких слов обычно нет длинной цепочки близких однокоренных слов в русском языке. Это помогает заметить, что слово пришло извне, а не возникло внутри языка.
</a:t>
            </a:r>
            <a:endParaRPr lang="en-US" sz="900" dirty="0"/>
          </a:p>
        </p:txBody>
      </p:sp>
      <p:sp>
        <p:nvSpPr>
          <p:cNvPr id="10" name="Text 4"/>
          <p:cNvSpPr txBox="1"/>
          <p:nvPr/>
        </p:nvSpPr>
        <p:spPr>
          <a:xfrm>
            <a:off x="6339194" y="3084500"/>
            <a:ext cx="2134500" cy="1116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Особое ударение и форма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Некоторые заимствования сохраняют необычное ударение или не совсем привычный вид. По этим признакам их легче отличить от исконных слов в тексте.
</a:t>
            </a:r>
            <a:endParaRPr lang="en-US" sz="9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822923" y="2022025"/>
            <a:ext cx="7474453" cy="22062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8502171" y="4758850"/>
            <a:ext cx="39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622" dirty="0"/>
          </a:p>
        </p:txBody>
      </p:sp>
      <p:sp>
        <p:nvSpPr>
          <p:cNvPr id="5" name="Text 1"/>
          <p:cNvSpPr txBox="1"/>
          <p:nvPr/>
        </p:nvSpPr>
        <p:spPr>
          <a:xfrm>
            <a:off x="775200" y="544625"/>
            <a:ext cx="7569900" cy="3675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b="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слово приходит в язык
</a:t>
            </a:r>
            <a:endParaRPr lang="en-US" sz="1800" dirty="0"/>
          </a:p>
        </p:txBody>
      </p:sp>
      <p:sp>
        <p:nvSpPr>
          <p:cNvPr id="6" name="Text 2"/>
          <p:cNvSpPr txBox="1"/>
          <p:nvPr/>
        </p:nvSpPr>
        <p:spPr>
          <a:xfrm>
            <a:off x="775200" y="977775"/>
            <a:ext cx="7569900" cy="20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1000" b="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 показывает, как новое название проходит путь от появления предмета до повседневного употребления.
</a:t>
            </a:r>
            <a:endParaRPr lang="en-US" sz="10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07741" y="2958289"/>
            <a:ext cx="2847996" cy="1857873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148003" y="2958289"/>
            <a:ext cx="2847996" cy="1857873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5988619" y="2958289"/>
            <a:ext cx="2847996" cy="1857873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775200" y="526332"/>
            <a:ext cx="7569900" cy="350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Слова, которые давно стали привычными
</a:t>
            </a:r>
            <a:endParaRPr lang="en-US" sz="1800" dirty="0"/>
          </a:p>
        </p:txBody>
      </p:sp>
      <p:sp>
        <p:nvSpPr>
          <p:cNvPr id="8" name="Text 1"/>
          <p:cNvSpPr txBox="1"/>
          <p:nvPr/>
        </p:nvSpPr>
        <p:spPr>
          <a:xfrm>
            <a:off x="624415" y="1453475"/>
            <a:ext cx="2228980" cy="1116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84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Компьютер и телевизор дома
</a:t>
            </a:r>
            <a:pPr algn="l" indent="0" marL="0">
              <a:lnSpc>
                <a:spcPct val="115000"/>
              </a:lnSpc>
              <a:buNone/>
            </a:pPr>
            <a:r>
              <a:rPr lang="en-US" sz="563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84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комнате стоят компьютер и телевизор, и никто уже не задумывается, что эти слова пришли из других языков. Они так прочно вошли в быт, что звучат для школьников почти как родные. С ними связаны учёба, отдых и общение каждый день.
</a:t>
            </a:r>
            <a:endParaRPr lang="en-US" sz="884" dirty="0"/>
          </a:p>
        </p:txBody>
      </p:sp>
      <p:sp>
        <p:nvSpPr>
          <p:cNvPr id="9" name="Text 2"/>
          <p:cNvSpPr txBox="1"/>
          <p:nvPr/>
        </p:nvSpPr>
        <p:spPr>
          <a:xfrm>
            <a:off x="3464678" y="1453475"/>
            <a:ext cx="2228980" cy="1116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13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Тетрадь, автобус и магазин
</a:t>
            </a:r>
            <a:pPr algn="l" indent="0" marL="0">
              <a:lnSpc>
                <a:spcPct val="115000"/>
              </a:lnSpc>
              <a:buNone/>
            </a:pPr>
            <a:r>
              <a:rPr lang="en-US" sz="58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13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школьном рюкзаке лежит тетрадь, а по дороге домой можно сесть в автобус и зайти в магазин. Эти слова давно стали обычными для повседневной жизни. Мы используем их без усилий, потому что они называют самые знакомые вещи.
</a:t>
            </a:r>
            <a:endParaRPr lang="en-US" sz="913" dirty="0"/>
          </a:p>
        </p:txBody>
      </p:sp>
      <p:sp>
        <p:nvSpPr>
          <p:cNvPr id="10" name="Text 3"/>
          <p:cNvSpPr txBox="1"/>
          <p:nvPr/>
        </p:nvSpPr>
        <p:spPr>
          <a:xfrm>
            <a:off x="6305294" y="1453475"/>
            <a:ext cx="2228980" cy="1116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8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Футбол и привычная речь
</a:t>
            </a:r>
            <a:pPr algn="l" indent="0" marL="0">
              <a:lnSpc>
                <a:spcPct val="115000"/>
              </a:lnSpc>
              <a:buNone/>
            </a:pPr>
            <a:r>
              <a:rPr lang="en-US" sz="514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 спортивной площадке часто слышно слово футбол, а в новостях — названия новых технологий и устройств. Заимствованные слова помогают быстро говорить о том, что стало частью современной жизни. Со временем они перестают казаться чужими и звучат естественно.
</a:t>
            </a:r>
            <a:endParaRPr lang="en-US" sz="808" dirty="0"/>
          </a:p>
        </p:txBody>
      </p:sp>
      <p:sp>
        <p:nvSpPr>
          <p:cNvPr id="11" name="Text 4"/>
          <p:cNvSpPr txBox="1"/>
          <p:nvPr/>
        </p:nvSpPr>
        <p:spPr>
          <a:xfrm>
            <a:off x="8502171" y="4758850"/>
            <a:ext cx="39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4285F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622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75200" y="2071217"/>
            <a:ext cx="4120500" cy="196736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5951418" y="2069400"/>
            <a:ext cx="2400300" cy="10449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 уроке приведены типичные примеры слов, а не статистика большого корпуса текстов.
</a:t>
            </a:r>
            <a:endParaRPr lang="en-US" sz="900" dirty="0"/>
          </a:p>
        </p:txBody>
      </p:sp>
      <p:sp>
        <p:nvSpPr>
          <p:cNvPr id="5" name="Text 1"/>
          <p:cNvSpPr txBox="1"/>
          <p:nvPr/>
        </p:nvSpPr>
        <p:spPr>
          <a:xfrm>
            <a:off x="8502171" y="4758850"/>
            <a:ext cx="39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622" dirty="0"/>
          </a:p>
        </p:txBody>
      </p:sp>
      <p:sp>
        <p:nvSpPr>
          <p:cNvPr id="6" name="Text 2"/>
          <p:cNvSpPr txBox="1"/>
          <p:nvPr/>
        </p:nvSpPr>
        <p:spPr>
          <a:xfrm>
            <a:off x="775200" y="544625"/>
            <a:ext cx="7569900" cy="681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Какие заимствования чаще встречаются сегодня
</a:t>
            </a:r>
            <a:endParaRPr lang="en-US" sz="2200" dirty="0"/>
          </a:p>
        </p:txBody>
      </p:sp>
      <p:sp>
        <p:nvSpPr>
          <p:cNvPr id="7" name="Text 3"/>
          <p:cNvSpPr txBox="1"/>
          <p:nvPr/>
        </p:nvSpPr>
        <p:spPr>
          <a:xfrm>
            <a:off x="5951418" y="3264647"/>
            <a:ext cx="2400300" cy="104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Самыми заметными в современной речи выглядят английские заимствования; они особенно связаны с интернетом, техникой и развлечениями.
</a:t>
            </a:r>
            <a:endParaRPr lang="en-US" sz="900" dirty="0"/>
          </a:p>
        </p:txBody>
      </p:sp>
      <p:sp>
        <p:nvSpPr>
          <p:cNvPr id="8" name="Text 4"/>
          <p:cNvSpPr txBox="1"/>
          <p:nvPr/>
        </p:nvSpPr>
        <p:spPr>
          <a:xfrm>
            <a:off x="775200" y="4130424"/>
            <a:ext cx="3648600" cy="179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Учебные примеры по теме урока; не является результатом статистического подсчёта.
</a:t>
            </a:r>
            <a:endParaRPr lang="en-US" sz="7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775200" y="544625"/>
            <a:ext cx="7569900" cy="681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Зачем языку нужны заимствованные слова
</a:t>
            </a:r>
            <a:endParaRPr lang="en-US" sz="2200" dirty="0"/>
          </a:p>
        </p:txBody>
      </p:sp>
      <p:sp>
        <p:nvSpPr>
          <p:cNvPr id="4" name="Text 1"/>
          <p:cNvSpPr txBox="1"/>
          <p:nvPr/>
        </p:nvSpPr>
        <p:spPr>
          <a:xfrm>
            <a:off x="775200" y="1690850"/>
            <a:ext cx="5740200" cy="681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Заимствованные слова помогают быстро назвать новый предмет или явление, когда в языке ещё нет точного и удобного обозначения. Это особенно важно для техники, науки и современных технологий.
</a:t>
            </a:r>
            <a:endParaRPr lang="en-US" sz="1000" dirty="0"/>
          </a:p>
        </p:txBody>
      </p:sp>
      <p:sp>
        <p:nvSpPr>
          <p:cNvPr id="5" name="Text 2"/>
          <p:cNvSpPr txBox="1"/>
          <p:nvPr/>
        </p:nvSpPr>
        <p:spPr>
          <a:xfrm>
            <a:off x="775200" y="2802100"/>
            <a:ext cx="5740200" cy="681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Иногда иностранное слово приходит вместе с новой вещью или понятием и сохраняет привычную для носителей форму. Так речь становится короче, точнее и удобнее для общения в школе и за её пределами.
</a:t>
            </a:r>
            <a:endParaRPr lang="en-US" sz="1000" dirty="0"/>
          </a:p>
        </p:txBody>
      </p:sp>
      <p:sp>
        <p:nvSpPr>
          <p:cNvPr id="6" name="Text 3"/>
          <p:cNvSpPr txBox="1"/>
          <p:nvPr/>
        </p:nvSpPr>
        <p:spPr>
          <a:xfrm>
            <a:off x="775200" y="3913350"/>
            <a:ext cx="5740200" cy="681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Заимствования показывают, что язык не стоит на месте: он откликается на изменения жизни, расширяет словарь и помогает людям говорить о мире, который постоянно меняется.
</a:t>
            </a:r>
            <a:endParaRPr lang="en-US" sz="1000" dirty="0"/>
          </a:p>
        </p:txBody>
      </p:sp>
      <p:sp>
        <p:nvSpPr>
          <p:cNvPr id="7" name="Text 4"/>
          <p:cNvSpPr txBox="1"/>
          <p:nvPr/>
        </p:nvSpPr>
        <p:spPr>
          <a:xfrm>
            <a:off x="8502171" y="4758850"/>
            <a:ext cx="39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4285F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622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775200" y="544625"/>
            <a:ext cx="7569900" cy="681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заимствование не является необходимым
</a:t>
            </a:r>
            <a:endParaRPr lang="en-US" sz="2200" dirty="0"/>
          </a:p>
        </p:txBody>
      </p:sp>
      <p:sp>
        <p:nvSpPr>
          <p:cNvPr id="4" name="Text 1"/>
          <p:cNvSpPr txBox="1"/>
          <p:nvPr/>
        </p:nvSpPr>
        <p:spPr>
          <a:xfrm>
            <a:off x="775200" y="1643025"/>
            <a:ext cx="6066300" cy="467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 в русском языке уже есть точное и понятное слово, лучше использовать его, чтобы речь оставалась ясной и естественной для собеседника.
</a:t>
            </a:r>
            <a:endParaRPr lang="en-US" sz="900" dirty="0"/>
          </a:p>
        </p:txBody>
      </p:sp>
      <p:sp>
        <p:nvSpPr>
          <p:cNvPr id="5" name="Text 2"/>
          <p:cNvSpPr txBox="1"/>
          <p:nvPr/>
        </p:nvSpPr>
        <p:spPr>
          <a:xfrm>
            <a:off x="8502171" y="4758850"/>
            <a:ext cx="39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4285F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622" dirty="0"/>
          </a:p>
        </p:txBody>
      </p:sp>
      <p:sp>
        <p:nvSpPr>
          <p:cNvPr id="6" name="Text 3"/>
          <p:cNvSpPr txBox="1"/>
          <p:nvPr/>
        </p:nvSpPr>
        <p:spPr>
          <a:xfrm>
            <a:off x="775200" y="2482225"/>
            <a:ext cx="6066300" cy="467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Ненужные иностранные слова могут усложнять высказывание и отвлекать от смысла, особенно если их легко заменить привычным русским вариантом.
</a:t>
            </a:r>
            <a:endParaRPr lang="en-US" sz="900" dirty="0"/>
          </a:p>
        </p:txBody>
      </p:sp>
      <p:sp>
        <p:nvSpPr>
          <p:cNvPr id="7" name="Text 4"/>
          <p:cNvSpPr txBox="1"/>
          <p:nvPr/>
        </p:nvSpPr>
        <p:spPr>
          <a:xfrm>
            <a:off x="775200" y="3321425"/>
            <a:ext cx="6066300" cy="467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Русский язык не отказывается от новых слов, но выбирает их не по моде, а по пользе: важно, чтобы слово действительно называло новое или уточняло известное.
</a:t>
            </a:r>
            <a:endParaRPr lang="en-US" sz="900" dirty="0"/>
          </a:p>
        </p:txBody>
      </p:sp>
      <p:sp>
        <p:nvSpPr>
          <p:cNvPr id="8" name="Text 5"/>
          <p:cNvSpPr txBox="1"/>
          <p:nvPr/>
        </p:nvSpPr>
        <p:spPr>
          <a:xfrm>
            <a:off x="775200" y="4160625"/>
            <a:ext cx="6066300" cy="467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Поэтому хорошая речь — это не количество заимствований, а уместность. Иногда простое русское слово оказывается самым точным и самым удобным.
</a:t>
            </a:r>
            <a:endParaRPr lang="en-US" sz="9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75200" y="2031069"/>
            <a:ext cx="7368000" cy="1159376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775125" y="4153868"/>
            <a:ext cx="3648600" cy="482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Сравним две группы слов по происхождению и по тому, что они обычно называют.
</a:t>
            </a:r>
            <a:endParaRPr lang="en-US" sz="900" dirty="0"/>
          </a:p>
        </p:txBody>
      </p:sp>
      <p:sp>
        <p:nvSpPr>
          <p:cNvPr id="5" name="Text 1"/>
          <p:cNvSpPr txBox="1"/>
          <p:nvPr/>
        </p:nvSpPr>
        <p:spPr>
          <a:xfrm>
            <a:off x="8502171" y="4758850"/>
            <a:ext cx="39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622" dirty="0"/>
          </a:p>
        </p:txBody>
      </p:sp>
      <p:sp>
        <p:nvSpPr>
          <p:cNvPr id="6" name="Text 2"/>
          <p:cNvSpPr txBox="1"/>
          <p:nvPr/>
        </p:nvSpPr>
        <p:spPr>
          <a:xfrm>
            <a:off x="775200" y="544625"/>
            <a:ext cx="7569900" cy="681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Исконные и заимствованные слова: сравнение
</a:t>
            </a:r>
            <a:endParaRPr lang="en-US" sz="2200" dirty="0"/>
          </a:p>
        </p:txBody>
      </p:sp>
      <p:sp>
        <p:nvSpPr>
          <p:cNvPr id="7" name="Text 3"/>
          <p:cNvSpPr txBox="1"/>
          <p:nvPr/>
        </p:nvSpPr>
        <p:spPr>
          <a:xfrm>
            <a:off x="4696556" y="4153868"/>
            <a:ext cx="3648600" cy="482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Исконные слова чаще обозначают самые древние и жизненно важные понятия, а заимствованные чаще связаны с новыми реалиями и культурой.
</a:t>
            </a:r>
            <a:endParaRPr lang="en-US" sz="900" dirty="0"/>
          </a:p>
        </p:txBody>
      </p:sp>
      <p:sp>
        <p:nvSpPr>
          <p:cNvPr id="8" name="Text 4"/>
          <p:cNvSpPr txBox="1"/>
          <p:nvPr/>
        </p:nvSpPr>
        <p:spPr>
          <a:xfrm>
            <a:off x="775200" y="3428740"/>
            <a:ext cx="3751500" cy="172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Материал урока по теме происхождения слов
</a:t>
            </a:r>
            <a:endParaRPr lang="en-US" sz="7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75200" y="2071217"/>
            <a:ext cx="4120500" cy="196736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5951418" y="2069400"/>
            <a:ext cx="2400300" cy="10449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Слова одной группы часто объединяются не только по происхождению, но и по смысловой области.
</a:t>
            </a:r>
            <a:endParaRPr lang="en-US" sz="900" dirty="0"/>
          </a:p>
        </p:txBody>
      </p:sp>
      <p:sp>
        <p:nvSpPr>
          <p:cNvPr id="5" name="Text 1"/>
          <p:cNvSpPr txBox="1"/>
          <p:nvPr/>
        </p:nvSpPr>
        <p:spPr>
          <a:xfrm>
            <a:off x="8502171" y="4758850"/>
            <a:ext cx="39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622" dirty="0"/>
          </a:p>
        </p:txBody>
      </p:sp>
      <p:sp>
        <p:nvSpPr>
          <p:cNvPr id="6" name="Text 2"/>
          <p:cNvSpPr txBox="1"/>
          <p:nvPr/>
        </p:nvSpPr>
        <p:spPr>
          <a:xfrm>
            <a:off x="775200" y="544625"/>
            <a:ext cx="7569900" cy="681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каких темах чаще встречаются разные слова
</a:t>
            </a:r>
            <a:endParaRPr lang="en-US" sz="2200" dirty="0"/>
          </a:p>
        </p:txBody>
      </p:sp>
      <p:sp>
        <p:nvSpPr>
          <p:cNvPr id="7" name="Text 3"/>
          <p:cNvSpPr txBox="1"/>
          <p:nvPr/>
        </p:nvSpPr>
        <p:spPr>
          <a:xfrm>
            <a:off x="5951418" y="3264647"/>
            <a:ext cx="2400300" cy="104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Исконная лексика тяготеет к базовым жизненным темам, а заимствования — к сферам новых достижений и городской культуры.
</a:t>
            </a:r>
            <a:endParaRPr lang="en-US" sz="900" dirty="0"/>
          </a:p>
        </p:txBody>
      </p:sp>
      <p:sp>
        <p:nvSpPr>
          <p:cNvPr id="8" name="Text 4"/>
          <p:cNvSpPr txBox="1"/>
          <p:nvPr/>
        </p:nvSpPr>
        <p:spPr>
          <a:xfrm>
            <a:off x="775200" y="4130424"/>
            <a:ext cx="3648600" cy="179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682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Обобщение по примерам из учебного материала; схема носит иллюстративный характер.
</a:t>
            </a:r>
            <a:endParaRPr lang="en-US" sz="682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775200" y="544625"/>
            <a:ext cx="7569900" cy="681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словари помогают узнать происхождение слова
</a:t>
            </a:r>
            <a:endParaRPr lang="en-US" sz="2200" dirty="0"/>
          </a:p>
        </p:txBody>
      </p:sp>
      <p:sp>
        <p:nvSpPr>
          <p:cNvPr id="4" name="Text 1"/>
          <p:cNvSpPr txBox="1"/>
          <p:nvPr/>
        </p:nvSpPr>
        <p:spPr>
          <a:xfrm>
            <a:off x="775200" y="1690850"/>
            <a:ext cx="5237100" cy="681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Этимологический словарь показывает, откуда пришло слово, через какие языки оно могло пройти и как менялось его звучание или значение.
</a:t>
            </a:r>
            <a:endParaRPr lang="en-US" sz="1000" dirty="0"/>
          </a:p>
        </p:txBody>
      </p:sp>
      <p:sp>
        <p:nvSpPr>
          <p:cNvPr id="5" name="Text 2"/>
          <p:cNvSpPr txBox="1"/>
          <p:nvPr/>
        </p:nvSpPr>
        <p:spPr>
          <a:xfrm>
            <a:off x="8502171" y="4758850"/>
            <a:ext cx="39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622" dirty="0"/>
          </a:p>
        </p:txBody>
      </p:sp>
      <p:sp>
        <p:nvSpPr>
          <p:cNvPr id="6" name="Text 3"/>
          <p:cNvSpPr txBox="1"/>
          <p:nvPr/>
        </p:nvSpPr>
        <p:spPr>
          <a:xfrm>
            <a:off x="775200" y="3079088"/>
            <a:ext cx="3197100" cy="1239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Толковый словарь помогает понять смысл слова в современном языке, а орфографический — проверить его правильное написание и ударение.
</a:t>
            </a:r>
            <a:endParaRPr lang="en-US" sz="1000" dirty="0"/>
          </a:p>
        </p:txBody>
      </p:sp>
      <p:sp>
        <p:nvSpPr>
          <p:cNvPr id="7" name="Text 4"/>
          <p:cNvSpPr txBox="1"/>
          <p:nvPr/>
        </p:nvSpPr>
        <p:spPr>
          <a:xfrm>
            <a:off x="5148000" y="3079088"/>
            <a:ext cx="3197100" cy="1239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 рядом со словом есть помета о происхождении, можно узнать, относится ли оно к исконно русской лексике или является заимствованным.
</a:t>
            </a:r>
            <a:endParaRPr lang="en-US" sz="10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775200" y="544625"/>
            <a:ext cx="7569900" cy="681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рассказывает история слов
</a:t>
            </a:r>
            <a:endParaRPr lang="en-US" sz="2200" dirty="0"/>
          </a:p>
        </p:txBody>
      </p:sp>
      <p:sp>
        <p:nvSpPr>
          <p:cNvPr id="4" name="Text 1"/>
          <p:cNvSpPr txBox="1"/>
          <p:nvPr/>
        </p:nvSpPr>
        <p:spPr>
          <a:xfrm>
            <a:off x="704825" y="1884650"/>
            <a:ext cx="2046900" cy="2508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 словам можно увидеть, как жили люди: что они обменивали, чем торговали, куда путешествовали и с какими народами общались.
</a:t>
            </a:r>
            <a:endParaRPr lang="en-US" sz="1000" dirty="0"/>
          </a:p>
        </p:txBody>
      </p:sp>
      <p:sp>
        <p:nvSpPr>
          <p:cNvPr id="5" name="Text 2"/>
          <p:cNvSpPr txBox="1"/>
          <p:nvPr/>
        </p:nvSpPr>
        <p:spPr>
          <a:xfrm>
            <a:off x="3548550" y="1884650"/>
            <a:ext cx="2046900" cy="2508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лексике отражаются важные события истории — научные открытия, культурные влияния, новые занятия и предметы, которые приходили в жизнь общества.
</a:t>
            </a:r>
            <a:endParaRPr lang="en-US" sz="1000" dirty="0"/>
          </a:p>
        </p:txBody>
      </p:sp>
      <p:sp>
        <p:nvSpPr>
          <p:cNvPr id="6" name="Text 3"/>
          <p:cNvSpPr txBox="1"/>
          <p:nvPr/>
        </p:nvSpPr>
        <p:spPr>
          <a:xfrm>
            <a:off x="6392275" y="1884650"/>
            <a:ext cx="2046900" cy="2508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Поэтому язык хранит память народа: в нём рядом живут древние славянские корни и слова, пришедшие из других языков и давно ставшие привычными.
</a:t>
            </a:r>
            <a:endParaRPr lang="en-US" sz="1000" dirty="0"/>
          </a:p>
        </p:txBody>
      </p:sp>
      <p:sp>
        <p:nvSpPr>
          <p:cNvPr id="7" name="Text 4"/>
          <p:cNvSpPr txBox="1"/>
          <p:nvPr/>
        </p:nvSpPr>
        <p:spPr>
          <a:xfrm>
            <a:off x="8502171" y="4758850"/>
            <a:ext cx="39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622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1121700" y="2963292"/>
            <a:ext cx="7668600" cy="1872217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1011000" y="863267"/>
            <a:ext cx="6810300" cy="721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Язык живёт благодаря своим корням и новым словам
</a:t>
            </a:r>
            <a:endParaRPr lang="en-US" sz="2200" dirty="0"/>
          </a:p>
        </p:txBody>
      </p:sp>
      <p:sp>
        <p:nvSpPr>
          <p:cNvPr id="5" name="Text 1"/>
          <p:cNvSpPr txBox="1"/>
          <p:nvPr/>
        </p:nvSpPr>
        <p:spPr>
          <a:xfrm>
            <a:off x="1011000" y="1657292"/>
            <a:ext cx="4395600" cy="7746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Исконные слова сохраняют память о древней истории русского языка, а заимствованные помогают называть новые явления. Вместе они делают речь точной, богатой и живой.
</a:t>
            </a:r>
            <a:endParaRPr lang="en-US" sz="10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2026-05-23T09:16:33Z</dcterms:created>
  <dcterms:modified xsi:type="dcterms:W3CDTF">2026-05-23T09:16:33Z</dcterms:modified>
</cp:coreProperties>
</file>