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09925" y="1336673"/>
            <a:ext cx="44736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Numerals: числа и числительные в английском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409925" y="270000"/>
            <a:ext cx="6435300" cy="47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09925" y="3326200"/>
            <a:ext cx="5728500" cy="10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Числа, даты и порядок в одном языке.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9225" y="1659711"/>
            <a:ext cx="2812500" cy="19061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2678100" cy="23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вокруг нас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195900" y="2834825"/>
            <a:ext cx="2678100" cy="20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помогают читать даты, счета, адреса и места в списках. Чтобы уверенно пользоваться английским, важно узнавать шаблоны, исключения и две системы записи чисел.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типа числительных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50725" y="2763125"/>
            <a:ext cx="3751200" cy="10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Cardinal numerals отвечают на вопрос «сколько?»: one, two, three. Их используют для подсчёта предметов, обозначения количества, возраста и обычных чисел в тексте.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50725" y="2133225"/>
            <a:ext cx="3751200" cy="5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числа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5122925" y="2763125"/>
            <a:ext cx="3751200" cy="10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Ordinal numerals отвечают на вопрос «какой по счёту?»: first, second, third. Они нужны для дат, мест в соревнованиях, номеров этажей и глав книги.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5122925" y="2133225"/>
            <a:ext cx="3751200" cy="5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числа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278274"/>
            <a:ext cx="8604000" cy="21636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числа 0–20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система числительных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 — основа всей системы счёта в английском. Особое внимание стоит уделить числам от 13 до 19: именно они чаще всего вызывают ошибки.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формы нужно выучить отдельно, а окончание -teen помогает распознавать числа от 13 до 19.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165058"/>
            <a:ext cx="4637700" cy="1534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и частые ошибки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орфография числительных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образуются по устойчивой модели и помогают быстро строить большие числа. Здесь особенно важно не путать похожие формы и помнить написание forty без буквы u.
</a:t>
            </a:r>
            <a:endParaRPr lang="en-US" sz="1301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звучания часто сбивает с толку, поэтому teen и -ty нужно различать на слух и в письме.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составных чисел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записи составных чисел 21–99 повторяется почти без изменений.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3500" y="270000"/>
            <a:ext cx="3878100" cy="13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Сотни и тысячи: базовые модели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660425" y="1574301"/>
            <a:ext cx="4213508" cy="4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Сотни строятся по простой схеме: one hundred, two hundred, three hundred. Основа остаётся неизменной, а число перед словом hundred показывает количество сотен.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60425" y="1171779"/>
            <a:ext cx="4213508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Сотни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0425" y="3938851"/>
            <a:ext cx="4213508" cy="4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образуются аналогично: one thousand, two thousand. Когда число становится больше, к этой модели добавляются сотни, десятки и единицы по обычным правилам.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660425" y="3536329"/>
            <a:ext cx="4213508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4660425" y="2756576"/>
            <a:ext cx="4213508" cy="4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британском варианте часто появляется and: one hundred and five. В американском английском эта часть может опускаться, но смысл остаётся тем же.
</a:t>
            </a:r>
            <a:endParaRPr lang="en-US" sz="1000" dirty="0"/>
          </a:p>
        </p:txBody>
      </p:sp>
      <p:sp>
        <p:nvSpPr>
          <p:cNvPr id="12" name="Text 7"/>
          <p:cNvSpPr txBox="1"/>
          <p:nvPr/>
        </p:nvSpPr>
        <p:spPr>
          <a:xfrm>
            <a:off x="4660425" y="2354054"/>
            <a:ext cx="4213508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 с and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 и миллиард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67275"/>
            <a:ext cx="2354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масштабы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470846"/>
            <a:ext cx="2354400" cy="14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million и billion используются для очень больших чисел: one million, five million, two billion. Они помогают кратко обозначать масштаб без длинной записи цифрами.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19600" y="1867275"/>
            <a:ext cx="2354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модель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519600" y="2470846"/>
            <a:ext cx="2354400" cy="14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ошибаться, достаточно помнить правило: число стоит перед словом million или billion, а не наоборот. Так запись выглядит естественно и грамотно.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394800" y="1867275"/>
            <a:ext cx="2354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множественного окончания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394800" y="2470846"/>
            <a:ext cx="2354400" cy="14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числительного эти слова обычно остаются в единственном числе: two million people, three billion dollars. Форма millions или billions здесь не нужна.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7508" y="2199550"/>
            <a:ext cx="4088984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1–20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грамматика порядковых числительных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особенно важны для дат и нумерации. Первые три формы нестандартны, а дальше система становится более предсказуемой.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три формы нужно запомнить отдельно, а большинство остальных образуется по общему правилу.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0300" y="270000"/>
            <a:ext cx="3537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99050" y="2019025"/>
            <a:ext cx="33648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большинства порядковых числительных к основе добавляется -th, а отдельные формы нужно запомнить.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04619" y="4534725"/>
            <a:ext cx="41616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грамматика (правило образования порядковых числительных)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4475" y="2103225"/>
            <a:ext cx="36846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4700" dirty="0"/>
          </a:p>
        </p:txBody>
      </p:sp>
      <p:sp>
        <p:nvSpPr>
          <p:cNvPr id="9" name="Text 4"/>
          <p:cNvSpPr txBox="1"/>
          <p:nvPr/>
        </p:nvSpPr>
        <p:spPr>
          <a:xfrm>
            <a:off x="4914475" y="3054250"/>
            <a:ext cx="36846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обычную модель с окончанием -th.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0300" y="270000"/>
            <a:ext cx="3537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99050" y="2019025"/>
            <a:ext cx="33648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у порядковых числительных четыре основных окончания, и выбор зависит от последней цифры или особого случая.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04619" y="4534725"/>
            <a:ext cx="41616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образования порядковых числительных в английском языке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4475" y="2103225"/>
            <a:ext cx="36846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4700" dirty="0"/>
          </a:p>
        </p:txBody>
      </p:sp>
      <p:sp>
        <p:nvSpPr>
          <p:cNvPr id="9" name="Text 4"/>
          <p:cNvSpPr txBox="1"/>
          <p:nvPr/>
        </p:nvSpPr>
        <p:spPr>
          <a:xfrm>
            <a:off x="4914475" y="3054250"/>
            <a:ext cx="36846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окончания помогают правильно записывать порядковые числа.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порядковые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50725" y="2763125"/>
            <a:ext cx="3751200" cy="10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датах порядковые числительные показывают день месяца: April 3rd, June 21st, the 1st of May. Они помогают быстро понять, какой именно день указан в записи.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50725" y="2133225"/>
            <a:ext cx="3751200" cy="5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5122925" y="2763125"/>
            <a:ext cx="3751200" cy="10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также используются для мест и структуры текста: first place, second floor, third chapter. С ними легко читать очередность, нумерацию и результаты соревнований.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5122925" y="2133225"/>
            <a:ext cx="3751200" cy="5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и разделы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980914"/>
            <a:ext cx="4637700" cy="19028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символы римских цифр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цифры: стандартные символы и их значения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символов римской системы дают основу для записи чисел от 1 до 1000 и выше.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запись строится на небольшом наборе знаков, которые комбинируются по правилам сложения и вычитания.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Аддитивный принцип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записи римских чисел по аддитивному принципу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в римских цифрах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356531" y="2105635"/>
            <a:ext cx="1410900" cy="6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вычитания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56506" y="2811685"/>
            <a:ext cx="1410900" cy="13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меньший знак стоит перед большим, значение вычитается: IV читается как 4, а IX — как 9. Это основной способ записи компактных чисел.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7376556" y="2105635"/>
            <a:ext cx="1410900" cy="6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приём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7376531" y="2811685"/>
            <a:ext cx="1410900" cy="13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тренировки полезно сравнивать римскую форму с арабским числом и сразу искать стандартные знаки перед следующим по величине символом.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5621550" y="2105635"/>
            <a:ext cx="1410900" cy="6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проверять
</a:t>
            </a:r>
            <a:endParaRPr lang="en-US" sz="1100" dirty="0"/>
          </a:p>
        </p:txBody>
      </p:sp>
      <p:sp>
        <p:nvSpPr>
          <p:cNvPr id="20" name="Text 7"/>
          <p:cNvSpPr txBox="1"/>
          <p:nvPr/>
        </p:nvSpPr>
        <p:spPr>
          <a:xfrm>
            <a:off x="5621525" y="2811685"/>
            <a:ext cx="1410900" cy="13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должна оставаться логичной и краткой. Если число можно выразить через привычную субтрактивную пару, именно её и используют в официальной записи.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866544" y="2105635"/>
            <a:ext cx="1410900" cy="6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варианты
</a:t>
            </a:r>
            <a:endParaRPr lang="en-US" sz="1100" dirty="0"/>
          </a:p>
        </p:txBody>
      </p:sp>
      <p:sp>
        <p:nvSpPr>
          <p:cNvPr id="22" name="Text 9"/>
          <p:cNvSpPr txBox="1"/>
          <p:nvPr/>
        </p:nvSpPr>
        <p:spPr>
          <a:xfrm>
            <a:off x="3866519" y="2811685"/>
            <a:ext cx="1410900" cy="13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 допустимые комбинации. Формы вроде IL или IC не считаются правильными, потому что римская запись подчиняется строгим стандартным парам.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2111538" y="2105635"/>
            <a:ext cx="1410900" cy="6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пары
</a:t>
            </a:r>
            <a:endParaRPr lang="en-US" sz="1100" dirty="0"/>
          </a:p>
        </p:txBody>
      </p:sp>
      <p:sp>
        <p:nvSpPr>
          <p:cNvPr id="24" name="Text 11"/>
          <p:cNvSpPr txBox="1"/>
          <p:nvPr/>
        </p:nvSpPr>
        <p:spPr>
          <a:xfrm>
            <a:off x="2111513" y="2811685"/>
            <a:ext cx="1410900" cy="13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 же модель работает в сочетаниях XL, XC, CD и CM. Она помогает записывать 40, 90, 400 и 900 без лишних повторов символов.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3500" y="270000"/>
            <a:ext cx="3878100" cy="13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Арабские и римские: в чём разница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660425" y="1574301"/>
            <a:ext cx="4213508" cy="4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Арабские цифры удобны для вычислений, больших чисел и повседневной записи. Римские цифры чаще служат для коротких обозначений, где важна традиция, а не скорость счёта.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60425" y="1171779"/>
            <a:ext cx="4213508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Назначение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0425" y="3938851"/>
            <a:ext cx="4213508" cy="4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различать само число и его чтение. Например, 14 может быть written как fourteen, но в римской записи это уже XIV — другой способ обозначения.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660425" y="3536329"/>
            <a:ext cx="4213508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и чтение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4660425" y="2756576"/>
            <a:ext cx="4213508" cy="4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римской системы нет нуля, поэтому она плохо подходит для арифметики и длинных чисел. Арабская запись, напротив, легко поддерживает современные вычисления и сортировку.
</a:t>
            </a:r>
            <a:endParaRPr lang="en-US" sz="1000" dirty="0"/>
          </a:p>
        </p:txBody>
      </p:sp>
      <p:sp>
        <p:nvSpPr>
          <p:cNvPr id="12" name="Text 7"/>
          <p:cNvSpPr txBox="1"/>
          <p:nvPr/>
        </p:nvSpPr>
        <p:spPr>
          <a:xfrm>
            <a:off x="4660425" y="2354054"/>
            <a:ext cx="4213508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5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Мини-тренажёр: арабские числа в английский
</a:t>
            </a:r>
            <a:endParaRPr lang="en-US" sz="2865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английских форм по разрядам и типовым моделям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Мини-тренажёр: английский в цифры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английских форм с цифровой записью и правилами чтения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8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Мини-тренажёр: арабские и римские числа
</a:t>
            </a:r>
            <a:endParaRPr lang="en-US" sz="2868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чисел по стандартным римским моделям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09925" y="1344275"/>
            <a:ext cx="6435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без ошибок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4811100" y="3224350"/>
            <a:ext cx="40629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4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вы можете различать количественные и порядковые числительные, уверенно ставить окончания и читать римские цифры по правилам. Главное — замечать шаблоны и не смешивать разные системы записи.
</a:t>
            </a:r>
            <a:endParaRPr lang="en-US" sz="153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2026-07-25T20:04:58Z</dcterms:created>
  <dcterms:modified xsi:type="dcterms:W3CDTF">2026-07-25T20:04:58Z</dcterms:modified>
</cp:coreProperties>
</file>