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jpeg"/><Relationship Id="rId3" Type="http://schemas.openxmlformats.org/officeDocument/2006/relationships/image" Target="../media/image-7-3.png"/><Relationship Id="rId4" Type="http://schemas.openxmlformats.org/officeDocument/2006/relationships/image" Target="../media/image-7-4.jpe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jpeg"/><Relationship Id="rId3" Type="http://schemas.openxmlformats.org/officeDocument/2006/relationships/image" Target="../media/image-14-3.jpeg"/><Relationship Id="rId4" Type="http://schemas.openxmlformats.org/officeDocument/2006/relationships/image" Target="../media/image-14-4.jpe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1574" y="909450"/>
            <a:ext cx="3223953" cy="33246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701450" y="2432550"/>
            <a:ext cx="3902400" cy="97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039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Идиомы с “self”: основные темы и значение
</a:t>
            </a:r>
            <a:pPr algn="l" indent="0" marL="0">
              <a:lnSpc>
                <a:spcPct val="90000"/>
              </a:lnSpc>
              <a:buNone/>
            </a:pPr>
            <a:r>
              <a:rPr lang="en-US" sz="2039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Обзор ключевых идиом с self, раскрывающих личные качества и самосознание.
</a:t>
            </a:r>
            <a:endParaRPr lang="en-US" sz="2039" dirty="0"/>
          </a:p>
        </p:txBody>
      </p:sp>
      <p:sp>
        <p:nvSpPr>
          <p:cNvPr id="6" name="Text 1"/>
          <p:cNvSpPr txBox="1"/>
          <p:nvPr/>
        </p:nvSpPr>
        <p:spPr>
          <a:xfrm>
            <a:off x="4701450" y="4215550"/>
            <a:ext cx="4130700" cy="623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2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47450" y="933679"/>
            <a:ext cx="3506400" cy="332149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91775" y="2381075"/>
            <a:ext cx="3994500" cy="1934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Идиомы с self популярны в британском и американском вариантах, особенно в разговорной речи, соцсетях и книгах, отражая личную ответственность и самосознание.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00" dirty="0"/>
          </a:p>
        </p:txBody>
      </p:sp>
      <p:sp>
        <p:nvSpPr>
          <p:cNvPr id="8" name="Text 2"/>
          <p:cNvSpPr txBox="1"/>
          <p:nvPr/>
        </p:nvSpPr>
        <p:spPr>
          <a:xfrm>
            <a:off x="491775" y="480000"/>
            <a:ext cx="3994500" cy="138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идиом с “self” в современном английском языке
</a:t>
            </a:r>
            <a:endParaRPr lang="en-US" sz="26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2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34550" y="1881875"/>
            <a:ext cx="3296400" cy="95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Идиомы с self — устойчивые выражения, в которых self указывает на личность, внутренний мир или характеристики человека.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534550" y="3593350"/>
            <a:ext cx="7894500" cy="84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описывают внутренние качества, эмоции и отношение к себе и окружающим через образные выражения.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5132850" y="1881875"/>
            <a:ext cx="3296400" cy="95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таких идиом часто переносное, выходящее за буквальный смысл отдельных слов.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468900" y="480000"/>
            <a:ext cx="8206200" cy="60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представляют собой идиомы с “self”
</a:t>
            </a:r>
            <a:endParaRPr lang="en-US" sz="2600" dirty="0"/>
          </a:p>
        </p:txBody>
      </p:sp>
      <p:sp>
        <p:nvSpPr>
          <p:cNvPr id="9" name="Text 4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2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1775" y="1159279"/>
            <a:ext cx="4042500" cy="177254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55544" y="1159279"/>
            <a:ext cx="4042500" cy="1772542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1775" y="3445725"/>
            <a:ext cx="3918300" cy="68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5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Успех благодаря собственным силам
</a:t>
            </a:r>
            <a:pPr algn="l" indent="0" marL="0">
              <a:lnSpc>
                <a:spcPct val="115000"/>
              </a:lnSpc>
              <a:buNone/>
            </a:pPr>
            <a:r>
              <a:rPr lang="en-US" sz="113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29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Термин описывает человека, который достиг высот без внешней помощи — только упорным трудом. Это идеал самостоятельности и трудолюбия в культуре англоговорящих стран.
</a:t>
            </a:r>
            <a:endParaRPr lang="en-US" sz="1055" dirty="0"/>
          </a:p>
        </p:txBody>
      </p:sp>
      <p:sp>
        <p:nvSpPr>
          <p:cNvPr id="6" name="Text 1"/>
          <p:cNvSpPr txBox="1"/>
          <p:nvPr/>
        </p:nvSpPr>
        <p:spPr>
          <a:xfrm>
            <a:off x="4605275" y="3445725"/>
            <a:ext cx="3964800" cy="68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6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Известные примеры self-made men
</a:t>
            </a:r>
            <a:pPr algn="l" indent="0" marL="0">
              <a:lnSpc>
                <a:spcPct val="115000"/>
              </a:lnSpc>
              <a:buNone/>
            </a:pPr>
            <a:r>
              <a:rPr lang="en-US" sz="1282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Билл Гейтс и Опра Уинфри — классические примеры self-made людей, построивших карьеру с нуля благодаря настойчивости и таланту.
</a:t>
            </a:r>
            <a:endParaRPr lang="en-US" sz="1196" dirty="0"/>
          </a:p>
        </p:txBody>
      </p:sp>
      <p:sp>
        <p:nvSpPr>
          <p:cNvPr id="7" name="Text 2"/>
          <p:cNvSpPr txBox="1"/>
          <p:nvPr/>
        </p:nvSpPr>
        <p:spPr>
          <a:xfrm>
            <a:off x="8863475" y="4943400"/>
            <a:ext cx="305100" cy="84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00" dirty="0"/>
          </a:p>
        </p:txBody>
      </p:sp>
      <p:sp>
        <p:nvSpPr>
          <p:cNvPr id="8" name="Text 3"/>
          <p:cNvSpPr txBox="1"/>
          <p:nvPr/>
        </p:nvSpPr>
        <p:spPr>
          <a:xfrm>
            <a:off x="491775" y="480000"/>
            <a:ext cx="82062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идиомы “self-made man”
</a:t>
            </a:r>
            <a:endParaRPr lang="en-US" sz="26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2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47450" y="1276329"/>
            <a:ext cx="3506400" cy="332149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40000" y="1729475"/>
            <a:ext cx="3707700" cy="103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идиома призывает сохранять уникальность и не подстраиваться под других, что важно при стрессовых ситуациях или новых знакомствах.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540000" y="3440950"/>
            <a:ext cx="3707700" cy="103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социальном контексте она стала лозунгом аутентичности среди молодежи и чаще всего встречается в мотивационных сообщениях.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468900" y="480000"/>
            <a:ext cx="82062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“Be yourself” — совет быть собой
</a:t>
            </a:r>
            <a:endParaRPr lang="en-US" sz="2600" dirty="0"/>
          </a:p>
        </p:txBody>
      </p:sp>
      <p:sp>
        <p:nvSpPr>
          <p:cNvPr id="9" name="Text 3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2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4550" y="1786625"/>
            <a:ext cx="3296400" cy="9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Self-control — способность управлять эмоциями и поведением, не поддаваясь импульсам и сиюминутным желаниям.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534675" y="3498100"/>
            <a:ext cx="3296400" cy="9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Примеры: умение сдержать гнев или отказаться от вредных привычек, что способствует личному росту.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5132850" y="1786625"/>
            <a:ext cx="3296400" cy="9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навык помогает избегать конфликтов и принимать взвешенные решения, особенно в стрессовых ситуациях.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5132850" y="3498100"/>
            <a:ext cx="3296400" cy="9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обучении и психологии self-control рассматривается как важный компонент эмоционального интеллекта и зрелости личности.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468900" y="480000"/>
            <a:ext cx="82062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“Self-control”: значение и примеры
</a:t>
            </a:r>
            <a:endParaRPr lang="en-US" sz="2600" dirty="0"/>
          </a:p>
        </p:txBody>
      </p:sp>
      <p:sp>
        <p:nvSpPr>
          <p:cNvPr id="9" name="Text 5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1775" y="1110156"/>
            <a:ext cx="3918300" cy="251398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39075" y="1110156"/>
            <a:ext cx="3918300" cy="251398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863475" y="4943400"/>
            <a:ext cx="305100" cy="84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00" dirty="0"/>
          </a:p>
        </p:txBody>
      </p:sp>
      <p:sp>
        <p:nvSpPr>
          <p:cNvPr id="8" name="Text 1"/>
          <p:cNvSpPr txBox="1"/>
          <p:nvPr/>
        </p:nvSpPr>
        <p:spPr>
          <a:xfrm>
            <a:off x="491775" y="480000"/>
            <a:ext cx="82062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“Self-confidence” — уверенность в себе
</a:t>
            </a:r>
            <a:endParaRPr lang="en-US" sz="2600" dirty="0"/>
          </a:p>
        </p:txBody>
      </p:sp>
      <p:sp>
        <p:nvSpPr>
          <p:cNvPr id="9" name="Text 2"/>
          <p:cNvSpPr txBox="1"/>
          <p:nvPr/>
        </p:nvSpPr>
        <p:spPr>
          <a:xfrm>
            <a:off x="491775" y="3966075"/>
            <a:ext cx="3918300" cy="55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17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self-confidence в достижениях
</a:t>
            </a:r>
            <a:pPr algn="l" indent="0" marL="0">
              <a:lnSpc>
                <a:spcPct val="115000"/>
              </a:lnSpc>
              <a:buNone/>
            </a:pPr>
            <a:r>
              <a:rPr lang="en-US" sz="695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6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Уверенные в себе люди чаще рискуют и пробуют новое, что помогает им добиваться успехов в учебе и спорте.
</a:t>
            </a:r>
            <a:endParaRPr lang="en-US" sz="1217" dirty="0"/>
          </a:p>
        </p:txBody>
      </p:sp>
      <p:sp>
        <p:nvSpPr>
          <p:cNvPr id="10" name="Text 3"/>
          <p:cNvSpPr txBox="1"/>
          <p:nvPr/>
        </p:nvSpPr>
        <p:spPr>
          <a:xfrm>
            <a:off x="4739075" y="3966075"/>
            <a:ext cx="3918300" cy="55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Известные личности с выраженной уверенностью
</a:t>
            </a:r>
            <a:pPr algn="l" indent="0" marL="0">
              <a:lnSpc>
                <a:spcPct val="115000"/>
              </a:lnSpc>
              <a:buNone/>
            </a:pPr>
            <a:r>
              <a:rPr lang="en-US" sz="646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8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Например, Майкл Джордан и Эмма Уотсон демонстрируют self-confidence, мотивируя подростков не бояться проявлять свои способности.
</a:t>
            </a:r>
            <a:endParaRPr lang="en-US" sz="1131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4000" y="1627448"/>
            <a:ext cx="4007700" cy="243035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253500" y="3709582"/>
            <a:ext cx="3400500" cy="460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Google Ngram; British Council, 2024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5253500" y="1516757"/>
            <a:ext cx="34005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Наблюдается заметный рост интереса к self-confidence и self-esteem, особенно среди молодежи.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5253500" y="2516657"/>
            <a:ext cx="3400500" cy="84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употребления отражает акцент на личностное развитие и психическую устойчивость в современном обществе.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491775" y="480000"/>
            <a:ext cx="8206200" cy="71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Популярность идиом с “self” в современных текстах
</a:t>
            </a:r>
            <a:endParaRPr lang="en-US" sz="2600" dirty="0"/>
          </a:p>
        </p:txBody>
      </p:sp>
      <p:sp>
        <p:nvSpPr>
          <p:cNvPr id="9" name="Text 4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2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06050" y="1972725"/>
            <a:ext cx="2355900" cy="133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Self-esteem — отношение человека к собственной ценности и возможностям, влияющее на его поведение и мотивацию.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3394050" y="1972725"/>
            <a:ext cx="2355900" cy="133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Высокая самооценка помогает лучше выстраивать отношения со сверстниками и достигать поставленных целей.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6096575" y="1972725"/>
            <a:ext cx="2320500" cy="133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Низкий уровень самооценки может привести к замкнутости и трудностям в коммуникации, особенно у подростков.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468900" y="480000"/>
            <a:ext cx="8206200" cy="91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“Self-esteem” — значение и последствия
</a:t>
            </a:r>
            <a:endParaRPr lang="en-US" sz="2600" dirty="0"/>
          </a:p>
        </p:txBody>
      </p:sp>
      <p:sp>
        <p:nvSpPr>
          <p:cNvPr id="9" name="Text 4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15015" y="1394038"/>
            <a:ext cx="4713969" cy="2253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791000" y="3836733"/>
            <a:ext cx="3813000" cy="77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Аналоги показывают близость культурного восприятия понятий, способствуя успешному обучению и пониманию.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540000" y="4644025"/>
            <a:ext cx="8064000" cy="23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Oxford Dictionary, 2024
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540000" y="3836733"/>
            <a:ext cx="3813000" cy="77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Большинство idioms имеют прямые русские аналоги, что облегчает восприятие и запоминание учащимися.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491775" y="480000"/>
            <a:ext cx="8206200" cy="73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идиом с “self” и русских аналогов
</a:t>
            </a:r>
            <a:endParaRPr lang="en-US" sz="2600" dirty="0"/>
          </a:p>
        </p:txBody>
      </p:sp>
      <p:sp>
        <p:nvSpPr>
          <p:cNvPr id="8" name="Text 4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44450" y="1462375"/>
            <a:ext cx="7673400" cy="63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Идиома описывает человека, сосредоточенного на собственных интересах и потребностях, часто не учитывающего чувства и желания окружающих.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468900" y="480000"/>
            <a:ext cx="8206200" cy="63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“Self-centered” — эгоцентричный
</a:t>
            </a:r>
            <a:endParaRPr lang="en-US" sz="2600" dirty="0"/>
          </a:p>
        </p:txBody>
      </p:sp>
      <p:sp>
        <p:nvSpPr>
          <p:cNvPr id="6" name="Text 2"/>
          <p:cNvSpPr txBox="1"/>
          <p:nvPr/>
        </p:nvSpPr>
        <p:spPr>
          <a:xfrm>
            <a:off x="744450" y="2254010"/>
            <a:ext cx="7673400" cy="63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подростковой среде термин употребляется для обозначения чрезмерного эгоизма, мешающего строить гармоничные отношения и дружбу.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744450" y="3045646"/>
            <a:ext cx="7673400" cy="63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Эгоцентричные люди могут вызывать конфликты, поскольку их поведение воспринимается как невнимательное и несправедливое.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744450" y="3837281"/>
            <a:ext cx="7673400" cy="63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Понимание этого выражения помогает подросткам обсуждать и анализировать личные и социальные проблемы в общении.
</a:t>
            </a:r>
            <a:endParaRPr lang="en-US" sz="1000" dirty="0"/>
          </a:p>
        </p:txBody>
      </p:sp>
      <p:sp>
        <p:nvSpPr>
          <p:cNvPr id="9" name="Text 5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88306" y="1309125"/>
            <a:ext cx="2382188" cy="316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20350" y="1653050"/>
            <a:ext cx="2410200" cy="19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явление, при котором ожидания человека оказывают влияние на поведение и ситуации, таким образом реализуя эти ожидания. Человек может неосознанно способствовать осуществлению своих прогнозов.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6028075" y="1653050"/>
            <a:ext cx="2410200" cy="19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Примером служит студент, уверенный в провале на экзамене, что ведёт к ухудшению подготовки и снижению результатов из-за переживаний и сниженной мотивации.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468900" y="480000"/>
            <a:ext cx="8206200" cy="60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“Self-fulfilling prophecy” — самосбывающееся пророчество
</a:t>
            </a:r>
            <a:endParaRPr lang="en-US" sz="2600" dirty="0"/>
          </a:p>
        </p:txBody>
      </p:sp>
      <p:sp>
        <p:nvSpPr>
          <p:cNvPr id="9" name="Text 3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2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94452" y="1808050"/>
            <a:ext cx="2665996" cy="1885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362275" y="3523900"/>
            <a:ext cx="3335700" cy="40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Oxford Dictionary, 2024
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5362225" y="1792000"/>
            <a:ext cx="3335700" cy="65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демонстрирует пять распространённых идиом с self, объясняя их значения и области применения в повседневной жизни школьников.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5362225" y="2689225"/>
            <a:ext cx="3335700" cy="59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Каждая идиома отражает определённый аспект личности и помогает подросткам лучше понимать и описывать себя и окружающих.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491775" y="480000"/>
            <a:ext cx="8206200" cy="84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Краткий глоссарий: ключевые идиомы с “self”
</a:t>
            </a:r>
            <a:endParaRPr lang="en-US" sz="2600" dirty="0"/>
          </a:p>
        </p:txBody>
      </p:sp>
      <p:sp>
        <p:nvSpPr>
          <p:cNvPr id="10" name="Text 4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2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1750" y="1157761"/>
            <a:ext cx="2681700" cy="177557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54003" y="1157761"/>
            <a:ext cx="2681700" cy="177557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16250" y="1157761"/>
            <a:ext cx="2681700" cy="177557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863475" y="4943400"/>
            <a:ext cx="305100" cy="84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00" dirty="0"/>
          </a:p>
        </p:txBody>
      </p:sp>
      <p:sp>
        <p:nvSpPr>
          <p:cNvPr id="8" name="Text 1"/>
          <p:cNvSpPr txBox="1"/>
          <p:nvPr/>
        </p:nvSpPr>
        <p:spPr>
          <a:xfrm>
            <a:off x="491775" y="480000"/>
            <a:ext cx="82062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“Self-help books”: книги для саморазвития
</a:t>
            </a:r>
            <a:endParaRPr lang="en-US" sz="2600" dirty="0"/>
          </a:p>
        </p:txBody>
      </p:sp>
      <p:sp>
        <p:nvSpPr>
          <p:cNvPr id="9" name="Text 2"/>
          <p:cNvSpPr txBox="1"/>
          <p:nvPr/>
        </p:nvSpPr>
        <p:spPr>
          <a:xfrm>
            <a:off x="491775" y="3445725"/>
            <a:ext cx="2681700" cy="7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98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Дейл Карнеги — мастер общения
</a:t>
            </a:r>
            <a:pPr algn="l" indent="0" marL="0">
              <a:lnSpc>
                <a:spcPct val="115000"/>
              </a:lnSpc>
              <a:buNone/>
            </a:pPr>
            <a:r>
              <a:rPr lang="en-US" sz="1075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68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книге «Как завоёвывать друзей и оказывать влияние на людей» рассказываются техники улучшения социальных навыков и уверенности в общении, что полезно подросткам в школе и жизни.
</a:t>
            </a:r>
            <a:endParaRPr lang="en-US" sz="998" dirty="0"/>
          </a:p>
        </p:txBody>
      </p:sp>
      <p:sp>
        <p:nvSpPr>
          <p:cNvPr id="10" name="Text 3"/>
          <p:cNvSpPr txBox="1"/>
          <p:nvPr/>
        </p:nvSpPr>
        <p:spPr>
          <a:xfrm>
            <a:off x="3254000" y="3438000"/>
            <a:ext cx="2681700" cy="7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98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Стивен Кови и привычки успеха
</a:t>
            </a:r>
            <a:pPr algn="l" indent="0" marL="0">
              <a:lnSpc>
                <a:spcPct val="115000"/>
              </a:lnSpc>
              <a:buNone/>
            </a:pPr>
            <a:r>
              <a:rPr lang="en-US" sz="1075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68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Работа «7 навыков высокоэффективных людей» содержит практические рекомендации по развитию ответственности и управления временем, что поддерживает личностный рост молодых читателей.
</a:t>
            </a:r>
            <a:endParaRPr lang="en-US" sz="998" dirty="0"/>
          </a:p>
        </p:txBody>
      </p:sp>
      <p:sp>
        <p:nvSpPr>
          <p:cNvPr id="11" name="Text 4"/>
          <p:cNvSpPr txBox="1"/>
          <p:nvPr/>
        </p:nvSpPr>
        <p:spPr>
          <a:xfrm>
            <a:off x="6016225" y="3438000"/>
            <a:ext cx="2681700" cy="7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Марк Мэнсон и современный взгляд на жизнь
</a:t>
            </a:r>
            <a:pPr algn="l" indent="0" marL="0">
              <a:lnSpc>
                <a:spcPct val="115000"/>
              </a:lnSpc>
              <a:buNone/>
            </a:pPr>
            <a:r>
              <a:rPr lang="en-US" sz="1062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59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«Тонкое искусство пофигизма» предлагает нестандартный подход к принятию себя и стресс-менеджменту, интересный подросткам, ищущим баланс и мотивацию.
</a:t>
            </a:r>
            <a:endParaRPr lang="en-US" sz="986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44450" y="1595175"/>
            <a:ext cx="7673400" cy="63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идиома описывает сильные эмоции, которые выходят за пределы обычного состояния человека — будь то радость, гнев или страх.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468900" y="480000"/>
            <a:ext cx="8206200" cy="69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“To be beside oneself” — быть вне себя
</a:t>
            </a:r>
            <a:endParaRPr lang="en-US" sz="2600" dirty="0"/>
          </a:p>
        </p:txBody>
      </p:sp>
      <p:sp>
        <p:nvSpPr>
          <p:cNvPr id="6" name="Text 2"/>
          <p:cNvSpPr txBox="1"/>
          <p:nvPr/>
        </p:nvSpPr>
        <p:spPr>
          <a:xfrm>
            <a:off x="744450" y="2653675"/>
            <a:ext cx="7673400" cy="63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Пример: «быть вне себя от волнения» перед важным событием, что отражает интенсивность переживаний и эмоциональную вовлечённость.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744450" y="3708275"/>
            <a:ext cx="7673400" cy="63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Идиома помогает выразить эмоциональные состояния в рассказах и сочинениях, делая их живыми и запоминающимися.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4000" y="1627448"/>
            <a:ext cx="4007700" cy="243035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253500" y="3709582"/>
            <a:ext cx="3400500" cy="460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Опрос Pearson, 2022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5253500" y="1516757"/>
            <a:ext cx="34005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Старшеклассники проявляют значительно большую активность в употреблении идиом, особенно self-confidence, что связано с готовностью к публичным выступлениям и планированием целей.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5253500" y="2516657"/>
            <a:ext cx="3400500" cy="84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подтверждают, что развитие языковой компетенции и уверенности растёт с возрастом, важна поддержка на всех этапах обучения.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491775" y="480000"/>
            <a:ext cx="8206200" cy="71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Возраст использования идиом с “self” среди подростков
</a:t>
            </a:r>
            <a:endParaRPr lang="en-US" sz="2600" dirty="0"/>
          </a:p>
        </p:txBody>
      </p:sp>
      <p:sp>
        <p:nvSpPr>
          <p:cNvPr id="9" name="Text 4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2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15600" y="1755867"/>
            <a:ext cx="1912800" cy="181566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68900" y="1604375"/>
            <a:ext cx="2649900" cy="96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4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Идиома описывает состояние застенчивости и смущения, когда человек ощущает повышенное внимание или осуждение окружающих. Это нередко сопровождает подростков на школьных мероприятиях.
</a:t>
            </a:r>
            <a:endParaRPr lang="en-US" sz="1104" dirty="0"/>
          </a:p>
        </p:txBody>
      </p:sp>
      <p:sp>
        <p:nvSpPr>
          <p:cNvPr id="6" name="Text 1"/>
          <p:cNvSpPr txBox="1"/>
          <p:nvPr/>
        </p:nvSpPr>
        <p:spPr>
          <a:xfrm>
            <a:off x="6005175" y="3055625"/>
            <a:ext cx="2571300" cy="96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4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чувства могут влиять на выступления и социальное взаимодействие, вызывая стресс и желание избежать публичных ситуаций, что важно учитывать при работе с учениками.
</a:t>
            </a:r>
            <a:endParaRPr lang="en-US" sz="1104" dirty="0"/>
          </a:p>
        </p:txBody>
      </p:sp>
      <p:sp>
        <p:nvSpPr>
          <p:cNvPr id="7" name="Text 2"/>
          <p:cNvSpPr txBox="1"/>
          <p:nvPr/>
        </p:nvSpPr>
        <p:spPr>
          <a:xfrm>
            <a:off x="468900" y="480000"/>
            <a:ext cx="8206200" cy="65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“Self-conscious”: значение и применение
</a:t>
            </a:r>
            <a:endParaRPr lang="en-US" sz="2600" dirty="0"/>
          </a:p>
        </p:txBody>
      </p:sp>
      <p:sp>
        <p:nvSpPr>
          <p:cNvPr id="8" name="Text 3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2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68900" y="2061025"/>
            <a:ext cx="1798200" cy="215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Конец XIX века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Появление термина self-made в США отражает ценности самостоятельного достижения успеха через труд и усилия.
</a:t>
            </a:r>
            <a:endParaRPr lang="en-US" sz="1300" dirty="0"/>
          </a:p>
        </p:txBody>
      </p:sp>
      <p:sp>
        <p:nvSpPr>
          <p:cNvPr id="8" name="Text 1"/>
          <p:cNvSpPr txBox="1"/>
          <p:nvPr/>
        </p:nvSpPr>
        <p:spPr>
          <a:xfrm>
            <a:off x="2495875" y="2061025"/>
            <a:ext cx="1816500" cy="215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XX век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Сочетания self с прилагательными и существительными усиливают описание личностных характеристик в английском языке.
</a:t>
            </a:r>
            <a:endParaRPr lang="en-US" sz="1300" dirty="0"/>
          </a:p>
        </p:txBody>
      </p:sp>
      <p:sp>
        <p:nvSpPr>
          <p:cNvPr id="9" name="Text 2"/>
          <p:cNvSpPr txBox="1"/>
          <p:nvPr/>
        </p:nvSpPr>
        <p:spPr>
          <a:xfrm>
            <a:off x="4511425" y="2061025"/>
            <a:ext cx="1798200" cy="215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Конец XX — начало XXI века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Распространение идиом с self в психологии и педагогике способствует более точному выражению внутреннего опыта.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6526975" y="2061025"/>
            <a:ext cx="1798200" cy="215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Современность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Активное использование идиом с self в повседневном общении и образовательных контекстах поддерживает их популярность и развитие.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468900" y="480000"/>
            <a:ext cx="8206200" cy="7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формируются идиомы с “self”
</a:t>
            </a:r>
            <a:endParaRPr lang="en-US" sz="2600" dirty="0"/>
          </a:p>
        </p:txBody>
      </p:sp>
      <p:sp>
        <p:nvSpPr>
          <p:cNvPr id="12" name="Text 5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3150" y="1960991"/>
            <a:ext cx="7855800" cy="247576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40000" y="1290550"/>
            <a:ext cx="8084700" cy="33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между жизненными ситуациями, эмоциями и выбором идиом у школьников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540000" y="480000"/>
            <a:ext cx="8084700" cy="71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Применение идиом с “self” в ежедневной речи
</a:t>
            </a:r>
            <a:endParaRPr lang="en-US" sz="2600" dirty="0"/>
          </a:p>
        </p:txBody>
      </p:sp>
      <p:sp>
        <p:nvSpPr>
          <p:cNvPr id="7" name="Text 2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2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40000" y="2038875"/>
            <a:ext cx="8032800" cy="241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изучения идиом с “self” для подростков
</a:t>
            </a:r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Освоение идиом с self расширяет словарный запас и углубляет понимание английского языка, развивает умение выражать эмоции и качества, что важно для успешной коммуникации и культурного развития школьников.
</a:t>
            </a:r>
            <a:endParaRPr lang="en-US" sz="2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2026-05-07T16:45:48Z</dcterms:created>
  <dcterms:modified xsi:type="dcterms:W3CDTF">2026-05-07T16:45:48Z</dcterms:modified>
</cp:coreProperties>
</file>