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7125" y="362514"/>
            <a:ext cx="4857000" cy="22055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720725"/>
            <a:ext cx="84240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Художественное своеобразие как признак литературного произведения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4486500"/>
            <a:ext cx="31215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729775"/>
            <a:ext cx="3121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форма текста раскрывает его смысл и неповторимость?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259" y="360000"/>
            <a:ext cx="2329482" cy="3885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2951700" cy="28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произведение непохожим на другие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75708" y="2571750"/>
            <a:ext cx="2623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Художественное своеобразие помогает увидеть, как тема, язык, композиция и авторская позиция создают уникальный мир текста, связанный с эпохой, направлением и индивидуальностью писателя.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1212" y="1038103"/>
            <a:ext cx="464400" cy="46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36762" y="1038103"/>
            <a:ext cx="406350" cy="46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1212" y="2989543"/>
            <a:ext cx="464400" cy="3715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07737" y="2943103"/>
            <a:ext cx="464400" cy="46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проявляется авторская индивидуальность
</a:t>
            </a:r>
            <a:endParaRPr lang="en-US" sz="2821" dirty="0"/>
          </a:p>
        </p:txBody>
      </p:sp>
      <p:sp>
        <p:nvSpPr>
          <p:cNvPr id="12" name="Text 2"/>
          <p:cNvSpPr txBox="1"/>
          <p:nvPr/>
        </p:nvSpPr>
        <p:spPr>
          <a:xfrm>
            <a:off x="559829" y="2106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возвращается к тем вопросам, которые для него особенно значимы, поэтому в его творчестве складывается собственный круг мотивов, конфликтов и жизненных наблюдений.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559646" y="156065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тем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906354" y="2106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характеры и поступки персонажей заметно, какие человеческие качества автор считает важными, а какие подвергает критике, и это влияет на общее звучание произведения.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4906171" y="155417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героя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59829" y="4011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 рассказа может быть ироничным, лирическим, трагическим или философским; именно он направляет читательское восприятие событий и помогает понять авторскую оценку.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559646" y="346565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повествования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906354" y="4011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Словарь, синтаксис, ритм фразы и повторяющиеся образы образуют почерк писателя, по которому можно отличить его текст даже без указания фамилии.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4906171" y="345917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Узнаваемый стиль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18250" y="1362593"/>
            <a:ext cx="5707500" cy="16944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50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Портрет, пейзаж, интерьер и деталь помогают сделать художественный мир зримым и эмоционально убедительным. Через них читатель не только видит сцену, но и чувствует её настроение.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создаются художественные образы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0575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и мотив связывают отдельные эпизоды в единую систему. Повторяющиеся образы дороги, дома, окна или света расширяют буквальный смысл и выводят текст на уровень обобщения.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640575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символы важны для смысла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60050" y="360000"/>
            <a:ext cx="8424000" cy="8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Образный мир произведения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художественного своеобразия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компонент работает не отдельно, а в связи с другими, поэтому смысл произведения раскрывается постепенно.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Максимальный эффект дают язык и образная система, но глубину обеспечивают композиция, проблематика и авторская позиция.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школьного курса литературы и теории литературы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и синтаксис задают тон произведения: книжные, разговорные или просторечные слова создают нужную среду, а короткие и длинные фразы помогают передать темп мысли и чувства.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Тропы и фигуры речи делают образ точнее и выразительнее. Метафора, эпитет, сравнение, антитеза и повтор не украшают текст формально, а помогают автору выразить сложную мысль.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Звуковая организация и интонация усиливают воздействие речи. Ритм, паузы, инверсия и повторяющиеся созвучия могут передавать напряжение, тревогу, спокойствие или торжественность.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как носитель художественного смысла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2021733"/>
            <a:ext cx="4684800" cy="22872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выразительности и их функции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какую художественную задачу выполняет каждое средство выразительности.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Выразительные средства значимы не по отдельности, а как система, усиливающая общий художественный эффект.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теории литературы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75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художественного своеобразия
</a:t>
            </a:r>
            <a:endParaRPr lang="en-US" sz="2175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 логике школьного анализа литературного произведения.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определяет, как читатель входит в текст: с какого события начинается действие, как распределяются сцены и где возникает главное напряжение конфликта.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типы композиции — линейная, кольцевая, зеркальная, фрагментарная, рамочная — по-разному организуют восприятие и помогают автору подчеркнуть идею произведения.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Завязка, развитие действия, кульминация и развязка работают вместе с повторами и лирическими отступлениями, создавая логику сюжета и направляя внимание читателя.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и организация художественного мира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5298" y="0"/>
            <a:ext cx="378730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793175"/>
            <a:ext cx="4857000" cy="12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Пейзаж, интерьер и художественная деталь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22150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помогает передать настроение героя и общий тон сцены: природа в литературе часто становится отражением внутреннего состояния человека или важным фоном для события.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898475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Интерьер и художественная деталь уточняют социальную среду, характер персонажа и скрытый конфликт. Один предмет, комната или пейзажный штрих нередко несут символический смысл.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художественных приемов по функции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прием может работать сразу в нескольких направлениях, усиливая образ, идею и ритм текста.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группы приемов взаимосвязаны: художественный эффект возникает не из отдельного средства, а из их сочетания.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теории литературы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850" y="1572310"/>
            <a:ext cx="468000" cy="416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6425" y="1546310"/>
            <a:ext cx="468000" cy="46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66425" y="3278960"/>
            <a:ext cx="468000" cy="46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5850" y="3325760"/>
            <a:ext cx="468000" cy="374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84240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и литературное направление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485850" y="215594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определяет, что выходит на первый план: чувство, событие или действие. От этого зависит способ построения образов, тип конфликта и характер художественного впечатления.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1073900" y="154571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Лирика, эпос, драма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766425" y="215594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Романтизм строится на исключительности героя, напряженной эмоциональности и противопоставлении мечты и реальности. Для него особенно важны контраст, символика и личностная интонация.
</a:t>
            </a:r>
            <a:endParaRPr lang="en-US" sz="1217" dirty="0"/>
          </a:p>
        </p:txBody>
      </p:sp>
      <p:sp>
        <p:nvSpPr>
          <p:cNvPr id="15" name="Text 4"/>
          <p:cNvSpPr txBox="1"/>
          <p:nvPr/>
        </p:nvSpPr>
        <p:spPr>
          <a:xfrm>
            <a:off x="5354475" y="154571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Романтизм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4766425" y="388859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Символизм усиливает многозначность образов, а модернизм ищет новые формы выражения сознания. В обоих случаях художественное своеобразие заметно уже на уровне поэтики.
</a:t>
            </a:r>
            <a:endParaRPr lang="en-US" sz="1300" dirty="0"/>
          </a:p>
        </p:txBody>
      </p:sp>
      <p:sp>
        <p:nvSpPr>
          <p:cNvPr id="17" name="Text 6"/>
          <p:cNvSpPr txBox="1"/>
          <p:nvPr/>
        </p:nvSpPr>
        <p:spPr>
          <a:xfrm>
            <a:off x="5354475" y="327836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Символизм и модернизм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85850" y="388859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Реализм стремится к жизненной достоверности, типическим характерам и связям между поступком и обстоятельствами. В центре внимания оказывается социальная и психологическая конкретность.
</a:t>
            </a:r>
            <a:endParaRPr lang="en-US" sz="1244" dirty="0"/>
          </a:p>
        </p:txBody>
      </p:sp>
      <p:sp>
        <p:nvSpPr>
          <p:cNvPr id="19" name="Text 8"/>
          <p:cNvSpPr txBox="1"/>
          <p:nvPr/>
        </p:nvSpPr>
        <p:spPr>
          <a:xfrm>
            <a:off x="1073900" y="327836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Реализм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Психологизм и конфликт как признаки глубины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Психологизм позволяет увидеть не только поступок героя, но и скрытые причины его поведения. Через монолог, паузу, жест и деталь писатель передает движение мысли и чувства.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5002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Толстого и Достоевского внутренний мир раскрывается через напряженное самонаблюдение и нравственный выбор. У Чехова важнейшую роль играет подтекст, когда главное остается между репликами.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78085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конфликт соединяет психологию персонажа с общей идеей произведения. Он помогает понять, почему текст вызывает не только интерес к сюжету, но и серьезное размышление.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6405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может быть внешним и внутренним, личным и социальным. Чем сложнее его структура, тем глубже воспринимается художественный мир и тем точнее проявляется авторская позиция.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725" y="360000"/>
            <a:ext cx="3671851" cy="442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40575" y="360000"/>
            <a:ext cx="4143300" cy="15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и мотив в художественной системе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354000" y="2571750"/>
            <a:ext cx="3429900" cy="98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не исчерпывается прямым значением предмета или явления. Он открывает дополнительный смысловой план и заставляет читателя соотносить конкретную деталь с более широкими жизненными и философскими вопросами.
</a:t>
            </a:r>
            <a:endParaRPr lang="en-US" sz="1290" dirty="0"/>
          </a:p>
        </p:txBody>
      </p:sp>
      <p:sp>
        <p:nvSpPr>
          <p:cNvPr id="8" name="Text 2"/>
          <p:cNvSpPr txBox="1"/>
          <p:nvPr/>
        </p:nvSpPr>
        <p:spPr>
          <a:xfrm>
            <a:off x="5354000" y="3799800"/>
            <a:ext cx="3429900" cy="98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 повторяется в разных эпизодах и связывает текст в единую смысловую цепь. Он помогает увидеть, как тема пути, памяти или одиночества постепенно формирует внутреннюю логику произведения.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художественное своеобразие влияет на восприятие читателя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сильное впечатление возникает, когда читатель одновременно чувствует образ, ритм и внутреннюю логику текста.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Художественное своеобразие работает как система воздействия: оно удерживает внимание, усиливает смысл и делает произведение личностно значимым.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литературы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2100" y="1084021"/>
            <a:ext cx="4684800" cy="13296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3296100" cy="20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Реализм и романтизм: различия художественного своеобразия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571750"/>
            <a:ext cx="32961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по-разному литература строит образ героя, мира и конфликта.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02100" y="4423200"/>
            <a:ext cx="46848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литературы, тема литературных направлений XIX века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2100" y="3337825"/>
            <a:ext cx="34308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Реализм и романтизм различаются прежде всего принципом отбора материала и способом изображения героя, но оба формируют собственную художественную целостность.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03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жизненного материала к художественной целостности
</a:t>
            </a:r>
            <a:endParaRPr lang="en-US" sz="2303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наблюдения за реальностью превращаются в законченный художественный мир.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503425" y="1878106"/>
            <a:ext cx="42807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11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360000"/>
            <a:ext cx="8424000" cy="12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на сопоставлении нескольких писателей легче заметить устойчивые признаки стиля: интонацию, лексику, образность и способ изображения человека.
</a:t>
            </a:r>
            <a:endParaRPr lang="en-US" sz="2700" dirty="0"/>
          </a:p>
        </p:txBody>
      </p:sp>
      <p:sp>
        <p:nvSpPr>
          <p:cNvPr id="7" name="Text 3"/>
          <p:cNvSpPr txBox="1"/>
          <p:nvPr/>
        </p:nvSpPr>
        <p:spPr>
          <a:xfrm>
            <a:off x="4503425" y="4534057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литературы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503425" y="3556288"/>
            <a:ext cx="42807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автора помогают увидеть, как по-разному проявляется литературный почерк в русской классике.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925" y="1172517"/>
            <a:ext cx="2716500" cy="1554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3738" y="1172517"/>
            <a:ext cx="2716500" cy="1554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67563" y="1172517"/>
            <a:ext cx="2716500" cy="15545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49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распознать художественное своеобразие в тексте
</a:t>
            </a:r>
            <a:endParaRPr lang="en-US" sz="2449" dirty="0"/>
          </a:p>
        </p:txBody>
      </p:sp>
      <p:sp>
        <p:nvSpPr>
          <p:cNvPr id="11" name="Text 2"/>
          <p:cNvSpPr txBox="1"/>
          <p:nvPr/>
        </p:nvSpPr>
        <p:spPr>
          <a:xfrm>
            <a:off x="46380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достаточно одной вещицы в комнате, чтобы понять характер героя или напряжение сцены. Такая деталь не просто украшает текст, а собирает вокруг себя настроение, социальный смысл и скрытый конфликт, делая анализ точнее и глубже.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638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деталь говорит больше, чем сюжет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3176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авторская интонация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317625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тексте она спокойная и ясная, в другом — тревожная или ироничная. По интонации читатель улавливает отношение автора к героям и событиям, а затем замечает, как это отношение поддерживают композиция, ритм и словарь.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17145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отметить повторяющиеся образы, становится видно, как текст строит внутренние связи. Дорога, окно, свет, ночь или дом могут возвращаться в разных эпизодах и постепенно складываться в единую смысловую сеть, которую легко представить визуально.
</a:t>
            </a:r>
            <a:endParaRPr lang="en-US" sz="1178" dirty="0"/>
          </a:p>
        </p:txBody>
      </p:sp>
      <p:sp>
        <p:nvSpPr>
          <p:cNvPr id="16" name="Text 7"/>
          <p:cNvSpPr txBox="1"/>
          <p:nvPr/>
        </p:nvSpPr>
        <p:spPr>
          <a:xfrm>
            <a:off x="6171425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мотивов и символов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7300" y="2954250"/>
            <a:ext cx="7649400" cy="9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Художественное своеобразие помогает увидеть, как из темы, образов, языка и композиции рождается неповторимый смысл произведения и его воздействие на читателя.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360100" y="1127875"/>
            <a:ext cx="8423700" cy="17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художественное своеобразие как основа целостного анализа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2026-05-20T03:37:58Z</dcterms:created>
  <dcterms:modified xsi:type="dcterms:W3CDTF">2026-05-20T03:37:58Z</dcterms:modified>
</cp:coreProperties>
</file>