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98" y="0"/>
            <a:ext cx="2968205" cy="4180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92672" y="4502319"/>
            <a:ext cx="5938500" cy="19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нестабильного мира после Первой мировой к цепочке кризисов, где уступки и реваншизм разогнали войну до предела.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3392672" y="484753"/>
            <a:ext cx="6840300" cy="341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Сползание мира к войне: как международные кризисы 1930-х годов привели к глобальному конфликту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32530" y="0"/>
            <a:ext cx="5758739" cy="6864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0575" y="2591575"/>
            <a:ext cx="4866600" cy="32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Версальско-Вашингтонская система закрепила новый баланс сил, но не устранила причины нестабильности. Германия потеряла территории и ограничения по вооружениям, а мирные договоры породили реваншистские настроения. Кризис 1929 года усилил политическую радикализацию и сделал силовой пересмотр границ привлекательнее.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5066700" cy="16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фон: мир после Первой мировой войны
</a:t>
            </a:r>
            <a:endParaRPr lang="en-US" sz="3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88575" y="21903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обязана была выплачивать репарации и сократить армию до 100 тысяч человек. Ей урезали право на многие виды вооружений, но унижение и недоверие от этого не исчезли.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5599200" y="21903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Центральной и Восточной Европе появились новые границы — Австрия, Чехословакия, Польша и другие государства. При этом линии часто не совпадали с этническим составом, усиливая напряжённость внутри стран.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3978100" y="44100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Лига Наций не имела собственной армии и не располагала эффективным механизмом принуждения к исполнению решений. Поэтому санкции и договорённости зависели от воли государств.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8319300" y="44100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Интересы крупных держав — Великобритании, Франции, США, Италии и Японии — расходились. Из-за этого система получалась хрупкой и всё больше опиралась на добрую волю, а не на гарантии безопасности.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Версальская система и её противоречия
</a:t>
            </a:r>
            <a:endParaRPr lang="en-US" sz="3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0430" y="609600"/>
            <a:ext cx="5129140" cy="5690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6375" y="1840825"/>
            <a:ext cx="5153400" cy="4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удар по государствам и обществу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краха 1929 года мировая торговля резко сократилась, а промышленное производство падало в США, Германии и других странах. В Германии число безработных в 1932 году превысило 6 миллионов человек.
</a:t>
            </a:r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Политические последствия кризиса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Протекционизм, закрытие рынков и снижение уровня жизни подрывали доверие к демократическим правительствам. Экономический стресс стал почвой для идей реванша, милитаризации и внешней экспансии.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536375" y="609600"/>
            <a:ext cx="51534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3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Великая депрессия как ускоритель международного кризиса
</a:t>
            </a:r>
            <a:endParaRPr lang="en-US" sz="231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бюджеты росли параллельно с развитием авиации и военной промышленности, превращая перевооружение в устойчивую государственную практику.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общий тренд: милитаризация усиливалась в ключевых агрессивных государствах, опережая возможности международного контроля.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46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визуальная диаграмма по динамике военных расходов Германии, Японии и Италии в 1933–1939 годах (точные цифры в источнике не указаны).
</a:t>
            </a:r>
            <a:endParaRPr lang="en-US" sz="1046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военных расходов и перевооружения в 1930-е годы
</a:t>
            </a:r>
            <a:endParaRPr lang="en-US" sz="3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79975" y="3458325"/>
            <a:ext cx="31428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режимы связывали внутреннюю сплочённость с внешней экспансией: война подавалась как «нормальный» инструмент национального возрождения. Договоры, как правило, объявлялись препятствием.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8181975" y="3458325"/>
            <a:ext cx="3476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Идеологическое обоснование различалось: в Германии — расовая теория и «жизненное пространство», в Италии — идея восстановления римского величия, в Японии — усиление влияния в Восточной Азии. Общим оставался приоритет силы над договором.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578100" y="3557625"/>
            <a:ext cx="3359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Нацистская Германия, фашистская Италия и милитаристская Япония опирались на авторитарную власть, массовую пропаганду и подавление политической оппозиции. Сомнения внутри страны вытеснялись лозунгами единства.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50575" y="487150"/>
            <a:ext cx="10566000" cy="13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Приход тоталитарных режимов и культ силы
</a:t>
            </a:r>
            <a:endParaRPr lang="en-US" sz="3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78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экономический кризис превращался в путь к войне
</a:t>
            </a:r>
            <a:endParaRPr lang="en-US" sz="3178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цепочка факторов, описывающая переход от кризиса к агрессии в Европе и Азии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Японская экспансия в Азии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4683075" y="4604025"/>
            <a:ext cx="36039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1937 — полномасштабная война против Китая
</a:t>
            </a:r>
            <a:pPr algn="l" indent="0" marL="0">
              <a:lnSpc>
                <a:spcPct val="115000"/>
              </a:lnSpc>
              <a:buNone/>
            </a:pPr>
            <a:r>
              <a:rPr lang="en-US" sz="46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3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Началась большая война против Китая: разрушались крупные города, а гражданское население подвергалось массовому насилию. Жестокость конфликта стала отдельным фактором международного шока.
</a:t>
            </a:r>
            <a:endParaRPr lang="en-US" sz="1380" dirty="0"/>
          </a:p>
        </p:txBody>
      </p:sp>
      <p:sp>
        <p:nvSpPr>
          <p:cNvPr id="9" name="Text 3"/>
          <p:cNvSpPr txBox="1"/>
          <p:nvPr/>
        </p:nvSpPr>
        <p:spPr>
          <a:xfrm>
            <a:off x="8113500" y="2450825"/>
            <a:ext cx="3603900" cy="122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78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1939 — осуждение и выход Японии из Лиги Наций
</a:t>
            </a:r>
            <a:pPr algn="l" indent="0" marL="0">
              <a:lnSpc>
                <a:spcPct val="115000"/>
              </a:lnSpc>
              <a:buNone/>
            </a:pPr>
            <a:r>
              <a:rPr lang="en-US" sz="493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Лига Наций осудила действия Японии, но остановить агрессию не смогла. После этого Япония вышла из организации, подчеркнув проблему отсутствия действенных рычагов принуждения.
</a:t>
            </a:r>
            <a:endParaRPr lang="en-US" sz="1478" dirty="0"/>
          </a:p>
        </p:txBody>
      </p:sp>
      <p:sp>
        <p:nvSpPr>
          <p:cNvPr id="10" name="Text 4"/>
          <p:cNvSpPr txBox="1"/>
          <p:nvPr/>
        </p:nvSpPr>
        <p:spPr>
          <a:xfrm>
            <a:off x="1294925" y="2513800"/>
            <a:ext cx="36039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89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1931 — захват Маньчжурии
</a:t>
            </a:r>
            <a:pPr algn="l" indent="0" marL="0">
              <a:lnSpc>
                <a:spcPct val="115000"/>
              </a:lnSpc>
              <a:buNone/>
            </a:pPr>
            <a:r>
              <a:rPr lang="en-US" sz="596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92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захватила Маньчжурию и создала зависимое государство Маньчжоу-го. Этот шаг превратил регион в точку постоянного нарастания напряжённости.
</a:t>
            </a:r>
            <a:endParaRPr lang="en-US" sz="178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585725" y="1966950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1935–1936 годах Италия напала на Эфиопию, применяя авиацию и тяжёлое вооружение. В ходе войны использовалось и химическое оружие, что усилило гуманитарную катастрофу.
</a:t>
            </a:r>
            <a:endParaRPr lang="en-US" sz="1500" dirty="0"/>
          </a:p>
        </p:txBody>
      </p:sp>
      <p:sp>
        <p:nvSpPr>
          <p:cNvPr id="8" name="Text 1"/>
          <p:cNvSpPr txBox="1"/>
          <p:nvPr/>
        </p:nvSpPr>
        <p:spPr>
          <a:xfrm>
            <a:off x="1585725" y="3111488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Санкции Лиги Наций оказались ограниченными, неполными и запоздалыми. Поэтому они не смогли остановить Италию и предотвратить победу в колониальном конфликте.
</a:t>
            </a:r>
            <a:endParaRPr lang="en-US" sz="1500" dirty="0"/>
          </a:p>
        </p:txBody>
      </p:sp>
      <p:sp>
        <p:nvSpPr>
          <p:cNvPr id="9" name="Text 2"/>
          <p:cNvSpPr txBox="1"/>
          <p:nvPr/>
        </p:nvSpPr>
        <p:spPr>
          <a:xfrm>
            <a:off x="1585725" y="4256007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Поражение Эфиопии подорвало авторитет системы коллективной безопасности и стало сигналом другим режимам. Эфиопия оставалась одним из последних независимых государств Африки, что делало исход особенно значимым.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1585725" y="5400550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 Муссолини укрепил убеждение диктаторских режимов в том, что цели можно добиваться силой и шантажом. Это повышало вероятность новых попыток пересмотра границ без серьёзных последствий.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84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Итальянская агрессия и крах коллективной безопасности
</a:t>
            </a:r>
            <a:endParaRPr lang="en-US" sz="288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99080" y="1527000"/>
            <a:ext cx="4163640" cy="36738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844875" y="6155600"/>
            <a:ext cx="58137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46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по ключевым эпизодам 1931–1939 годов, представленных в исходном outline.
</a:t>
            </a:r>
            <a:endParaRPr lang="en-US" sz="1146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акты агрессии 1931–1939 годов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565400" y="1527025"/>
            <a:ext cx="4630200" cy="36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Столбцы: страна-агрессор, год, действие и итог. Примеры демонстрируют рост безнаказанности и ослабление международного контроля.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 закономерность: после каждого шага агрессоры добивались результата. Это снижало сдерживание и делало последующие действия более смелыми.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Политика умиротворения: уступки ради отсрочки войны
</a:t>
            </a:r>
            <a:endParaRPr lang="en-US" sz="2938" dirty="0"/>
          </a:p>
        </p:txBody>
      </p:sp>
      <p:sp>
        <p:nvSpPr>
          <p:cNvPr id="7" name="Text 1"/>
          <p:cNvSpPr txBox="1"/>
          <p:nvPr/>
        </p:nvSpPr>
        <p:spPr>
          <a:xfrm>
            <a:off x="1175750" y="1653729"/>
            <a:ext cx="5073300" cy="13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74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Март 1938 — надежда на «снижение напряжённости»
</a:t>
            </a:r>
            <a:pPr algn="l" indent="0" marL="0">
              <a:lnSpc>
                <a:spcPct val="115000"/>
              </a:lnSpc>
              <a:buNone/>
            </a:pPr>
            <a:r>
              <a:rPr lang="en-US" sz="591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79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 и Франция пытались избежать повторения катастрофы Первой мировой. Они допускали, что частичные уступки могут остановить дальнейшие требования агрессора.
</a:t>
            </a:r>
            <a:endParaRPr lang="en-US" sz="1774" dirty="0"/>
          </a:p>
        </p:txBody>
      </p:sp>
      <p:sp>
        <p:nvSpPr>
          <p:cNvPr id="8" name="Text 2"/>
          <p:cNvSpPr txBox="1"/>
          <p:nvPr/>
        </p:nvSpPr>
        <p:spPr>
          <a:xfrm>
            <a:off x="2463550" y="3300051"/>
            <a:ext cx="5073300" cy="13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Сентябрь 1938 — Мюнхенское соглашение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Мюнхенское соглашение передало Германии Судетскую область Чехословакии без участия самой Чехословакии в решающих обсуждениях. Это выглядело как компромисс, но по сути меняло баланс сил в пользу агрессора.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3748500" y="4970836"/>
            <a:ext cx="5073300" cy="13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37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1938 — краткая разрядка и рост рисков
</a:t>
            </a:r>
            <a:pPr algn="l" indent="0" marL="0">
              <a:lnSpc>
                <a:spcPct val="115000"/>
              </a:lnSpc>
              <a:buNone/>
            </a:pPr>
            <a:r>
              <a:rPr lang="en-US" sz="579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5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Поначалу в Европе наступило облегчение, однако Германия получила подтверждение, что силовое давление работает. Доверие к союзным обещаниям ослабло, а требования лишь отложились, а не исчезли.
</a:t>
            </a:r>
            <a:endParaRPr lang="en-US" sz="1737" dirty="0"/>
          </a:p>
        </p:txBody>
      </p:sp>
      <p:sp>
        <p:nvSpPr>
          <p:cNvPr id="10" name="Text 4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157022"/>
            <a:ext cx="3681600" cy="248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8975" y="1157022"/>
            <a:ext cx="3681600" cy="248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36150" y="1157022"/>
            <a:ext cx="3681600" cy="24879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1937 году конфликт стал полигоном для самых современных средств разрушения. Бомбардировки превращали города в мишени, демонстрируя уязвимость гражданского населения. Разрушение Герники стало символом того, как идеология и техника бомбардировок входят в повседневность.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45057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«Удар по городам»: как война учила страху
</a:t>
            </a:r>
            <a:endParaRPr lang="en-US" sz="2000" dirty="0"/>
          </a:p>
        </p:txBody>
      </p:sp>
      <p:sp>
        <p:nvSpPr>
          <p:cNvPr id="12" name="Text 3"/>
          <p:cNvSpPr txBox="1"/>
          <p:nvPr/>
        </p:nvSpPr>
        <p:spPr>
          <a:xfrm>
            <a:off x="424882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и Италия поддерживали силы Франко, а СССР помогал республиканцам. Параллельно добровольцы из разных стран вступали в интернациональные бригады, превращая испанскую войну в соревнование мировых идеологий. Идея «помощи делу» быстро обросла реальным военным опытом.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24882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91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Чужая страна — чужой выбор: международная солидарность
</a:t>
            </a:r>
            <a:endParaRPr lang="en-US" sz="1891" dirty="0"/>
          </a:p>
        </p:txBody>
      </p:sp>
      <p:sp>
        <p:nvSpPr>
          <p:cNvPr id="14" name="Text 5"/>
          <p:cNvSpPr txBox="1"/>
          <p:nvPr/>
        </p:nvSpPr>
        <p:spPr>
          <a:xfrm>
            <a:off x="8036000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войне широко применялись авиация и танки, активно использовались бомбардировки. Техническое превосходство и координация ударов влияли на судьбы фронтов и переговоров. Конфликт наглядно показал: коллективная реакция демократий на расширение авторитарного влияния оказалась слабой.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8036000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Авиация и танки как аргумент политики
</a:t>
            </a:r>
            <a:endParaRPr lang="en-US" sz="2000" dirty="0"/>
          </a:p>
        </p:txBody>
      </p:sp>
      <p:sp>
        <p:nvSpPr>
          <p:cNvPr id="16" name="Text 7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66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Гражданская война в Испании как репетиция большой войны
</a:t>
            </a:r>
            <a:endParaRPr lang="en-US" sz="286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шаг сокращал пространство для дипломатии: договоры переставали быть «границей», а превращались в справочник, который агрессор может менять.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закономерность: чем меньше было реального сопротивления, тем быстрее следовали последующие нарушения и тем ниже становился авторитет коллективной безопасности.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последовательность событий в Европе (1933–1939), историческая реконструкция по общепринятым датам.
</a:t>
            </a:r>
            <a:endParaRPr lang="en-US" sz="109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Ломка международных гарантий в Европе
</a:t>
            </a:r>
            <a:endParaRPr lang="en-US" sz="3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88575" y="21903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Советский Союз продвигал создание антигитлеровской системы коллективной безопасности и союзы против агрессии, но общий фронт постоянно упирался в недоверие и разногласия сторон.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5599200" y="21903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Западные державы сомневались в намерениях друг друга, переговоры проходили с взаимными подозрениями и в итоге не дали устойчивого соглашения о совместном противодействии Германии.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3978100" y="44100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Пакт Молотова—Риббентропа от 23 августа 1939 года стал попыткой выиграть время и не оказаться немедленно втянутым в столкновение на два фронта.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8319300" y="44100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Секретные протоколы к пакту разделили сферы влияния в Восточной Европе, что ускорило развязку польского кризиса и усилило риск крупных военных действий.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78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СССР, система коллективной безопасности и пакт 1939 года
</a:t>
            </a:r>
            <a:endParaRPr lang="en-US" sz="277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локальных конфликтов к мировой войне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расширение географии насилия и постепенное втягивание держав
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3398" y="2285100"/>
            <a:ext cx="276900" cy="276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0573" y="3410913"/>
            <a:ext cx="242550" cy="323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33398" y="4626865"/>
            <a:ext cx="276900" cy="2215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33398" y="5791915"/>
            <a:ext cx="276900" cy="22152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450575" y="487150"/>
            <a:ext cx="10933500" cy="11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Лига Наций не остановила агрессоров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1535150" y="204945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собственной силы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Лига Наций не имела собственной армии и зависела от того, согласятся ли великие державы действовать совместно. Без такого согласия коллективные решения оставались формальными.
</a:t>
            </a:r>
            <a:endParaRPr lang="en-US" sz="1700" dirty="0"/>
          </a:p>
        </p:txBody>
      </p:sp>
      <p:sp>
        <p:nvSpPr>
          <p:cNvPr id="14" name="Text 3"/>
          <p:cNvSpPr txBox="1"/>
          <p:nvPr/>
        </p:nvSpPr>
        <p:spPr>
          <a:xfrm>
            <a:off x="1535150" y="3214488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Санкции вводились с задержками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Меры против агрессоров часто принимались медленно и применялись неполно. Их можно было обходить, особенно когда затрагивались экономические интересы участников.
</a:t>
            </a:r>
            <a:endParaRPr lang="en-US" sz="1700" dirty="0"/>
          </a:p>
        </p:txBody>
      </p:sp>
      <p:sp>
        <p:nvSpPr>
          <p:cNvPr id="15" name="Text 4"/>
          <p:cNvSpPr txBox="1"/>
          <p:nvPr/>
        </p:nvSpPr>
        <p:spPr>
          <a:xfrm>
            <a:off x="1535150" y="437950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вне системы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Соединённых Штатов в механизмах коллективной безопасности снижало её вес и престиж. Это затрудняло создание единого давления на нарушителей порядка.
</a:t>
            </a:r>
            <a:endParaRPr lang="en-US" sz="1700" dirty="0"/>
          </a:p>
        </p:txBody>
      </p:sp>
      <p:sp>
        <p:nvSpPr>
          <p:cNvPr id="16" name="Text 5"/>
          <p:cNvSpPr txBox="1"/>
          <p:nvPr/>
        </p:nvSpPr>
        <p:spPr>
          <a:xfrm>
            <a:off x="1535150" y="554455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Политические разногласия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Противоречия между Великобританией и Францией, а также страх перед новой большой войной, делали Лигу Наций недостаточно сильным и устойчивым инструментом политики.
</a:t>
            </a:r>
            <a:endParaRPr lang="en-US" sz="1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нестабильность усиливала поддержку радикалов, а реваншистские настроения делали пересмотр границ привлекательной политической целью.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несколько факторов усиливают друг друга, дипломатия становится менее эффективной: давление силой начинает восприниматься как «работающий» инструмент.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качественная оценка факторов по содержанию курса/исторического анализа, без привязки к измеримым статистическим данным.
</a:t>
            </a:r>
            <a:endParaRPr lang="en-US" sz="1075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усилившие вероятность войны
</a:t>
            </a:r>
            <a:endParaRPr lang="en-US" sz="3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585725" y="1966950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Государственная пропаганда формировала образ внешнего врага и вытесняла альтернативные точки зрения. В результате публичные дискуссии сужались, а критическое отношение к решениям властей становилось опасным или бесполезным.
</a:t>
            </a:r>
            <a:endParaRPr lang="en-US" sz="1500" dirty="0"/>
          </a:p>
        </p:txBody>
      </p:sp>
      <p:sp>
        <p:nvSpPr>
          <p:cNvPr id="8" name="Text 1"/>
          <p:cNvSpPr txBox="1"/>
          <p:nvPr/>
        </p:nvSpPr>
        <p:spPr>
          <a:xfrm>
            <a:off x="1585725" y="3111488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символика, парады, школьные программы и массовая пресса постепенно приучали к мысли о конфликте как о неизбежности. Нормой становилась логика «готовности к удару», а не поиск компромисса.
</a:t>
            </a:r>
            <a:endParaRPr lang="en-US" sz="1500" dirty="0"/>
          </a:p>
        </p:txBody>
      </p:sp>
      <p:sp>
        <p:nvSpPr>
          <p:cNvPr id="9" name="Text 2"/>
          <p:cNvSpPr txBox="1"/>
          <p:nvPr/>
        </p:nvSpPr>
        <p:spPr>
          <a:xfrm>
            <a:off x="1585725" y="4256007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ряде стран усиливался контроль над молодёжью, а патриотическое воспитание всё чаще связывалось с готовностью служить и приносить жертвы. Это превращало войну в моральный долг.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1585725" y="5400550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формировалась социальная среда, более терпимая к насилию и менее чувствительная к угрозе новой большой войны. Общество начинало воспринимать эскалацию как часть будущего.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8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перед войной: пропаганда, страх и милитаризация сознания
</a:t>
            </a:r>
            <a:endParaRPr lang="en-US" sz="232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3300" y="1487767"/>
            <a:ext cx="5955300" cy="388846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3300" y="6190850"/>
            <a:ext cx="58068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историческим направлениям политики государств в предвоенный период (до осени 1939 года).
</a:t>
            </a:r>
            <a:endParaRPr lang="en-US" sz="109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Позиции ведущих держав к 1939 году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7015250" y="1466550"/>
            <a:ext cx="4643700" cy="3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Столбцы сравнивают цели и стратегии держав, а также итог их линии к осени 1939 года: конфликт интересов делал компромисс всё труднее.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Несовместимость целей и выбор разных способов «решения проблем» сделали дипломатический торг неустойчивым. К осени 1939 года противоречия перешли в прямое военное противостояние.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30325" y="2826433"/>
            <a:ext cx="6353700" cy="26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сползал к войне не из‑за одного решения, а из‑за цепочки экономических потрясений, реваншистской политики, провала коллективной безопасности и уступок агрессорам. Германия, Италия и Япония использовали слабость институтов, а компромиссы лишь отсрочили катастрофу.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30325" y="664450"/>
            <a:ext cx="8943900" cy="12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мировая война стала результатом накопления кризисов и уступок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2026-05-11T15:10:06Z</dcterms:created>
  <dcterms:modified xsi:type="dcterms:W3CDTF">2026-05-11T15:10:06Z</dcterms:modified>
</cp:coreProperties>
</file>