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999713"/>
            <a:ext cx="9144000" cy="214312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78625"/>
            <a:ext cx="6165900" cy="6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темы: Класс Жгутиковые
</a:t>
            </a:r>
            <a:endParaRPr lang="en-US" sz="211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2052505"/>
            <a:ext cx="4638600" cy="53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Жгутиковые — одноклеточные организмы с жгутиками, важные в природе и медицине.
</a:t>
            </a:r>
            <a:endParaRPr lang="en-US" sz="886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89920" y="75"/>
            <a:ext cx="3651684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47112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и значение жгутиковых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261600" y="1824550"/>
            <a:ext cx="3509100" cy="19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Жгутиковые появились около двух миллиардов лет назад. Они влияют на круговорот веществ и помогли понять эволюцию простейших и многоклеточных организмов, а также служат объектом медицинских исследований.
</a:t>
            </a:r>
            <a:endParaRPr lang="en-US" sz="986" dirty="0"/>
          </a:p>
        </p:txBody>
      </p:sp>
      <p:sp>
        <p:nvSpPr>
          <p:cNvPr id="7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60" y="1097437"/>
            <a:ext cx="4981200" cy="11869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1198" y="2396601"/>
            <a:ext cx="4981200" cy="11869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01173" y="3695752"/>
            <a:ext cx="4981200" cy="118692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клетки жгутиковых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1600" y="1095400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Жгутик — орган подвижности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Жгутик состоит из микротрубочек и обеспечивает движение клетки в воде. Его волнообразные колебания позволяют жгутиковым активно перемещаться в поисках пищи.
</a:t>
            </a:r>
            <a:endParaRPr lang="en-US" sz="1202" dirty="0"/>
          </a:p>
        </p:txBody>
      </p:sp>
      <p:sp>
        <p:nvSpPr>
          <p:cNvPr id="9" name="Text 3"/>
          <p:cNvSpPr txBox="1"/>
          <p:nvPr/>
        </p:nvSpPr>
        <p:spPr>
          <a:xfrm>
            <a:off x="261638" y="2394564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части клетки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 содержит ядро, где происходит управление жизненными процессами, и цитоплазму с органоидами, обеспечивающими питание и дыхание организма.
</a:t>
            </a:r>
            <a:endParaRPr lang="en-US" sz="1202" dirty="0"/>
          </a:p>
        </p:txBody>
      </p:sp>
      <p:sp>
        <p:nvSpPr>
          <p:cNvPr id="10" name="Text 4"/>
          <p:cNvSpPr txBox="1"/>
          <p:nvPr/>
        </p:nvSpPr>
        <p:spPr>
          <a:xfrm>
            <a:off x="261613" y="3693715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Защитная оболочка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оболочка защищает жгутиковых от внешних неблагоприятных факторов, поддерживая их целостность и стабильность среды внутри клетки.
</a:t>
            </a:r>
            <a:endParaRPr lang="en-US" sz="120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528950"/>
            <a:ext cx="86208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жгутиковых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06381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 включает свыше 10 000 видов, отличающихся образом жизни и строением.
</a:t>
            </a:r>
            <a:endParaRPr lang="en-US" sz="986" dirty="0"/>
          </a:p>
        </p:txBody>
      </p:sp>
      <p:sp>
        <p:nvSpPr>
          <p:cNvPr id="5" name="Text 2"/>
          <p:cNvSpPr txBox="1"/>
          <p:nvPr/>
        </p:nvSpPr>
        <p:spPr>
          <a:xfrm>
            <a:off x="2463596" y="1806381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Растительные жгутиковые, например эвглены, способны к фотосинтезу и обитают в пресной воде.
</a:t>
            </a:r>
            <a:endParaRPr lang="en-US" sz="986" dirty="0"/>
          </a:p>
        </p:txBody>
      </p:sp>
      <p:sp>
        <p:nvSpPr>
          <p:cNvPr id="6" name="Text 3"/>
          <p:cNvSpPr txBox="1"/>
          <p:nvPr/>
        </p:nvSpPr>
        <p:spPr>
          <a:xfrm>
            <a:off x="4665597" y="1806381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жгутиковые, такие как трипаносомы и лямблии, часто паразитируют в организмах животных и человека.
</a:t>
            </a:r>
            <a:endParaRPr lang="en-US" sz="986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8" name="Text 5"/>
          <p:cNvSpPr txBox="1"/>
          <p:nvPr/>
        </p:nvSpPr>
        <p:spPr>
          <a:xfrm>
            <a:off x="6867599" y="1806381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Паразиты и симбионты живут внутри других организмов, участвуя в сложных биологических взаимодействиях.
</a:t>
            </a:r>
            <a:endParaRPr lang="en-US" sz="986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528950"/>
            <a:ext cx="7316700" cy="9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Передвижение и жгутики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31700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Жгутики — тонкие нитевидные структуры, создающие волнообразные движения для передвижения жгутиковых.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3225588" y="1831700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Количество жгутиков варьирует: у большинства видов один, у некоторых — несколько, что позволяет разную маневренность.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189600" y="1831700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жгутиков помогает искать пищу, избегать опасностей и адаптироваться к изменениям окружающей среды.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600" y="2634646"/>
            <a:ext cx="4264500" cy="22488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17900" y="2634646"/>
            <a:ext cx="4264500" cy="224885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жгутиковых
</a:t>
            </a:r>
            <a:endParaRPr lang="en-US" sz="2012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1600" y="1095400"/>
            <a:ext cx="33774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Автотрофное питание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жгутиковые, например эвглены, имеют хлоропласты и способны к фотосинтезу, создавая органические вещества из света и углекислого газа.
</a:t>
            </a:r>
            <a:endParaRPr lang="en-US" sz="1302" dirty="0"/>
          </a:p>
        </p:txBody>
      </p:sp>
      <p:sp>
        <p:nvSpPr>
          <p:cNvPr id="8" name="Text 3"/>
          <p:cNvSpPr txBox="1"/>
          <p:nvPr/>
        </p:nvSpPr>
        <p:spPr>
          <a:xfrm>
            <a:off x="4617900" y="1095400"/>
            <a:ext cx="33774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Гетеротрофное питание и паразитизм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Другие жгутиковые получают питание, поглощая растворённые органические вещества, и некоторые обитают внутри организмов в качестве паразитов, вызывая заболевания.
</a:t>
            </a:r>
            <a:endParaRPr lang="en-US" sz="130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жгутиковых
</a:t>
            </a:r>
            <a:endParaRPr lang="en-US" sz="2212" dirty="0"/>
          </a:p>
        </p:txBody>
      </p:sp>
      <p:sp>
        <p:nvSpPr>
          <p:cNvPr id="6" name="Text 2"/>
          <p:cNvSpPr txBox="1"/>
          <p:nvPr/>
        </p:nvSpPr>
        <p:spPr>
          <a:xfrm>
            <a:off x="369075" y="1630775"/>
            <a:ext cx="672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Основной способ размножения — продольное деление клетки на две дочерние, обеспечивающее быстрое увеличение популяции.
</a:t>
            </a:r>
            <a:endParaRPr lang="en-US" sz="986" dirty="0"/>
          </a:p>
        </p:txBody>
      </p:sp>
      <p:sp>
        <p:nvSpPr>
          <p:cNvPr id="7" name="Text 3"/>
          <p:cNvSpPr txBox="1"/>
          <p:nvPr/>
        </p:nvSpPr>
        <p:spPr>
          <a:xfrm>
            <a:off x="369075" y="2626243"/>
            <a:ext cx="672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некоторых случаях происходит конъюгация — временное соединение двух особей для обмена генетической информацией.
</a:t>
            </a:r>
            <a:endParaRPr lang="en-US" sz="986" dirty="0"/>
          </a:p>
        </p:txBody>
      </p:sp>
      <p:sp>
        <p:nvSpPr>
          <p:cNvPr id="8" name="Text 4"/>
          <p:cNvSpPr txBox="1"/>
          <p:nvPr/>
        </p:nvSpPr>
        <p:spPr>
          <a:xfrm>
            <a:off x="377326" y="3621699"/>
            <a:ext cx="672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Конъюгация способствует разнообразию и адаптивности вида в изменяющихся условиях среды.
</a:t>
            </a:r>
            <a:endParaRPr lang="en-US" sz="986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роль жгутиковых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65825" y="2590100"/>
            <a:ext cx="20412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планктона
</a:t>
            </a:r>
            <a:pPr algn="ctr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Жгутиковые входят в состав планктона, служа пищей для мелких водных животных и поддерживая экосистемные связи.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646631" y="2757300"/>
            <a:ext cx="20412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Очистка воды
</a:t>
            </a:r>
            <a:pPr algn="ctr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Жгутиковые участвуют в удалении из водных систем избытка веществ, поддерживая чистоту и устойчивость экосистем.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2456228" y="2757300"/>
            <a:ext cx="20412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Минерализация
</a:t>
            </a:r>
            <a:pPr algn="ctr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способствуют разложению органических остатков, ускоряя минерализацию и обогащая воду питательными веществами.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837035" y="2590100"/>
            <a:ext cx="20412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Баланс микрофлоры
</a:t>
            </a:r>
            <a:pPr algn="ctr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Регулируют численность бактерий и других микроорганизмов, обеспечивая гармоничное развитие водных биогеоценозов.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78516" y="1258100"/>
            <a:ext cx="4403775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Численность основных групп жгутиковых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5825" y="1487550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Эвглены и кинетопластиды представлены значительно большим числом видов, чем паразитические группы.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5825" y="2858837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среды обитания отражается в численности и адаптациях разных групп жгутиковых.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277815" y="4159049"/>
            <a:ext cx="44052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Биологические исследования, 2023
</a:t>
            </a:r>
            <a:endParaRPr lang="en-US" sz="8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446"/>
            <a:ext cx="8612400" cy="314390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2895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жгутиковых-паразитов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98052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цикла трипаносомы и его этапы заражения и размножения
</a:t>
            </a:r>
            <a:endParaRPr lang="en-US" sz="111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89920" y="75"/>
            <a:ext cx="3651684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47112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Пример: Эвглена зелёная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497925" y="20787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Эвглена зелёная живёт в пресных водоёмах и способна к фотосинтезу благодаря наличию хлорофилла в клетках. При недостатке света она переключается на поглощение готовых органических веществ.
</a:t>
            </a:r>
            <a:endParaRPr lang="en-US" sz="1086" dirty="0"/>
          </a:p>
        </p:txBody>
      </p:sp>
      <p:sp>
        <p:nvSpPr>
          <p:cNvPr id="8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9" name="Text 3"/>
          <p:cNvSpPr txBox="1"/>
          <p:nvPr/>
        </p:nvSpPr>
        <p:spPr>
          <a:xfrm>
            <a:off x="497925" y="33346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Особенностью эвглены является глазок, который реагирует на свет, помогая ей ориентироваться в окружающей среде и находить оптимальные условия для жизни и питания.
</a:t>
            </a:r>
            <a:endParaRPr lang="en-US" sz="1086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58" y="1096762"/>
            <a:ext cx="4981200" cy="180957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1196" y="3073778"/>
            <a:ext cx="4981200" cy="180957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Пример: Трипаносома в природе и медицине
</a:t>
            </a:r>
            <a:endParaRPr lang="en-US" sz="2012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1600" y="1095400"/>
            <a:ext cx="3493200" cy="181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трипаносомы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Трипаносомы размножаются в организме человека и животных, вызывая ряд серьёзных заболеваний. Переносчиком служит муха цеце, которая заражает здоровых людей во время укуса. Эта паразитарная связь осложняет контроль за распространением инфекции.
</a:t>
            </a:r>
            <a:endParaRPr lang="en-US" sz="1302" dirty="0"/>
          </a:p>
        </p:txBody>
      </p:sp>
      <p:sp>
        <p:nvSpPr>
          <p:cNvPr id="8" name="Text 3"/>
          <p:cNvSpPr txBox="1"/>
          <p:nvPr/>
        </p:nvSpPr>
        <p:spPr>
          <a:xfrm>
            <a:off x="261638" y="3072416"/>
            <a:ext cx="3493200" cy="181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Симптомы и влияние на организм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Инфекция трипаносомой сопровождается лихорадкой, слабостью и сонливостью. Поражение нервной системы приводит к ухудшению состояния больных, что делает болезнь особенно опасной без своевременного лечения.
</a:t>
            </a:r>
            <a:endParaRPr lang="en-US" sz="130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08875" y="1835278"/>
            <a:ext cx="4865100" cy="179579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2895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таблица: Эвглена, Трипаносома, Лямблия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435375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основные различия трёх жгутиковых по типу питания, среде обитания и их роли в природе и медицине.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1600" y="2806675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Эвглена гибко питается и выполняет экологические функции, в то время как трипаносома и лямблия являются паразитами, вызывающими заболевания у человека.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008875" y="4396800"/>
            <a:ext cx="48651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данные научных публикаций по простейшим.
</a:t>
            </a:r>
            <a:endParaRPr lang="en-US" sz="8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763" y="1849862"/>
            <a:ext cx="24327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Лямблия живёт в тонком кишечнике человека и вызывает заболевание, известное как лямблиоз, которое влияет на пищеварительную систему и общее самочувствие.
</a:t>
            </a:r>
            <a:endParaRPr lang="en-US" sz="986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3355662" y="1849850"/>
            <a:ext cx="24327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Симптомы этого заболевания включают диарею, боли в животе и потерю аппетита, что нередко приводит к быстрой усталости и снижению работоспособности.
</a:t>
            </a:r>
            <a:endParaRPr lang="en-US" sz="986" dirty="0"/>
          </a:p>
        </p:txBody>
      </p:sp>
      <p:sp>
        <p:nvSpPr>
          <p:cNvPr id="7" name="Text 3"/>
          <p:cNvSpPr txBox="1"/>
          <p:nvPr/>
        </p:nvSpPr>
        <p:spPr>
          <a:xfrm>
            <a:off x="6304563" y="1849850"/>
            <a:ext cx="24327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Заражение происходит при употреблении загрязнённой пищи или воды, а также при контакте с инфицированными людьми, что требует особого внимания к гигиене.
</a:t>
            </a:r>
            <a:endParaRPr lang="en-US" sz="986" dirty="0"/>
          </a:p>
        </p:txBody>
      </p:sp>
      <p:sp>
        <p:nvSpPr>
          <p:cNvPr id="8" name="Text 4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Лямблия: особенности и опасности
</a:t>
            </a:r>
            <a:endParaRPr lang="en-US" sz="221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9700" y="1782800"/>
            <a:ext cx="368400" cy="368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12750" y="1796067"/>
            <a:ext cx="384600" cy="34186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72000" y="1782800"/>
            <a:ext cx="368400" cy="3684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261600" y="2341500"/>
            <a:ext cx="25185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термитам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жгутиковые живут в кишечнике термитов и способствуют перевариванию целлюлозы, помогая расщеплять древесину и улучшая пищеварение хозяина.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312750" y="2341500"/>
            <a:ext cx="25185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Симбиоз у рыб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рыб жгутиковые участвуют в усвоении питательных веществ, что повышает эффективность переработки корма и поддерживает здоровье организма.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363900" y="2341500"/>
            <a:ext cx="25185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у насекомых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Жгутиковые помогают насекомым усваивать сложные вещества из пищи, участвуя в пищевой цепи и поддерживая жизнедеятельность экосистемы.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261600" y="52895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Жгутиковые как симбионты
</a:t>
            </a:r>
            <a:endParaRPr lang="en-US" sz="201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29547" y="75"/>
            <a:ext cx="4811985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3515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жгутиковых в природе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1600" y="2112925"/>
            <a:ext cx="3515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в биомассе и круговороте веществ
</a:t>
            </a:r>
            <a:pPr algn="l" indent="0" marL="0">
              <a:lnSpc>
                <a:spcPct val="115000"/>
              </a:lnSpc>
              <a:buNone/>
            </a:pPr>
            <a:r>
              <a:rPr lang="en-US" sz="3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Жгутиковые активно формируют биомассу в водных экосистемах, ускоряют разложение мёртвого органического вещества и улучшают качество воды. Они способствуют поддержанию экосистемного баланса.
</a:t>
            </a:r>
            <a:endParaRPr lang="en-US" sz="1325" dirty="0"/>
          </a:p>
        </p:txBody>
      </p:sp>
      <p:sp>
        <p:nvSpPr>
          <p:cNvPr id="8" name="Text 3"/>
          <p:cNvSpPr txBox="1"/>
          <p:nvPr/>
        </p:nvSpPr>
        <p:spPr>
          <a:xfrm>
            <a:off x="261600" y="3538505"/>
            <a:ext cx="3515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Связующее звено в экосистемах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Будучи промежуточным звеном, жгутиковые связывают бактерий с крупными организмами в пищевых цепях, обеспечивая передачу энергии и веществ через разнообразные уровни живых систем.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6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и болезни, вызванные жгутиковыми
</a:t>
            </a:r>
            <a:endParaRPr lang="en-US" sz="2212" dirty="0"/>
          </a:p>
        </p:txBody>
      </p:sp>
      <p:sp>
        <p:nvSpPr>
          <p:cNvPr id="7" name="Text 2"/>
          <p:cNvSpPr txBox="1"/>
          <p:nvPr/>
        </p:nvSpPr>
        <p:spPr>
          <a:xfrm>
            <a:off x="369074" y="1141075"/>
            <a:ext cx="693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Жгутиковые являются причиной серьёзных заболеваний, таких как лямблиоз, сонная болезнь и болезнь Шагаса, затрагивающих миллионы людей в разных частях мира.
</a:t>
            </a:r>
            <a:endParaRPr lang="en-US" sz="986" dirty="0"/>
          </a:p>
        </p:txBody>
      </p:sp>
      <p:sp>
        <p:nvSpPr>
          <p:cNvPr id="8" name="Text 3"/>
          <p:cNvSpPr txBox="1"/>
          <p:nvPr/>
        </p:nvSpPr>
        <p:spPr>
          <a:xfrm>
            <a:off x="369074" y="2136541"/>
            <a:ext cx="693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Африке ежегодно около 40 000 человек заражаются трипаносомой, что оказывает значительное влияние на здоровье населения и социально-экономическую ситуацию региона.
</a:t>
            </a:r>
            <a:endParaRPr lang="en-US" sz="986" dirty="0"/>
          </a:p>
        </p:txBody>
      </p:sp>
      <p:sp>
        <p:nvSpPr>
          <p:cNvPr id="9" name="Text 4"/>
          <p:cNvSpPr txBox="1"/>
          <p:nvPr/>
        </p:nvSpPr>
        <p:spPr>
          <a:xfrm>
            <a:off x="377582" y="3131994"/>
            <a:ext cx="693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Симптомы заболеваний включают сильную слабость, лихорадку, нарушения сна и расстройства пищеварения, требующие своевременной диагностики и лечения.
</a:t>
            </a:r>
            <a:endParaRPr lang="en-US" sz="986" dirty="0"/>
          </a:p>
        </p:txBody>
      </p:sp>
      <p:sp>
        <p:nvSpPr>
          <p:cNvPr id="10" name="Text 5"/>
          <p:cNvSpPr txBox="1"/>
          <p:nvPr/>
        </p:nvSpPr>
        <p:spPr>
          <a:xfrm>
            <a:off x="377582" y="4127473"/>
            <a:ext cx="693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адекватного лечения приводит к серьёзным осложнениям, поэтому профилактические меры и медицинская помощь играют ключевую роль в борьбе с этими болезнями.
</a:t>
            </a:r>
            <a:endParaRPr lang="en-US" sz="986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528950"/>
            <a:ext cx="7316700" cy="9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борьбы с паразитами-жгутиковыми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31700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 включает обязательное кипячение воды, тщательное мытьё рук и обработку продуктов питания для предотвращения заражения паразитами.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3225588" y="1831700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терапии применяют специализированные препараты, такие как метронидазол, которые эффективно уничтожают жгутиковых и уменьшают симптомы инфекций.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189600" y="1831700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Учёные продолжают активно разрабатывать новые лекарства и вакцины, улучшая методы диагностики и контроля заболеваний, вызванных жгутиковыми.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600" y="2634491"/>
            <a:ext cx="2832900" cy="22491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55574" y="2634491"/>
            <a:ext cx="2832900" cy="22491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49548" y="2634491"/>
            <a:ext cx="2832900" cy="224916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Жгутиковые в научных исследованиях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1600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клеточного движения
</a:t>
            </a:r>
            <a:pPr algn="l" indent="0" marL="0">
              <a:lnSpc>
                <a:spcPct val="115000"/>
              </a:lnSpc>
              <a:buNone/>
            </a:pPr>
            <a:r>
              <a:rPr lang="en-US" sz="60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Жгутиковые служат моделью для понимания механизмов клеточного передвижения благодаря своим жгутикам. Это помогает исследовать процессы на молекулярном уровне и улучшать знания в области биологии клеток.
</a:t>
            </a:r>
            <a:endParaRPr lang="en-US" sz="1192" dirty="0"/>
          </a:p>
        </p:txBody>
      </p:sp>
      <p:sp>
        <p:nvSpPr>
          <p:cNvPr id="9" name="Text 3"/>
          <p:cNvSpPr txBox="1"/>
          <p:nvPr/>
        </p:nvSpPr>
        <p:spPr>
          <a:xfrm>
            <a:off x="3155574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Тестирование лекарств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лабораториях жгутиковые применяются для проверки эффективности и безопасности новых медикаментов. Их простота и быстрый жизненный цикл делают их удобными объектами для фармакологических опытов.
</a:t>
            </a:r>
            <a:endParaRPr lang="en-US" sz="1202" dirty="0"/>
          </a:p>
        </p:txBody>
      </p:sp>
      <p:sp>
        <p:nvSpPr>
          <p:cNvPr id="10" name="Text 4"/>
          <p:cNvSpPr txBox="1"/>
          <p:nvPr/>
        </p:nvSpPr>
        <p:spPr>
          <a:xfrm>
            <a:off x="6049548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эволюционных связей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генетических данных жгутиковых с другими организмами даёт важную информацию об эволюционной истории жизни, помогая определить происхождение и развитие простейших и многоклеточных видов.
</a:t>
            </a:r>
            <a:endParaRPr lang="en-US" sz="120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1100350"/>
            <a:ext cx="6155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важность жгутиковых в природе и медицине
</a:t>
            </a:r>
            <a:endParaRPr lang="en-US" sz="24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615925"/>
            <a:ext cx="45513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Жгутиковые играют критическую роль в экосистемах и медицине, объединяя природу и человеческое здоровье. Их изучение помогает бороться с болезнями и сохранять баланс в живой природе.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2026-05-08T20:27:21Z</dcterms:created>
  <dcterms:modified xsi:type="dcterms:W3CDTF">2026-05-08T20:27:21Z</dcterms:modified>
</cp:coreProperties>
</file>