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jpeg"/><Relationship Id="rId7" Type="http://schemas.openxmlformats.org/officeDocument/2006/relationships/image" Target="../media/image-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jpe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jpeg"/><Relationship Id="rId3" Type="http://schemas.openxmlformats.org/officeDocument/2006/relationships/image" Target="../media/image-10-3.jpeg"/><Relationship Id="rId4" Type="http://schemas.openxmlformats.org/officeDocument/2006/relationships/image" Target="../media/image-10-4.jpe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jpeg"/><Relationship Id="rId3" Type="http://schemas.openxmlformats.org/officeDocument/2006/relationships/image" Target="../media/image-13-3.jpe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jpeg"/><Relationship Id="rId3" Type="http://schemas.openxmlformats.org/officeDocument/2006/relationships/image" Target="../media/image-17-3.jpeg"/><Relationship Id="rId4" Type="http://schemas.openxmlformats.org/officeDocument/2006/relationships/image" Target="../media/image-17-4.jpe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image" Target="../media/image-18-8.png"/><Relationship Id="rId9" Type="http://schemas.openxmlformats.org/officeDocument/2006/relationships/image" Target="../media/image-18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664175" y="529650"/>
            <a:ext cx="7719600" cy="408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Мы — граждане России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Учимся правам, обязанностям и символам нашей страны.
</a:t>
            </a:r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36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67633" y="287475"/>
            <a:ext cx="3915584" cy="4561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10300" y="4716675"/>
            <a:ext cx="449700" cy="27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569400" y="714000"/>
            <a:ext cx="3917700" cy="371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Родина, гражданство и паспорт
</a:t>
            </a:r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Родина начинается с места, где человек живёт и чувствует себя своим. Гражданство показывает связь с государством, а паспорт подтверждает личность и открывает важные шаги взросления.
</a:t>
            </a:r>
            <a:endParaRPr lang="en-US" sz="25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13700" y="468375"/>
            <a:ext cx="4302300" cy="80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Права ребёнка
</a:t>
            </a:r>
            <a:endParaRPr lang="en-US" sz="2500" dirty="0"/>
          </a:p>
        </p:txBody>
      </p:sp>
      <p:sp>
        <p:nvSpPr>
          <p:cNvPr id="8" name="Text 1"/>
          <p:cNvSpPr txBox="1"/>
          <p:nvPr/>
        </p:nvSpPr>
        <p:spPr>
          <a:xfrm>
            <a:off x="8608250" y="4715450"/>
            <a:ext cx="449700" cy="31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5222775" y="2182945"/>
            <a:ext cx="3385500" cy="77763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6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Защита законом
</a:t>
            </a:r>
            <a:pPr algn="l" indent="0" marL="0">
              <a:lnSpc>
                <a:spcPct val="115000"/>
              </a:lnSpc>
              <a:buNone/>
            </a:pPr>
            <a:r>
              <a:rPr lang="en-US" sz="106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права ребёнка записаны и защищены законом России. Если права нарушены, взрослые и государство должны помочь восстановить справедливость.
</a:t>
            </a:r>
            <a:endParaRPr lang="en-US" sz="1064" dirty="0"/>
          </a:p>
        </p:txBody>
      </p:sp>
      <p:sp>
        <p:nvSpPr>
          <p:cNvPr id="10" name="Text 3"/>
          <p:cNvSpPr txBox="1"/>
          <p:nvPr/>
        </p:nvSpPr>
        <p:spPr>
          <a:xfrm>
            <a:off x="986622" y="1643569"/>
            <a:ext cx="3433813" cy="77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1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Имя и семья
</a:t>
            </a:r>
            <a:pPr algn="l" indent="0" marL="0">
              <a:lnSpc>
                <a:spcPct val="115000"/>
              </a:lnSpc>
              <a:buNone/>
            </a:pPr>
            <a:r>
              <a:rPr lang="en-US" sz="111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ребёнок имеет право на имя, заботу и жизнь в семье. Это помогает чувствовать себя защищённым, любимым и нужным с самого начала.
</a:t>
            </a:r>
            <a:endParaRPr lang="en-US" sz="1110" dirty="0"/>
          </a:p>
        </p:txBody>
      </p:sp>
      <p:sp>
        <p:nvSpPr>
          <p:cNvPr id="11" name="Text 4"/>
          <p:cNvSpPr txBox="1"/>
          <p:nvPr/>
        </p:nvSpPr>
        <p:spPr>
          <a:xfrm>
            <a:off x="986622" y="2578500"/>
            <a:ext cx="3433813" cy="77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8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Учёба и отдых
</a:t>
            </a:r>
            <a:pPr algn="l" indent="0" marL="0">
              <a:lnSpc>
                <a:spcPct val="115000"/>
              </a:lnSpc>
              <a:buNone/>
            </a:pPr>
            <a:r>
              <a:rPr lang="en-US" sz="118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Дети имеют право учиться, играть и отдыхать. Школа даёт знания, а игры и отдых помогают расти здоровыми, бодрыми и любознательными.
</a:t>
            </a:r>
            <a:endParaRPr lang="en-US" sz="1183" dirty="0"/>
          </a:p>
        </p:txBody>
      </p:sp>
      <p:sp>
        <p:nvSpPr>
          <p:cNvPr id="12" name="Text 5"/>
          <p:cNvSpPr txBox="1"/>
          <p:nvPr/>
        </p:nvSpPr>
        <p:spPr>
          <a:xfrm>
            <a:off x="986622" y="3513431"/>
            <a:ext cx="3433813" cy="77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6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Помощь врачей
</a:t>
            </a:r>
            <a:pPr algn="l" indent="0" marL="0">
              <a:lnSpc>
                <a:spcPct val="115000"/>
              </a:lnSpc>
              <a:buNone/>
            </a:pPr>
            <a:r>
              <a:rPr lang="en-US" sz="106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ребёнок заболел, ему нужна медицинская помощь. Врачи должны лечить и заботиться, чтобы дети быстрее возвращались к обычной жизни и учёбе.
</a:t>
            </a:r>
            <a:endParaRPr lang="en-US" sz="1064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1710" y="471667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100" dirty="0"/>
          </a:p>
        </p:txBody>
      </p:sp>
      <p:sp>
        <p:nvSpPr>
          <p:cNvPr id="9" name="Text 1"/>
          <p:cNvSpPr txBox="1"/>
          <p:nvPr/>
        </p:nvSpPr>
        <p:spPr>
          <a:xfrm>
            <a:off x="456900" y="437925"/>
            <a:ext cx="82302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Обязанности гражданина
</a:t>
            </a:r>
            <a:endParaRPr lang="en-US" sz="2500" dirty="0"/>
          </a:p>
        </p:txBody>
      </p:sp>
      <p:sp>
        <p:nvSpPr>
          <p:cNvPr id="10" name="Text 2"/>
          <p:cNvSpPr txBox="1"/>
          <p:nvPr/>
        </p:nvSpPr>
        <p:spPr>
          <a:xfrm>
            <a:off x="942262" y="1662575"/>
            <a:ext cx="3492600" cy="65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4" b="1" dirty="0">
                <a:solidFill>
                  <a:srgbClr val="2424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Соблюдать законы
</a:t>
            </a:r>
            <a:pPr algn="l" indent="0" marL="0">
              <a:lnSpc>
                <a:spcPct val="115000"/>
              </a:lnSpc>
              <a:buNone/>
            </a:pPr>
            <a:r>
              <a:rPr lang="en-US" sz="116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Гражданин должен выполнять правила страны. Законы помогают людям жить спокойно, уважать друг друга и решать споры без ссор и обид.
</a:t>
            </a:r>
            <a:endParaRPr lang="en-US" sz="974" dirty="0"/>
          </a:p>
        </p:txBody>
      </p:sp>
      <p:sp>
        <p:nvSpPr>
          <p:cNvPr id="11" name="Text 3"/>
          <p:cNvSpPr txBox="1"/>
          <p:nvPr/>
        </p:nvSpPr>
        <p:spPr>
          <a:xfrm>
            <a:off x="942269" y="2460037"/>
            <a:ext cx="3492600" cy="65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4" b="1" dirty="0">
                <a:solidFill>
                  <a:srgbClr val="2424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Быть вежливым
</a:t>
            </a:r>
            <a:pPr algn="l" indent="0" marL="0">
              <a:lnSpc>
                <a:spcPct val="115000"/>
              </a:lnSpc>
              <a:buNone/>
            </a:pPr>
            <a:r>
              <a:rPr lang="en-US" sz="116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Вежливые слова и уважение к людям делают общение добрым. Когда человек умеет слушать и не грубит, вокруг становится намного приятнее.
</a:t>
            </a:r>
            <a:endParaRPr lang="en-US" sz="974" dirty="0"/>
          </a:p>
        </p:txBody>
      </p:sp>
      <p:sp>
        <p:nvSpPr>
          <p:cNvPr id="12" name="Text 4"/>
          <p:cNvSpPr txBox="1"/>
          <p:nvPr/>
        </p:nvSpPr>
        <p:spPr>
          <a:xfrm>
            <a:off x="942264" y="3257498"/>
            <a:ext cx="3492600" cy="70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2424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Беречь порядок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Нельзя ломать вещи, мусорить и портить то, что сделали другие. Аккуратность в школе, дома и во дворе показывает ответственность и заботу.
</a:t>
            </a:r>
            <a:endParaRPr lang="en-US" sz="1000" dirty="0"/>
          </a:p>
        </p:txBody>
      </p:sp>
      <p:sp>
        <p:nvSpPr>
          <p:cNvPr id="13" name="Text 5"/>
          <p:cNvSpPr txBox="1"/>
          <p:nvPr/>
        </p:nvSpPr>
        <p:spPr>
          <a:xfrm>
            <a:off x="4697037" y="2074213"/>
            <a:ext cx="3492600" cy="65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8" b="1" dirty="0">
                <a:solidFill>
                  <a:srgbClr val="2424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Сохранять природу
</a:t>
            </a:r>
            <a:pPr algn="l" indent="0" marL="0">
              <a:lnSpc>
                <a:spcPct val="115000"/>
              </a:lnSpc>
              <a:buNone/>
            </a:pPr>
            <a:r>
              <a:rPr lang="en-US" sz="11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Природу нужно беречь: не рвать лишние растения, не бросать мусор и не вредить животным. Чистый двор и зелёный парк радуют всех.
</a:t>
            </a:r>
            <a:endParaRPr lang="en-US" sz="958" dirty="0"/>
          </a:p>
        </p:txBody>
      </p:sp>
      <p:sp>
        <p:nvSpPr>
          <p:cNvPr id="14" name="Text 6"/>
          <p:cNvSpPr txBox="1"/>
          <p:nvPr/>
        </p:nvSpPr>
        <p:spPr>
          <a:xfrm>
            <a:off x="4697037" y="2897488"/>
            <a:ext cx="3492600" cy="65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86" b="1" dirty="0">
                <a:solidFill>
                  <a:srgbClr val="2424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Учиться честно
</a:t>
            </a:r>
            <a:pPr algn="l" indent="0" marL="0">
              <a:lnSpc>
                <a:spcPct val="115000"/>
              </a:lnSpc>
              <a:buNone/>
            </a:pPr>
            <a:r>
              <a:rPr lang="en-US" sz="106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школьника важны старание, честность и выполнение обещаний. Добрые и полезные поступки тоже помогают стране становиться сильнее и дружнее.
</a:t>
            </a:r>
            <a:endParaRPr lang="en-US" sz="886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984358" y="1352325"/>
            <a:ext cx="2485384" cy="32013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1710" y="471667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100" dirty="0"/>
          </a:p>
        </p:txBody>
      </p:sp>
      <p:sp>
        <p:nvSpPr>
          <p:cNvPr id="10" name="Text 1"/>
          <p:cNvSpPr txBox="1"/>
          <p:nvPr/>
        </p:nvSpPr>
        <p:spPr>
          <a:xfrm>
            <a:off x="456900" y="437925"/>
            <a:ext cx="82302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Паспорт гражданина России
</a:t>
            </a:r>
            <a:endParaRPr lang="en-US" sz="2500" dirty="0"/>
          </a:p>
        </p:txBody>
      </p:sp>
      <p:sp>
        <p:nvSpPr>
          <p:cNvPr id="11" name="Text 2"/>
          <p:cNvSpPr txBox="1"/>
          <p:nvPr/>
        </p:nvSpPr>
        <p:spPr>
          <a:xfrm>
            <a:off x="864674" y="1486932"/>
            <a:ext cx="2232819" cy="131775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2424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выдают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Паспорт гражданина России получают в 14 лет. Этот документ становится важным помощником, когда нужно подтвердить личность и решить серьёзные вопросы.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3455586" y="1486932"/>
            <a:ext cx="2232900" cy="131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2424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 нём есть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паспорте указаны фотография, имя, дата рождения и место рождения человека. Эти сведения помогают быстро понять, кому принадлежит документ.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864649" y="3120432"/>
            <a:ext cx="2232900" cy="131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57" b="1" dirty="0">
                <a:solidFill>
                  <a:srgbClr val="2424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нужен
</a:t>
            </a:r>
            <a:pPr algn="l" indent="0" marL="0">
              <a:lnSpc>
                <a:spcPct val="115000"/>
              </a:lnSpc>
              <a:buNone/>
            </a:pPr>
            <a:r>
              <a:rPr lang="en-US" sz="11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Паспорт нужен при оформлении документов, поездках и других важных делах. Он подтверждает, что человек действительно является именно тем, за кого себя выдаёт.
</a:t>
            </a:r>
            <a:endParaRPr lang="en-US" sz="1157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03075" y="2914410"/>
            <a:ext cx="8518500" cy="195492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608250" y="4715450"/>
            <a:ext cx="449700" cy="31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100" dirty="0"/>
          </a:p>
        </p:txBody>
      </p:sp>
      <p:sp>
        <p:nvSpPr>
          <p:cNvPr id="10" name="Text 1"/>
          <p:cNvSpPr txBox="1"/>
          <p:nvPr/>
        </p:nvSpPr>
        <p:spPr>
          <a:xfrm>
            <a:off x="678300" y="341775"/>
            <a:ext cx="7787400" cy="49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2424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Символы России
</a:t>
            </a:r>
            <a:endParaRPr lang="en-US" sz="2500" dirty="0"/>
          </a:p>
        </p:txBody>
      </p:sp>
      <p:sp>
        <p:nvSpPr>
          <p:cNvPr id="11" name="Text 2"/>
          <p:cNvSpPr txBox="1"/>
          <p:nvPr/>
        </p:nvSpPr>
        <p:spPr>
          <a:xfrm>
            <a:off x="707350" y="1391125"/>
            <a:ext cx="2254500" cy="141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0046"/>
              </a:lnSpc>
              <a:buNone/>
            </a:pPr>
            <a:r>
              <a:rPr lang="en-US" sz="1000" b="1" dirty="0">
                <a:solidFill>
                  <a:srgbClr val="2424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Государственный флаг
</a:t>
            </a:r>
            <a:pPr algn="l" indent="0" marL="0">
              <a:lnSpc>
                <a:spcPct val="110046"/>
              </a:lnSpc>
              <a:buNone/>
            </a:pPr>
            <a:r>
              <a:rPr lang="en-US" sz="1000" dirty="0">
                <a:solidFill>
                  <a:srgbClr val="2424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Флаг России состоит из белой, синей и красной полос. Его поднимают на торжественных событиях, и он сразу напоминает о нашей стране.
</a:t>
            </a:r>
            <a:endParaRPr lang="en-US" sz="1000" dirty="0"/>
          </a:p>
        </p:txBody>
      </p:sp>
      <p:sp>
        <p:nvSpPr>
          <p:cNvPr id="12" name="Text 3"/>
          <p:cNvSpPr txBox="1"/>
          <p:nvPr/>
        </p:nvSpPr>
        <p:spPr>
          <a:xfrm>
            <a:off x="3411718" y="1391176"/>
            <a:ext cx="2254500" cy="141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0046"/>
              </a:lnSpc>
              <a:buNone/>
            </a:pPr>
            <a:r>
              <a:rPr lang="en-US" sz="1000" b="1" dirty="0">
                <a:solidFill>
                  <a:srgbClr val="2424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Государственный герб
</a:t>
            </a:r>
            <a:pPr algn="l" indent="0" marL="0">
              <a:lnSpc>
                <a:spcPct val="110046"/>
              </a:lnSpc>
              <a:buNone/>
            </a:pPr>
            <a:r>
              <a:rPr lang="en-US" sz="1000" dirty="0">
                <a:solidFill>
                  <a:srgbClr val="2424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гербе России изображён двуглавый орёл. Этот символ часто можно увидеть на официальных документах, зданиях и печатях государства.
</a:t>
            </a:r>
            <a:endParaRPr lang="en-US" sz="1000" dirty="0"/>
          </a:p>
        </p:txBody>
      </p:sp>
      <p:sp>
        <p:nvSpPr>
          <p:cNvPr id="13" name="Text 4"/>
          <p:cNvSpPr txBox="1"/>
          <p:nvPr/>
        </p:nvSpPr>
        <p:spPr>
          <a:xfrm>
            <a:off x="6130121" y="1391176"/>
            <a:ext cx="2254500" cy="141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0046"/>
              </a:lnSpc>
              <a:buNone/>
            </a:pPr>
            <a:r>
              <a:rPr lang="en-US" sz="1000" b="1" dirty="0">
                <a:solidFill>
                  <a:srgbClr val="2424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Государственный гимн
</a:t>
            </a:r>
            <a:pPr algn="l" indent="0" marL="0">
              <a:lnSpc>
                <a:spcPct val="110046"/>
              </a:lnSpc>
              <a:buNone/>
            </a:pPr>
            <a:r>
              <a:rPr lang="en-US" sz="1000" dirty="0">
                <a:solidFill>
                  <a:srgbClr val="2424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Гимн звучит торжественно и объединяет людей общим чувством гордости. Когда его слушают, важно вести себя уважительно и внимательно.
</a:t>
            </a:r>
            <a:endParaRPr lang="en-US" sz="1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2F2F2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1710" y="471667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1525500" y="1648700"/>
            <a:ext cx="2988600" cy="109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4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 Мая — День Победы
</a:t>
            </a:r>
            <a:pPr algn="l" indent="0" marL="0">
              <a:lnSpc>
                <a:spcPct val="130040"/>
              </a:lnSpc>
              <a:buNone/>
            </a:pPr>
            <a:r>
              <a:rPr lang="en-US" sz="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один из самых важных праздников России. В этот день вспоминают подвиг людей, которые защитили Родину, и благодарят их за мир.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3649000" y="3751700"/>
            <a:ext cx="2988600" cy="109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4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 июня — День России
</a:t>
            </a:r>
            <a:pPr algn="l" indent="0" marL="0">
              <a:lnSpc>
                <a:spcPct val="130040"/>
              </a:lnSpc>
              <a:buNone/>
            </a:pPr>
            <a:r>
              <a:rPr lang="en-US" sz="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Праздник напоминает о нашей стране, её истории и единстве людей. В этот день особенно говорят о любви к Родине и гордости за неё.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5737400" y="1648700"/>
            <a:ext cx="2988600" cy="109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4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 декабря — День Конституции
</a:t>
            </a:r>
            <a:pPr algn="l" indent="0" marL="0">
              <a:lnSpc>
                <a:spcPct val="130040"/>
              </a:lnSpc>
              <a:buNone/>
            </a:pPr>
            <a:r>
              <a:rPr lang="en-US" sz="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этот день вспоминают главный закон страны. Конституция помогает людям знать свои права, обязанности и правила жизни в государстве.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747875" y="344150"/>
            <a:ext cx="7576500" cy="89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Праздники нашей страны
</a:t>
            </a:r>
            <a:endParaRPr lang="en-US" sz="25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329" y="1454638"/>
            <a:ext cx="8117241" cy="31308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00700" y="273950"/>
            <a:ext cx="81426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человек становится гражданином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500700" y="1076325"/>
            <a:ext cx="8142600" cy="26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6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 гражданство появляется по рождению или через государственную процедуру.
</a:t>
            </a:r>
            <a:endParaRPr lang="en-US" sz="1360" dirty="0"/>
          </a:p>
        </p:txBody>
      </p:sp>
      <p:sp>
        <p:nvSpPr>
          <p:cNvPr id="6" name="Text 2"/>
          <p:cNvSpPr txBox="1"/>
          <p:nvPr/>
        </p:nvSpPr>
        <p:spPr>
          <a:xfrm>
            <a:off x="310300" y="4716675"/>
            <a:ext cx="449700" cy="2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1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225150" y="1299150"/>
            <a:ext cx="3483300" cy="254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40014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год стал важной датой для страны: именно тогда был принят главный закон, по которому живёт государство и защищаются люди.
</a:t>
            </a:r>
            <a:endParaRPr lang="en-US" sz="1400" dirty="0"/>
          </a:p>
        </p:txBody>
      </p:sp>
      <p:sp>
        <p:nvSpPr>
          <p:cNvPr id="4" name="Text 1"/>
          <p:cNvSpPr txBox="1"/>
          <p:nvPr/>
        </p:nvSpPr>
        <p:spPr>
          <a:xfrm>
            <a:off x="310300" y="471667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100" dirty="0"/>
          </a:p>
        </p:txBody>
      </p:sp>
      <p:sp>
        <p:nvSpPr>
          <p:cNvPr id="5" name="Text 2"/>
          <p:cNvSpPr txBox="1"/>
          <p:nvPr/>
        </p:nvSpPr>
        <p:spPr>
          <a:xfrm>
            <a:off x="892975" y="1493400"/>
            <a:ext cx="3764700" cy="215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20004"/>
              </a:lnSpc>
              <a:buNone/>
            </a:pPr>
            <a:r>
              <a:rPr lang="en-US" sz="33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1993
</a:t>
            </a:r>
            <a:pPr algn="ctr" indent="0" marL="0">
              <a:lnSpc>
                <a:spcPct val="120004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году принята Конституция России, которая закрепила права и свободы человека.
</a:t>
            </a:r>
            <a:pPr algn="ctr" indent="0" marL="0">
              <a:lnSpc>
                <a:spcPct val="120004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40014"/>
              </a:lnSpc>
              <a:buNone/>
            </a:pPr>
            <a:r>
              <a:rPr lang="en-US" sz="12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Конституция Российской Федерации, статья 1; дата принятия — 12 декабря 1993 года
</a:t>
            </a:r>
            <a:endParaRPr lang="en-US" sz="33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60000" y="1087979"/>
            <a:ext cx="2250000" cy="201489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456775" y="1087870"/>
            <a:ext cx="2252700" cy="201511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136775" y="1087979"/>
            <a:ext cx="2250000" cy="201489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10310" y="471667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757219" y="3780575"/>
            <a:ext cx="22500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1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Любовь к стране начинается с простых дел дома. Когда ребёнок помогает родителям, аккуратно убирает свои вещи и бережёт семейный порядок, он учится ответственности. Из таких маленьких дел вырастает большое уважение к Родине.
</a:t>
            </a:r>
            <a:endParaRPr lang="en-US" sz="912" dirty="0"/>
          </a:p>
        </p:txBody>
      </p:sp>
      <p:sp>
        <p:nvSpPr>
          <p:cNvPr id="9" name="Text 2"/>
          <p:cNvSpPr txBox="1"/>
          <p:nvPr/>
        </p:nvSpPr>
        <p:spPr>
          <a:xfrm>
            <a:off x="757220" y="3241225"/>
            <a:ext cx="22500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Дом, где начинается забота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3456772" y="3780575"/>
            <a:ext cx="22500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школе и во дворе тоже видно, как человек относится к своей стране. Если не сорить, не ломать скамейки и помогать одноклассникам, вокруг становится чище и дружнее. Это уже настоящий гражданский поступок.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3456772" y="3241225"/>
            <a:ext cx="22500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Школа и двор рядом с домом
</a:t>
            </a:r>
            <a:endParaRPr lang="en-US" sz="1300" dirty="0"/>
          </a:p>
        </p:txBody>
      </p:sp>
      <p:sp>
        <p:nvSpPr>
          <p:cNvPr id="12" name="Text 5"/>
          <p:cNvSpPr txBox="1"/>
          <p:nvPr/>
        </p:nvSpPr>
        <p:spPr>
          <a:xfrm>
            <a:off x="6136769" y="3780575"/>
            <a:ext cx="22500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6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Родной город или село — это место, где знаком каждый уголок. Здесь живут близкие люди, стоят любимые дома и деревья, которые помнят детство. Заботясь о своём крае, человек показывает любовь к большой стране.
</a:t>
            </a:r>
            <a:endParaRPr lang="en-US" sz="964" dirty="0"/>
          </a:p>
        </p:txBody>
      </p:sp>
      <p:sp>
        <p:nvSpPr>
          <p:cNvPr id="13" name="Text 6"/>
          <p:cNvSpPr txBox="1"/>
          <p:nvPr/>
        </p:nvSpPr>
        <p:spPr>
          <a:xfrm>
            <a:off x="6136770" y="3241225"/>
            <a:ext cx="22500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Малая родина в сердце
</a:t>
            </a:r>
            <a:endParaRPr lang="en-US" sz="1300" dirty="0"/>
          </a:p>
        </p:txBody>
      </p:sp>
      <p:sp>
        <p:nvSpPr>
          <p:cNvPr id="14" name="Text 7"/>
          <p:cNvSpPr txBox="1"/>
          <p:nvPr/>
        </p:nvSpPr>
        <p:spPr>
          <a:xfrm>
            <a:off x="747875" y="419525"/>
            <a:ext cx="7576500" cy="57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любить Родину каждый день
</a:t>
            </a:r>
            <a:endParaRPr lang="en-US" sz="25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24400" y="1872168"/>
            <a:ext cx="376800" cy="33493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53250" y="1888914"/>
            <a:ext cx="376800" cy="30144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24399" y="3570499"/>
            <a:ext cx="376800" cy="30144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953250" y="3532819"/>
            <a:ext cx="376800" cy="3768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678300" y="622900"/>
            <a:ext cx="7787400" cy="57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граждане помогают стране
</a:t>
            </a:r>
            <a:endParaRPr lang="en-US" sz="2500" dirty="0"/>
          </a:p>
        </p:txBody>
      </p:sp>
      <p:sp>
        <p:nvSpPr>
          <p:cNvPr id="8" name="Text 1"/>
          <p:cNvSpPr txBox="1"/>
          <p:nvPr/>
        </p:nvSpPr>
        <p:spPr>
          <a:xfrm>
            <a:off x="8608254" y="4715454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1243850" y="1845575"/>
            <a:ext cx="33849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Учёба и труд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729625" y="2379371"/>
            <a:ext cx="3674700" cy="69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46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Граждане получают знания, осваивают профессию и честно работают. Когда человек старается учиться и трудиться, он приносит пользу своей семье, своему городу и всей стране.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5472700" y="1845575"/>
            <a:ext cx="33849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Помощь другим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4958475" y="2379371"/>
            <a:ext cx="3674700" cy="69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46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Люди помогают соседям, друзьям, пожилым и тем, кому нужна поддержка. Добрые дела кажутся маленькими, но именно из них складывается большая и дружная страна.
</a:t>
            </a:r>
            <a:endParaRPr lang="en-US" sz="1200" dirty="0"/>
          </a:p>
        </p:txBody>
      </p:sp>
      <p:sp>
        <p:nvSpPr>
          <p:cNvPr id="13" name="Text 6"/>
          <p:cNvSpPr txBox="1"/>
          <p:nvPr/>
        </p:nvSpPr>
        <p:spPr>
          <a:xfrm>
            <a:off x="1243850" y="3527150"/>
            <a:ext cx="33849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Участие взрослых
</a:t>
            </a:r>
            <a:endParaRPr lang="en-US" sz="1400" dirty="0"/>
          </a:p>
        </p:txBody>
      </p:sp>
      <p:sp>
        <p:nvSpPr>
          <p:cNvPr id="14" name="Text 7"/>
          <p:cNvSpPr txBox="1"/>
          <p:nvPr/>
        </p:nvSpPr>
        <p:spPr>
          <a:xfrm>
            <a:off x="729625" y="4064220"/>
            <a:ext cx="3674700" cy="69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46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Взрослые граждане участвуют в выборах и выбирают людей, которые принимают важные решения. Так жители страны влияют на её жизнь и развитие законным способом.
</a:t>
            </a:r>
            <a:endParaRPr lang="en-US" sz="1200" dirty="0"/>
          </a:p>
        </p:txBody>
      </p:sp>
      <p:sp>
        <p:nvSpPr>
          <p:cNvPr id="15" name="Text 8"/>
          <p:cNvSpPr txBox="1"/>
          <p:nvPr/>
        </p:nvSpPr>
        <p:spPr>
          <a:xfrm>
            <a:off x="5472700" y="3527150"/>
            <a:ext cx="33849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Забота о порядке
</a:t>
            </a:r>
            <a:endParaRPr lang="en-US" sz="1400" dirty="0"/>
          </a:p>
        </p:txBody>
      </p:sp>
      <p:sp>
        <p:nvSpPr>
          <p:cNvPr id="16" name="Text 9"/>
          <p:cNvSpPr txBox="1"/>
          <p:nvPr/>
        </p:nvSpPr>
        <p:spPr>
          <a:xfrm>
            <a:off x="4958475" y="4064221"/>
            <a:ext cx="3674700" cy="69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46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Школьники и взрослые берегут чистоту, экономят ресурсы, ухаживают за растениями и не портят вещи. Порядок вокруг нас начинается с аккуратных и ответственных поступков каждого человека.
</a:t>
            </a:r>
            <a:endParaRPr lang="en-US" sz="12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1710" y="471667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456900" y="437925"/>
            <a:ext cx="82302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Россия — многонациональная страна
</a:t>
            </a:r>
            <a:endParaRPr lang="en-US" sz="2500" dirty="0"/>
          </a:p>
        </p:txBody>
      </p:sp>
      <p:sp>
        <p:nvSpPr>
          <p:cNvPr id="9" name="Text 2"/>
          <p:cNvSpPr txBox="1"/>
          <p:nvPr/>
        </p:nvSpPr>
        <p:spPr>
          <a:xfrm>
            <a:off x="942250" y="1759859"/>
            <a:ext cx="3492600" cy="94969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2424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Много народов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России живут люди разных национальностей, и это делает страну особенно богатой и интересной. У каждого народа есть свои традиции, которые люди бережно сохраняют.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942257" y="2916816"/>
            <a:ext cx="3492600" cy="94969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2424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языки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Жители страны могут говорить на разных языках, но это не мешает им дружить и понимать друг друга. Важно уважать речь, культуру и обычаи соседей.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4697013" y="1759859"/>
            <a:ext cx="3492600" cy="94969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2424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Общие правила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граждане России равны перед законом, независимо от национальности и языка. Общие правила помогают людям жить спокойно, дружно и без ссор.
</a:t>
            </a:r>
            <a:endParaRPr lang="en-US" sz="1000" dirty="0"/>
          </a:p>
        </p:txBody>
      </p:sp>
      <p:sp>
        <p:nvSpPr>
          <p:cNvPr id="12" name="Text 5"/>
          <p:cNvSpPr txBox="1"/>
          <p:nvPr/>
        </p:nvSpPr>
        <p:spPr>
          <a:xfrm>
            <a:off x="4697025" y="2916781"/>
            <a:ext cx="3492600" cy="94969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2424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Дружба и мир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люди уважают друг друга, в стране становится больше доверия и тепла. Дружба народов помогает России оставаться сильной, мирной и гостеприимной.
</a:t>
            </a:r>
            <a:endParaRPr lang="en-US" sz="1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33900" y="953135"/>
            <a:ext cx="4605900" cy="278423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72025" y="953135"/>
            <a:ext cx="4605900" cy="278423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10310" y="471667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539225" y="4281250"/>
            <a:ext cx="33879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9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Утром ребята входят в класс, здороваются и улыбаются друг другу. Один ученик помогает новичку найти парту, а другой аккуратно ставит портфель, чтобы не мешать проходу. Так начинается день, в котором всем спокойно и приятно учиться.
</a:t>
            </a:r>
            <a:endParaRPr lang="en-US" sz="791" dirty="0"/>
          </a:p>
        </p:txBody>
      </p:sp>
      <p:sp>
        <p:nvSpPr>
          <p:cNvPr id="8" name="Text 2"/>
          <p:cNvSpPr txBox="1"/>
          <p:nvPr/>
        </p:nvSpPr>
        <p:spPr>
          <a:xfrm>
            <a:off x="539226" y="3851025"/>
            <a:ext cx="33879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Доброе утро в классе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5145150" y="4281250"/>
            <a:ext cx="33879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9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дворе дети играют вместе: кто-то прыгает через скакалку, кто-то строит башню из кубиков. Если мяч случайно улетает в сторону, ребята спокойно договариваются и не ссорятся. Уважение видно в словах, движениях и умении уступать.
</a:t>
            </a:r>
            <a:endParaRPr lang="en-US" sz="791" dirty="0"/>
          </a:p>
        </p:txBody>
      </p:sp>
      <p:sp>
        <p:nvSpPr>
          <p:cNvPr id="10" name="Text 4"/>
          <p:cNvSpPr txBox="1"/>
          <p:nvPr/>
        </p:nvSpPr>
        <p:spPr>
          <a:xfrm>
            <a:off x="5145151" y="3851025"/>
            <a:ext cx="33879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Игры без обид
</a:t>
            </a:r>
            <a:endParaRPr lang="en-US" sz="1300" dirty="0"/>
          </a:p>
        </p:txBody>
      </p:sp>
      <p:sp>
        <p:nvSpPr>
          <p:cNvPr id="11" name="Text 5"/>
          <p:cNvSpPr txBox="1"/>
          <p:nvPr/>
        </p:nvSpPr>
        <p:spPr>
          <a:xfrm>
            <a:off x="747875" y="293075"/>
            <a:ext cx="7576500" cy="57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жить уважительно каждый день
</a:t>
            </a:r>
            <a:endParaRPr lang="en-US" sz="25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2F2F2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10310" y="471667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310300" y="243200"/>
            <a:ext cx="84843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Кто защищает права человека
</a:t>
            </a:r>
            <a:endParaRPr lang="en-US" sz="2500" dirty="0"/>
          </a:p>
        </p:txBody>
      </p:sp>
      <p:sp>
        <p:nvSpPr>
          <p:cNvPr id="9" name="Text 2"/>
          <p:cNvSpPr txBox="1"/>
          <p:nvPr/>
        </p:nvSpPr>
        <p:spPr>
          <a:xfrm>
            <a:off x="5568475" y="1775323"/>
            <a:ext cx="3093300" cy="84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4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нужна помощь
</a:t>
            </a:r>
            <a:pPr algn="l" indent="0" marL="0">
              <a:lnSpc>
                <a:spcPct val="130040"/>
              </a:lnSpc>
              <a:buNone/>
            </a:pPr>
            <a:r>
              <a:rPr lang="en-US" sz="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человек обращается к родителям, учителю или другому взрослому, которому доверяет. Они подскажут, как поступить спокойно и правильно.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422600" y="2798800"/>
            <a:ext cx="3174300" cy="84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3004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Обращение в органы
</a:t>
            </a:r>
            <a:pPr algn="r" indent="0" marL="0">
              <a:lnSpc>
                <a:spcPct val="130040"/>
              </a:lnSpc>
              <a:buNone/>
            </a:pPr>
            <a:r>
              <a:rPr lang="en-US" sz="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вопрос серьёзный, защитой прав занимаются полиция, прокуратура, суд и другие государственные органы. Они действуют по закону и помогают восстановить справедливость.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5568475" y="3790720"/>
            <a:ext cx="3093300" cy="84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4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Закон на стороне человека
</a:t>
            </a:r>
            <a:pPr algn="l" indent="0" marL="0">
              <a:lnSpc>
                <a:spcPct val="130040"/>
              </a:lnSpc>
              <a:buNone/>
            </a:pPr>
            <a:r>
              <a:rPr lang="en-US" sz="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Главное — не молчать, когда нужна поддержка. Закон защищает каждого, а вовремя сказанная просьба о помощи помогает решить проблему быстрее и безопаснее.
</a:t>
            </a:r>
            <a:endParaRPr lang="en-US" sz="13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329" y="1454638"/>
            <a:ext cx="8117241" cy="31308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00700" y="273950"/>
            <a:ext cx="81426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нужно помнить о правилах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500700" y="1076325"/>
            <a:ext cx="8142600" cy="26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Правила поведения помогают сохранять здоровье, безопасность и уважение к окружающим в разных жизненных ситуациях.
</a:t>
            </a:r>
            <a:endParaRPr lang="en-US" sz="1101" dirty="0"/>
          </a:p>
        </p:txBody>
      </p:sp>
      <p:sp>
        <p:nvSpPr>
          <p:cNvPr id="6" name="Text 2"/>
          <p:cNvSpPr txBox="1"/>
          <p:nvPr/>
        </p:nvSpPr>
        <p:spPr>
          <a:xfrm>
            <a:off x="310300" y="4716675"/>
            <a:ext cx="449700" cy="2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1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1710" y="471667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456900" y="437925"/>
            <a:ext cx="82302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Честность и ответственность
</a:t>
            </a:r>
            <a:endParaRPr lang="en-US" sz="2500" dirty="0"/>
          </a:p>
        </p:txBody>
      </p:sp>
      <p:sp>
        <p:nvSpPr>
          <p:cNvPr id="9" name="Text 2"/>
          <p:cNvSpPr txBox="1"/>
          <p:nvPr/>
        </p:nvSpPr>
        <p:spPr>
          <a:xfrm>
            <a:off x="864700" y="1670984"/>
            <a:ext cx="3492600" cy="94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2424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Говорить правду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Честный человек не придумывает обман и не перекладывает вину на других. Его словам доверяют, потому что он говорит открыто и поступает справедливо.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2828157" y="3161866"/>
            <a:ext cx="3492600" cy="94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2424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Делать обещанное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Ответственный человек помнит свои слова и старается выполнить то, что пообещал. Он доводит дело до конца, даже если задача оказалась не самой лёгкой.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4791588" y="1670984"/>
            <a:ext cx="3492600" cy="94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2424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Заслужить доверие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рядом честные и ответственные люди, в семье и в классе становится спокойнее. Доверие растёт, а вместе с ним крепнет дружба и уважение.
</a:t>
            </a:r>
            <a:endParaRPr lang="en-US" sz="12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60000" y="1087979"/>
            <a:ext cx="2250000" cy="201489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456775" y="1087870"/>
            <a:ext cx="2252700" cy="201511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136775" y="1087979"/>
            <a:ext cx="2250000" cy="201489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10310" y="471667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757219" y="3780575"/>
            <a:ext cx="22500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перемене Маша заметила, что на столах лежат книги не на своих местах. Она аккуратно разложила их по полкам и помогла дежурным вытереть доску. В классе сразу стало чище, а работать стало приятнее.
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757220" y="3241225"/>
            <a:ext cx="22500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Помощь в классе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3456772" y="3780575"/>
            <a:ext cx="22500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2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уроков ребята вышли во двор школы и посадили маленькое дерево. Они полили его водой и пообещали ухаживать за ним дальше. Такое дело помогает природе и учит терпению, которое тоже очень полезно гражданину.
</a:t>
            </a:r>
            <a:endParaRPr lang="en-US" sz="929" dirty="0"/>
          </a:p>
        </p:txBody>
      </p:sp>
      <p:sp>
        <p:nvSpPr>
          <p:cNvPr id="11" name="Text 4"/>
          <p:cNvSpPr txBox="1"/>
          <p:nvPr/>
        </p:nvSpPr>
        <p:spPr>
          <a:xfrm>
            <a:off x="3456772" y="3241225"/>
            <a:ext cx="22500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Добро для природы
</a:t>
            </a:r>
            <a:endParaRPr lang="en-US" sz="1300" dirty="0"/>
          </a:p>
        </p:txBody>
      </p:sp>
      <p:sp>
        <p:nvSpPr>
          <p:cNvPr id="12" name="Text 5"/>
          <p:cNvSpPr txBox="1"/>
          <p:nvPr/>
        </p:nvSpPr>
        <p:spPr>
          <a:xfrm>
            <a:off x="6136769" y="3780575"/>
            <a:ext cx="22500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3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Коля бережно относится к учебникам, не рисует в них и не мнёт страницы. Когда книга остаётся чистой и аккуратной, ей смогут пользоваться и другие дети. Так проявляются уважение, старание и настоящая ответственность.
</a:t>
            </a:r>
            <a:endParaRPr lang="en-US" sz="933" dirty="0"/>
          </a:p>
        </p:txBody>
      </p:sp>
      <p:sp>
        <p:nvSpPr>
          <p:cNvPr id="13" name="Text 6"/>
          <p:cNvSpPr txBox="1"/>
          <p:nvPr/>
        </p:nvSpPr>
        <p:spPr>
          <a:xfrm>
            <a:off x="6136770" y="3241225"/>
            <a:ext cx="22500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Забота о школьных вещах
</a:t>
            </a:r>
            <a:endParaRPr lang="en-US" sz="1300" dirty="0"/>
          </a:p>
        </p:txBody>
      </p:sp>
      <p:sp>
        <p:nvSpPr>
          <p:cNvPr id="14" name="Text 7"/>
          <p:cNvSpPr txBox="1"/>
          <p:nvPr/>
        </p:nvSpPr>
        <p:spPr>
          <a:xfrm>
            <a:off x="747875" y="419525"/>
            <a:ext cx="7576500" cy="57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Моя гражданская позиция
</a:t>
            </a:r>
            <a:endParaRPr lang="en-US" sz="25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2F2F2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046219" y="1172034"/>
            <a:ext cx="339413" cy="3879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8008975" y="1215264"/>
            <a:ext cx="376800" cy="30144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027525" y="2940997"/>
            <a:ext cx="376800" cy="3768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8008975" y="2940997"/>
            <a:ext cx="376800" cy="3768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310310" y="471667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100" dirty="0"/>
          </a:p>
        </p:txBody>
      </p:sp>
      <p:sp>
        <p:nvSpPr>
          <p:cNvPr id="12" name="Text 1"/>
          <p:cNvSpPr txBox="1"/>
          <p:nvPr/>
        </p:nvSpPr>
        <p:spPr>
          <a:xfrm>
            <a:off x="747875" y="293075"/>
            <a:ext cx="7576500" cy="57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5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объединяет всех граждан России
</a:t>
            </a:r>
            <a:endParaRPr lang="en-US" sz="2250" dirty="0"/>
          </a:p>
        </p:txBody>
      </p:sp>
      <p:sp>
        <p:nvSpPr>
          <p:cNvPr id="13" name="Text 2"/>
          <p:cNvSpPr txBox="1"/>
          <p:nvPr/>
        </p:nvSpPr>
        <p:spPr>
          <a:xfrm>
            <a:off x="874525" y="1685259"/>
            <a:ext cx="3440400" cy="89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Общая страна
</a:t>
            </a:r>
            <a:pPr algn="l" indent="0" marL="0">
              <a:lnSpc>
                <a:spcPct val="9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0046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Всех граждан объединяет одна большая Родина — Россия. Мы живём в одном государстве, и у нас есть общая история, общие ценности и общее будущее.
</a:t>
            </a:r>
            <a:endParaRPr lang="en-US" sz="1300" dirty="0"/>
          </a:p>
        </p:txBody>
      </p:sp>
      <p:sp>
        <p:nvSpPr>
          <p:cNvPr id="14" name="Text 3"/>
          <p:cNvSpPr txBox="1"/>
          <p:nvPr/>
        </p:nvSpPr>
        <p:spPr>
          <a:xfrm>
            <a:off x="4863750" y="1685258"/>
            <a:ext cx="3440400" cy="89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Единый закон
</a:t>
            </a:r>
            <a:pPr algn="l" indent="0" marL="0">
              <a:lnSpc>
                <a:spcPct val="9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0046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всех действуют одни и те же законы, поэтому каждый человек чувствует защиту и справедливость. Правила помогают жить спокойно, уважать друг друга и соблюдать порядок.
</a:t>
            </a:r>
            <a:endParaRPr lang="en-US" sz="1300" dirty="0"/>
          </a:p>
        </p:txBody>
      </p:sp>
      <p:sp>
        <p:nvSpPr>
          <p:cNvPr id="15" name="Text 4"/>
          <p:cNvSpPr txBox="1"/>
          <p:nvPr/>
        </p:nvSpPr>
        <p:spPr>
          <a:xfrm>
            <a:off x="874525" y="3446333"/>
            <a:ext cx="3440400" cy="89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Защита прав
</a:t>
            </a:r>
            <a:pPr algn="l" indent="0" marL="0">
              <a:lnSpc>
                <a:spcPct val="9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0046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гражданин имеет право на защиту и может обратиться за помощью, если это необходимо. Закон охраняет жизнь, свободу и достоинство человека.
</a:t>
            </a:r>
            <a:endParaRPr lang="en-US" sz="1300" dirty="0"/>
          </a:p>
        </p:txBody>
      </p:sp>
      <p:sp>
        <p:nvSpPr>
          <p:cNvPr id="16" name="Text 5"/>
          <p:cNvSpPr txBox="1"/>
          <p:nvPr/>
        </p:nvSpPr>
        <p:spPr>
          <a:xfrm>
            <a:off x="4863750" y="3446333"/>
            <a:ext cx="3440400" cy="89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Любовь к Родине
</a:t>
            </a:r>
            <a:pPr algn="l" indent="0" marL="0">
              <a:lnSpc>
                <a:spcPct val="9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0046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Людей объединяют уважение к России, забота о её будущем и желание делать полезные дела. Когда мы действуем дружно, страна становится сильнее и добрее.
</a:t>
            </a:r>
            <a:endParaRPr lang="en-US" sz="13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13700" y="468375"/>
            <a:ext cx="4302300" cy="80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выводы урока
</a:t>
            </a:r>
            <a:endParaRPr lang="en-US" sz="2500" dirty="0"/>
          </a:p>
        </p:txBody>
      </p:sp>
      <p:sp>
        <p:nvSpPr>
          <p:cNvPr id="8" name="Text 1"/>
          <p:cNvSpPr txBox="1"/>
          <p:nvPr/>
        </p:nvSpPr>
        <p:spPr>
          <a:xfrm>
            <a:off x="8608250" y="4715450"/>
            <a:ext cx="449700" cy="31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5222775" y="2182945"/>
            <a:ext cx="3385500" cy="77763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6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Быть полезным стране
</a:t>
            </a:r>
            <a:pPr algn="l" indent="0" marL="0">
              <a:lnSpc>
                <a:spcPct val="115000"/>
              </a:lnSpc>
              <a:buNone/>
            </a:pPr>
            <a:r>
              <a:rPr lang="en-US" sz="106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Хорошая учёба, помощь другим и честные поступки укрепляют доверие между людьми. Когда каждый старается, страна становится дружнее, спокойнее и сильнее.
</a:t>
            </a:r>
            <a:endParaRPr lang="en-US" sz="1064" dirty="0"/>
          </a:p>
        </p:txBody>
      </p:sp>
      <p:sp>
        <p:nvSpPr>
          <p:cNvPr id="10" name="Text 3"/>
          <p:cNvSpPr txBox="1"/>
          <p:nvPr/>
        </p:nvSpPr>
        <p:spPr>
          <a:xfrm>
            <a:off x="986622" y="1643569"/>
            <a:ext cx="3433813" cy="77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6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Знать свои права
</a:t>
            </a:r>
            <a:pPr algn="l" indent="0" marL="0">
              <a:lnSpc>
                <a:spcPct val="115000"/>
              </a:lnSpc>
              <a:buNone/>
            </a:pPr>
            <a:r>
              <a:rPr lang="en-US" sz="106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гражданин должен понимать, какие права у него есть. Это помогает чувствовать себя защищённым и уверенно поступать в школе, дома и в обществе.
</a:t>
            </a:r>
            <a:endParaRPr lang="en-US" sz="1064" dirty="0"/>
          </a:p>
        </p:txBody>
      </p:sp>
      <p:sp>
        <p:nvSpPr>
          <p:cNvPr id="11" name="Text 4"/>
          <p:cNvSpPr txBox="1"/>
          <p:nvPr/>
        </p:nvSpPr>
        <p:spPr>
          <a:xfrm>
            <a:off x="986622" y="2578500"/>
            <a:ext cx="3433813" cy="77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Выполнять обязанности
</a:t>
            </a:r>
            <a:pPr algn="l" indent="0" marL="0">
              <a:lnSpc>
                <a:spcPct val="115000"/>
              </a:lnSpc>
              <a:buNone/>
            </a:pPr>
            <a:r>
              <a:rPr lang="en-US" sz="112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Права всегда идут рядом с обязанностями. Нужно соблюдать законы, уважать людей, беречь природу и не забывать о вежливости даже в обычный день.
</a:t>
            </a:r>
            <a:endParaRPr lang="en-US" sz="1121" dirty="0"/>
          </a:p>
        </p:txBody>
      </p:sp>
      <p:sp>
        <p:nvSpPr>
          <p:cNvPr id="12" name="Text 5"/>
          <p:cNvSpPr txBox="1"/>
          <p:nvPr/>
        </p:nvSpPr>
        <p:spPr>
          <a:xfrm>
            <a:off x="986622" y="3513431"/>
            <a:ext cx="3433813" cy="77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3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Любить и беречь Родину
</a:t>
            </a:r>
            <a:pPr algn="l" indent="0" marL="0">
              <a:lnSpc>
                <a:spcPct val="115000"/>
              </a:lnSpc>
              <a:buNone/>
            </a:pPr>
            <a:r>
              <a:rPr lang="en-US" sz="113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Любовь к стране проявляется в заботе о доме, школе, дворе и родном городе. Маленькие добрые дела тоже делают Россию красивее и крепче.
</a:t>
            </a:r>
            <a:endParaRPr lang="en-US" sz="1135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672450" y="1461225"/>
            <a:ext cx="7726500" cy="266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Мы — граждане России
</a:t>
            </a:r>
            <a:pPr algn="l" indent="0" marL="0">
              <a:lnSpc>
                <a:spcPct val="100000"/>
              </a:lnSpc>
              <a:buNone/>
            </a:pPr>
            <a:r>
              <a:rPr lang="en-US" sz="3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Быть гражданином России — значит знать свои права, уважать закон и каждый день делать добрые дела. Даже маленький школьник уже может помогать, дружить и гордиться своей страной.
</a:t>
            </a:r>
            <a:endParaRPr lang="en-US" sz="36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2026-05-25T17:35:39Z</dcterms:created>
  <dcterms:modified xsi:type="dcterms:W3CDTF">2026-05-25T17:35:39Z</dcterms:modified>
</cp:coreProperties>
</file>